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61" r:id="rId4"/>
    <p:sldId id="276" r:id="rId5"/>
    <p:sldId id="277" r:id="rId6"/>
    <p:sldId id="258" r:id="rId7"/>
    <p:sldId id="280" r:id="rId8"/>
    <p:sldId id="281" r:id="rId9"/>
    <p:sldId id="282" r:id="rId10"/>
    <p:sldId id="283" r:id="rId11"/>
    <p:sldId id="279" r:id="rId12"/>
    <p:sldId id="260" r:id="rId13"/>
    <p:sldId id="259" r:id="rId14"/>
    <p:sldId id="274" r:id="rId15"/>
    <p:sldId id="262" r:id="rId16"/>
    <p:sldId id="275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4AF"/>
    <a:srgbClr val="D6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9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0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1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6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2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5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7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5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75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B589-FD4B-7E46-869A-CBADC5FC564E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6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8/9/2020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9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Impact" panose="020B0806030902050204" pitchFamily="34" charset="0"/>
              </a:rPr>
              <a:t>Mrs. Farmer’s Example </a:t>
            </a:r>
            <a:r>
              <a:rPr lang="en-US" dirty="0" smtClean="0">
                <a:latin typeface="Impact" panose="020B0806030902050204" pitchFamily="34" charset="0"/>
              </a:rPr>
              <a:t>Interactive Notebook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Regular Chemistry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7772" y="1064525"/>
            <a:ext cx="2884227" cy="4872251"/>
          </a:xfrm>
        </p:spPr>
        <p:txBody>
          <a:bodyPr>
            <a:noAutofit/>
          </a:bodyPr>
          <a:lstStyle/>
          <a:p>
            <a:r>
              <a:rPr lang="en-US" sz="2400" b="1" u="sng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just an example of what your notebook should look like. Yours may have different 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assignments, different 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–depends on the year. Please use this as a general guide only. Read the reference sheets in 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Notebook for </a:t>
            </a:r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specifics </a:t>
            </a:r>
            <a:endParaRPr lang="en-US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9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Worksheet</a:t>
            </a:r>
            <a:br>
              <a:rPr lang="en-US" b="1" dirty="0" smtClean="0"/>
            </a:br>
            <a:r>
              <a:rPr lang="en-US" b="1" dirty="0" smtClean="0"/>
              <a:t>Page 14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KCQ Notes</a:t>
            </a:r>
            <a:br>
              <a:rPr lang="en-US" b="1" dirty="0" smtClean="0"/>
            </a:br>
            <a:r>
              <a:rPr lang="en-US" b="1" dirty="0" smtClean="0"/>
              <a:t>Page 15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7936" r="4722" b="5873"/>
          <a:stretch/>
        </p:blipFill>
        <p:spPr>
          <a:xfrm>
            <a:off x="3682093" y="1051560"/>
            <a:ext cx="7548371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083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Feel Free to add tabs, bookmarks, </a:t>
            </a:r>
            <a:r>
              <a:rPr lang="en-US" b="1" dirty="0" err="1" smtClean="0"/>
              <a:t>etc</a:t>
            </a:r>
            <a:r>
              <a:rPr lang="en-US" b="1" dirty="0" smtClean="0"/>
              <a:t> to your notebook! Make it work for you!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b="6573"/>
          <a:stretch/>
        </p:blipFill>
        <p:spPr>
          <a:xfrm rot="5400000">
            <a:off x="3525698" y="1207748"/>
            <a:ext cx="5327119" cy="4408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1793" y="6075422"/>
            <a:ext cx="44168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*Yes, I know this is a composition book, this example photo is from my Honors class and they use Composition Notebooks instead of spiral ones. The idea still applies! </a:t>
            </a:r>
            <a:r>
              <a:rPr lang="en-US" sz="1300" dirty="0" smtClean="0">
                <a:sym typeface="Wingdings" panose="05000000000000000000" pitchFamily="2" charset="2"/>
              </a:rPr>
              <a:t>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5493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 like to make a pocket in the back to hold a little </a:t>
            </a:r>
            <a:r>
              <a:rPr lang="en-US" b="1" dirty="0" err="1"/>
              <a:t>ziplock</a:t>
            </a:r>
            <a:r>
              <a:rPr lang="en-US" b="1" dirty="0"/>
              <a:t> bag filled with my Glue Ins for my notes. That way I can print them all at once, cut them to size, and not lose them!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6220"/>
          <a:stretch/>
        </p:blipFill>
        <p:spPr>
          <a:xfrm rot="5400000">
            <a:off x="3375974" y="1574304"/>
            <a:ext cx="4449168" cy="37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r="5313"/>
          <a:stretch/>
        </p:blipFill>
        <p:spPr>
          <a:xfrm rot="5400000">
            <a:off x="7389950" y="1541009"/>
            <a:ext cx="4449169" cy="3766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6099915"/>
            <a:ext cx="44168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*Yes, I know this is a composition book, this example photo is from my Honors class and they use Composition Notebooks instead of spiral ones. The idea still applies! </a:t>
            </a:r>
            <a:r>
              <a:rPr lang="en-US" sz="1300" dirty="0" smtClean="0">
                <a:sym typeface="Wingdings" panose="05000000000000000000" pitchFamily="2" charset="2"/>
              </a:rPr>
              <a:t>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70935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 like to print a small periodic table (you can shrink it down to 75% in the print menu) and then I glue/tape it onto the back inside cover so it flips out of my notebook! Very handy!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7"/>
          <a:stretch/>
        </p:blipFill>
        <p:spPr>
          <a:xfrm>
            <a:off x="7792871" y="778577"/>
            <a:ext cx="38247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b="14759"/>
          <a:stretch/>
        </p:blipFill>
        <p:spPr>
          <a:xfrm>
            <a:off x="3588225" y="797779"/>
            <a:ext cx="390017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9"/>
          <a:stretch/>
        </p:blipFill>
        <p:spPr>
          <a:xfrm>
            <a:off x="5374331" y="3274303"/>
            <a:ext cx="4330890" cy="2826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6100550"/>
            <a:ext cx="441687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 smtClean="0"/>
              <a:t>*Yes, I know this is a composition book, this example photo is from my Honors class and they use Composition Notebooks instead of spiral ones. The idea still applies! </a:t>
            </a:r>
            <a:r>
              <a:rPr lang="en-US" sz="1300" dirty="0" smtClean="0">
                <a:sym typeface="Wingdings" panose="05000000000000000000" pitchFamily="2" charset="2"/>
              </a:rPr>
              <a:t>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4076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next set of slides are just examples of the first few weeks of </a:t>
            </a:r>
            <a:r>
              <a:rPr lang="en-US" b="1" dirty="0" smtClean="0"/>
              <a:t>worksheets </a:t>
            </a:r>
            <a:r>
              <a:rPr lang="en-US" b="1" dirty="0" smtClean="0"/>
              <a:t>and notes. Try to look for the following things.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69821" y="1014423"/>
            <a:ext cx="847745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Large clear numbering </a:t>
            </a:r>
            <a:r>
              <a:rPr lang="en-US" sz="3000" b="1" dirty="0" smtClean="0"/>
              <a:t>on outside, bottom page corners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Large clear title for the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Target at the top in RED pen (our brain behaves differently when it sees red!)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Space </a:t>
            </a:r>
            <a:r>
              <a:rPr lang="en-US" sz="3000" b="1" dirty="0" smtClean="0"/>
              <a:t>left in the notes around important points 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b="1" dirty="0" smtClean="0"/>
              <a:t>  </a:t>
            </a:r>
            <a:r>
              <a:rPr lang="en-US" sz="2400" b="1" dirty="0" smtClean="0"/>
              <a:t>– </a:t>
            </a:r>
            <a:r>
              <a:rPr lang="en-US" sz="2400" b="1" dirty="0" smtClean="0"/>
              <a:t>do not crowd your notes! We have lots of space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     in </a:t>
            </a:r>
            <a:r>
              <a:rPr lang="en-US" sz="2400" b="1" dirty="0" smtClean="0"/>
              <a:t>our notebooks, use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KCQ Boxes </a:t>
            </a:r>
            <a:r>
              <a:rPr lang="en-US" sz="3000" b="1" dirty="0" smtClean="0"/>
              <a:t>on the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Practice problems done in the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Color annotations added</a:t>
            </a:r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97794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next set of slides are just examples of the first few weeks of warmups and notes. Try to look for the following things.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48417" y="745490"/>
            <a:ext cx="85162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Color Annotations adding a minimum of three additional colors to the notes.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Color Annotations done in a meaningful way – I didn’t just scribble the background or highlight every word a different color.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More is not always better!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Be careful to not focus on “decorating” or “coloring” your notes – you are supposed to be doing color “annotations.” Sometimes people have beautiful notes but they spent more time on what they look like than thinking about what the notes say!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166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next set of slides are just examples of the first few weeks of warmups and notes. Try to look for the following things.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90254" y="884282"/>
            <a:ext cx="846429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KCQ Boxes added to the end of each set of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Make the boxes fit the work that needs to be in them, don’t draw the boxes and then squeeze in the information! Use as much space as needed. </a:t>
            </a:r>
            <a:r>
              <a:rPr lang="en-US" sz="3000" b="1" dirty="0" smtClean="0"/>
              <a:t>You can always make little </a:t>
            </a:r>
            <a:r>
              <a:rPr lang="en-US" sz="3000" b="1" dirty="0" err="1" smtClean="0"/>
              <a:t>flippies</a:t>
            </a:r>
            <a:r>
              <a:rPr lang="en-US" sz="3000" b="1" dirty="0" smtClean="0"/>
              <a:t> if you need to</a:t>
            </a:r>
            <a:endParaRPr lang="en-US" sz="3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All key terms, not just words that’re new to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Connections can be to previous classes, things you saw on TV </a:t>
            </a:r>
            <a:r>
              <a:rPr lang="en-US" sz="3000" b="1" dirty="0" err="1" smtClean="0"/>
              <a:t>etc</a:t>
            </a:r>
            <a:r>
              <a:rPr lang="en-US" sz="3000" b="1" dirty="0" smtClean="0"/>
              <a:t> – but they should be specific. Don’t just write “7</a:t>
            </a:r>
            <a:r>
              <a:rPr lang="en-US" sz="3000" b="1" baseline="30000" dirty="0" smtClean="0"/>
              <a:t>th</a:t>
            </a:r>
            <a:r>
              <a:rPr lang="en-US" sz="3000" b="1" dirty="0" smtClean="0"/>
              <a:t> grade”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Questions – two questions, one lower level, one higher level. You do not have to answer them!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3843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5079" r="6032" b="9207"/>
          <a:stretch/>
        </p:blipFill>
        <p:spPr>
          <a:xfrm>
            <a:off x="1279585" y="365760"/>
            <a:ext cx="9632830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415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4" t="15079" r="3412" b="10000"/>
          <a:stretch/>
        </p:blipFill>
        <p:spPr>
          <a:xfrm>
            <a:off x="1077134" y="365760"/>
            <a:ext cx="10037732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9908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9" t="12222" r="3055" b="9365"/>
          <a:stretch/>
        </p:blipFill>
        <p:spPr>
          <a:xfrm>
            <a:off x="1313046" y="365760"/>
            <a:ext cx="9565908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All About Me Page 1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1517" r="3174" b="6101"/>
          <a:stretch/>
        </p:blipFill>
        <p:spPr>
          <a:xfrm>
            <a:off x="3665764" y="1051560"/>
            <a:ext cx="7945652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9127671" y="2277836"/>
            <a:ext cx="408215" cy="81643"/>
          </a:xfrm>
          <a:prstGeom prst="rect">
            <a:avLst/>
          </a:prstGeom>
          <a:solidFill>
            <a:srgbClr val="D6BFAA"/>
          </a:solidFill>
          <a:ln>
            <a:solidFill>
              <a:srgbClr val="DAC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35193" y="2449286"/>
            <a:ext cx="408215" cy="81643"/>
          </a:xfrm>
          <a:prstGeom prst="rect">
            <a:avLst/>
          </a:prstGeom>
          <a:solidFill>
            <a:srgbClr val="D6BFAA"/>
          </a:solidFill>
          <a:ln>
            <a:solidFill>
              <a:srgbClr val="DAC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31778" y="2302328"/>
            <a:ext cx="408215" cy="81643"/>
          </a:xfrm>
          <a:prstGeom prst="rect">
            <a:avLst/>
          </a:prstGeom>
          <a:solidFill>
            <a:srgbClr val="D6BFAA"/>
          </a:solidFill>
          <a:ln>
            <a:solidFill>
              <a:srgbClr val="DAC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4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" t="11111" r="3889" b="9523"/>
          <a:stretch/>
        </p:blipFill>
        <p:spPr>
          <a:xfrm>
            <a:off x="1335723" y="365760"/>
            <a:ext cx="9520555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4293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11905"/>
          <a:stretch/>
        </p:blipFill>
        <p:spPr>
          <a:xfrm>
            <a:off x="768628" y="365760"/>
            <a:ext cx="10654744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4085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" t="14811" r="7635" b="11468"/>
          <a:stretch/>
        </p:blipFill>
        <p:spPr>
          <a:xfrm>
            <a:off x="1367405" y="385891"/>
            <a:ext cx="9637005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384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3968" r="5555" b="12698"/>
          <a:stretch/>
        </p:blipFill>
        <p:spPr>
          <a:xfrm>
            <a:off x="1109948" y="365760"/>
            <a:ext cx="9972105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421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4" t="12366" r="5433" b="11957"/>
          <a:stretch/>
        </p:blipFill>
        <p:spPr>
          <a:xfrm>
            <a:off x="1230466" y="365760"/>
            <a:ext cx="9731069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15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Safety Work Page </a:t>
            </a:r>
            <a:r>
              <a:rPr lang="en-US" b="1" dirty="0" smtClean="0"/>
              <a:t>2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Common Lab Equipment </a:t>
            </a:r>
            <a:br>
              <a:rPr lang="en-US" b="1" dirty="0" smtClean="0"/>
            </a:br>
            <a:r>
              <a:rPr lang="en-US" b="1" dirty="0" smtClean="0"/>
              <a:t>Page 3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40" t="17460" r="3055" b="9364"/>
          <a:stretch/>
        </p:blipFill>
        <p:spPr>
          <a:xfrm>
            <a:off x="3657601" y="1051560"/>
            <a:ext cx="7746019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56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71974" cy="4601183"/>
          </a:xfrm>
        </p:spPr>
        <p:txBody>
          <a:bodyPr/>
          <a:lstStyle/>
          <a:p>
            <a:r>
              <a:rPr lang="en-US" b="1" dirty="0" smtClean="0"/>
              <a:t>The Left Side</a:t>
            </a:r>
            <a:br>
              <a:rPr lang="en-US" b="1" dirty="0" smtClean="0"/>
            </a:br>
            <a:r>
              <a:rPr lang="en-US" b="1" dirty="0" smtClean="0"/>
              <a:t>Page 4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The Right Side</a:t>
            </a:r>
            <a:br>
              <a:rPr lang="en-US" b="1" dirty="0" smtClean="0"/>
            </a:br>
            <a:r>
              <a:rPr lang="en-US" b="1" dirty="0" smtClean="0"/>
              <a:t>Page 5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9" t="19841" r="3532" b="7460"/>
          <a:stretch/>
        </p:blipFill>
        <p:spPr>
          <a:xfrm>
            <a:off x="3665765" y="1046988"/>
            <a:ext cx="7859050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160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Choice Processing</a:t>
            </a:r>
            <a:br>
              <a:rPr lang="en-US" b="1" dirty="0" smtClean="0"/>
            </a:br>
            <a:r>
              <a:rPr lang="en-US" b="1" dirty="0" smtClean="0"/>
              <a:t>Page 6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Processing Techniques</a:t>
            </a:r>
            <a:br>
              <a:rPr lang="en-US" b="1" dirty="0" smtClean="0"/>
            </a:br>
            <a:r>
              <a:rPr lang="en-US" b="1" dirty="0" smtClean="0"/>
              <a:t>Page 7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6" t="19841" r="2461" b="6191"/>
          <a:stretch/>
        </p:blipFill>
        <p:spPr>
          <a:xfrm>
            <a:off x="3698421" y="1051560"/>
            <a:ext cx="7897587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12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Pages are “</a:t>
            </a:r>
            <a:r>
              <a:rPr lang="en-US" b="1" dirty="0" err="1" smtClean="0"/>
              <a:t>Flippies</a:t>
            </a:r>
            <a:r>
              <a:rPr lang="en-US" b="1" dirty="0" smtClean="0"/>
              <a:t>” – you can glue just the edge down and then can flip to see the back side.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6" t="18889" r="4247" b="9048"/>
          <a:stretch/>
        </p:blipFill>
        <p:spPr>
          <a:xfrm>
            <a:off x="3788229" y="1051560"/>
            <a:ext cx="7718825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550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Notebook Requirements</a:t>
            </a:r>
            <a:br>
              <a:rPr lang="en-US" b="1" dirty="0" smtClean="0"/>
            </a:br>
            <a:r>
              <a:rPr lang="en-US" b="1" dirty="0" smtClean="0"/>
              <a:t>Page 8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Example Rubrics</a:t>
            </a:r>
            <a:br>
              <a:rPr lang="en-US" b="1" dirty="0" smtClean="0"/>
            </a:br>
            <a:r>
              <a:rPr lang="en-US" b="1" dirty="0" smtClean="0"/>
              <a:t>Page 9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8" t="19524" r="3055" b="5873"/>
          <a:stretch/>
        </p:blipFill>
        <p:spPr>
          <a:xfrm>
            <a:off x="3722915" y="1051560"/>
            <a:ext cx="7476289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991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Levels of Questions</a:t>
            </a:r>
            <a:br>
              <a:rPr lang="en-US" b="1" dirty="0" smtClean="0"/>
            </a:br>
            <a:r>
              <a:rPr lang="en-US" b="1" dirty="0" smtClean="0"/>
              <a:t>Page 10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Types of Notes </a:t>
            </a:r>
            <a:br>
              <a:rPr lang="en-US" b="1" dirty="0" smtClean="0"/>
            </a:br>
            <a:r>
              <a:rPr lang="en-US" b="1" dirty="0" smtClean="0"/>
              <a:t>Page 11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7936" r="4484" b="7302"/>
          <a:stretch/>
        </p:blipFill>
        <p:spPr>
          <a:xfrm>
            <a:off x="3731078" y="1051560"/>
            <a:ext cx="7520990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575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 Intro Page</a:t>
            </a:r>
            <a:br>
              <a:rPr lang="en-US" b="1" dirty="0" smtClean="0"/>
            </a:br>
            <a:r>
              <a:rPr lang="en-US" b="1" dirty="0" smtClean="0"/>
              <a:t>Page 12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Cross Cutting Concept Pocket</a:t>
            </a:r>
            <a:br>
              <a:rPr lang="en-US" b="1" dirty="0" smtClean="0"/>
            </a:br>
            <a:r>
              <a:rPr lang="en-US" b="1" dirty="0" smtClean="0"/>
              <a:t>Page 13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20317" r="4842" b="6984"/>
          <a:stretch/>
        </p:blipFill>
        <p:spPr>
          <a:xfrm>
            <a:off x="3673927" y="1051560"/>
            <a:ext cx="7817520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533917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133</TotalTime>
  <Words>633</Words>
  <Application>Microsoft Office PowerPoint</Application>
  <PresentationFormat>Widescreen</PresentationFormat>
  <Paragraphs>37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Corbel</vt:lpstr>
      <vt:lpstr>Impact</vt:lpstr>
      <vt:lpstr>Wingdings</vt:lpstr>
      <vt:lpstr>Wingdings 2</vt:lpstr>
      <vt:lpstr>Frame</vt:lpstr>
      <vt:lpstr>Mrs. Farmer’s Example Interactive Notebook Regular Chemistry</vt:lpstr>
      <vt:lpstr>All About Me Page 1 </vt:lpstr>
      <vt:lpstr>Safety Work Page 2  Common Lab Equipment  Page 3 </vt:lpstr>
      <vt:lpstr>The Left Side Page 4  The Right Side Page 5 </vt:lpstr>
      <vt:lpstr>Free Choice Processing Page 6  Processing Techniques Page 7 </vt:lpstr>
      <vt:lpstr>Some Pages are “Flippies” – you can glue just the edge down and then can flip to see the back side. </vt:lpstr>
      <vt:lpstr>Notebook Requirements Page 8  Example Rubrics Page 9 </vt:lpstr>
      <vt:lpstr>Levels of Questions Page 10  Types of Notes  Page 11 </vt:lpstr>
      <vt:lpstr>Unit Intro Page Page 12  Cross Cutting Concept Pocket Page 13 </vt:lpstr>
      <vt:lpstr>Worksheet Page 14  KCQ Notes Page 15 </vt:lpstr>
      <vt:lpstr>Feel Free to add tabs, bookmarks, etc to your notebook! Make it work for you!</vt:lpstr>
      <vt:lpstr>I like to make a pocket in the back to hold a little ziplock bag filled with my Glue Ins for my notes. That way I can print them all at once, cut them to size, and not lose them!</vt:lpstr>
      <vt:lpstr>I like to print a small periodic table (you can shrink it down to 75% in the print menu) and then I glue/tape it onto the back inside cover so it flips out of my notebook! Very handy!</vt:lpstr>
      <vt:lpstr>The next set of slides are just examples of the first few weeks of worksheets and notes. Try to look for the following things. </vt:lpstr>
      <vt:lpstr>The next set of slides are just examples of the first few weeks of warmups and notes. Try to look for the following things. </vt:lpstr>
      <vt:lpstr>The next set of slides are just examples of the first few weeks of warmups and notes. Try to look for the following things.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SRVUSD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Mrs. Farmer’s Example Composition Notebook Honors Chemistry</dc:title>
  <dc:creator>Farmer, Stephanie [DH]</dc:creator>
  <cp:lastModifiedBy>Farmer, Stephanie [DH]</cp:lastModifiedBy>
  <cp:revision>12</cp:revision>
  <dcterms:created xsi:type="dcterms:W3CDTF">2020-07-28T00:12:08Z</dcterms:created>
  <dcterms:modified xsi:type="dcterms:W3CDTF">2020-08-09T21:50:44Z</dcterms:modified>
</cp:coreProperties>
</file>