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04" r:id="rId4"/>
    <p:sldId id="319" r:id="rId5"/>
    <p:sldId id="320" r:id="rId6"/>
    <p:sldId id="321" r:id="rId7"/>
    <p:sldId id="322" r:id="rId8"/>
    <p:sldId id="312" r:id="rId9"/>
    <p:sldId id="323" r:id="rId10"/>
    <p:sldId id="324" r:id="rId11"/>
    <p:sldId id="327" r:id="rId12"/>
    <p:sldId id="325" r:id="rId13"/>
    <p:sldId id="326" r:id="rId14"/>
    <p:sldId id="313" r:id="rId15"/>
    <p:sldId id="318" r:id="rId16"/>
    <p:sldId id="290" r:id="rId17"/>
    <p:sldId id="291" r:id="rId18"/>
    <p:sldId id="314" r:id="rId19"/>
    <p:sldId id="315" r:id="rId20"/>
    <p:sldId id="316" r:id="rId21"/>
    <p:sldId id="317" r:id="rId22"/>
    <p:sldId id="287" r:id="rId23"/>
    <p:sldId id="288" r:id="rId24"/>
    <p:sldId id="292" r:id="rId25"/>
    <p:sldId id="259" r:id="rId26"/>
    <p:sldId id="257" r:id="rId27"/>
    <p:sldId id="258" r:id="rId28"/>
    <p:sldId id="295" r:id="rId29"/>
    <p:sldId id="293" r:id="rId30"/>
    <p:sldId id="297" r:id="rId31"/>
    <p:sldId id="298" r:id="rId32"/>
    <p:sldId id="299" r:id="rId33"/>
    <p:sldId id="311" r:id="rId34"/>
    <p:sldId id="296" r:id="rId35"/>
    <p:sldId id="263" r:id="rId36"/>
    <p:sldId id="262" r:id="rId37"/>
    <p:sldId id="261" r:id="rId38"/>
    <p:sldId id="264" r:id="rId39"/>
    <p:sldId id="302" r:id="rId40"/>
    <p:sldId id="305" r:id="rId41"/>
    <p:sldId id="294" r:id="rId42"/>
    <p:sldId id="266" r:id="rId43"/>
    <p:sldId id="267" r:id="rId44"/>
    <p:sldId id="268" r:id="rId45"/>
    <p:sldId id="303" r:id="rId46"/>
    <p:sldId id="300" r:id="rId47"/>
    <p:sldId id="301" r:id="rId48"/>
    <p:sldId id="306" r:id="rId49"/>
    <p:sldId id="308" r:id="rId50"/>
    <p:sldId id="307" r:id="rId51"/>
    <p:sldId id="309" r:id="rId52"/>
    <p:sldId id="310" r:id="rId5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4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4282600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30806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2214422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CED90CC-1935-4572-93B9-1263539CC785}" type="datetimeFigureOut">
              <a:rPr lang="en-US" altLang="en-US"/>
              <a:pPr>
                <a:defRPr/>
              </a:pPr>
              <a:t>9/9/2019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1BDFDD1-865F-42E4-871F-066DCC3D9B42}" type="slidenum">
              <a:rPr lang="en-US" altLang="en-US"/>
              <a:pPr>
                <a:defRPr/>
              </a:pPr>
              <a:t>‹#›</a:t>
            </a:fld>
            <a:endParaRPr lang="en-US" altLang="en-US"/>
          </a:p>
        </p:txBody>
      </p:sp>
    </p:spTree>
    <p:extLst>
      <p:ext uri="{BB962C8B-B14F-4D97-AF65-F5344CB8AC3E}">
        <p14:creationId xmlns:p14="http://schemas.microsoft.com/office/powerpoint/2010/main" val="1411407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AD3C5B-5FA1-40DF-B1B1-00FA6C80C98D}" type="datetimeFigureOut">
              <a:rPr lang="en-US" altLang="en-US"/>
              <a:pPr>
                <a:defRPr/>
              </a:pPr>
              <a:t>9/9/2019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D2580810-77EE-4623-8BD0-4189235FFEF6}" type="slidenum">
              <a:rPr lang="en-US" altLang="en-US"/>
              <a:pPr>
                <a:defRPr/>
              </a:pPr>
              <a:t>‹#›</a:t>
            </a:fld>
            <a:endParaRPr lang="en-US" altLang="en-US"/>
          </a:p>
        </p:txBody>
      </p:sp>
    </p:spTree>
    <p:extLst>
      <p:ext uri="{BB962C8B-B14F-4D97-AF65-F5344CB8AC3E}">
        <p14:creationId xmlns:p14="http://schemas.microsoft.com/office/powerpoint/2010/main" val="3962615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0B9E94A-EF12-4D54-8523-32A5AC6E1314}" type="datetimeFigureOut">
              <a:rPr lang="en-US" altLang="en-US"/>
              <a:pPr>
                <a:defRPr/>
              </a:pPr>
              <a:t>9/9/2019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ABA09A70-14DF-4EFB-92BF-19DCBBB66B3E}" type="slidenum">
              <a:rPr lang="en-US" altLang="en-US"/>
              <a:pPr>
                <a:defRPr/>
              </a:pPr>
              <a:t>‹#›</a:t>
            </a:fld>
            <a:endParaRPr lang="en-US" altLang="en-US"/>
          </a:p>
        </p:txBody>
      </p:sp>
    </p:spTree>
    <p:extLst>
      <p:ext uri="{BB962C8B-B14F-4D97-AF65-F5344CB8AC3E}">
        <p14:creationId xmlns:p14="http://schemas.microsoft.com/office/powerpoint/2010/main" val="1057539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40543EF-D41E-47DA-B612-704EC67C0F8A}" type="datetimeFigureOut">
              <a:rPr lang="en-US" altLang="en-US"/>
              <a:pPr>
                <a:defRPr/>
              </a:pPr>
              <a:t>9/9/2019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A2E6E89C-E1D7-4378-98C4-4B4FC3E5C1EF}" type="slidenum">
              <a:rPr lang="en-US" altLang="en-US"/>
              <a:pPr>
                <a:defRPr/>
              </a:pPr>
              <a:t>‹#›</a:t>
            </a:fld>
            <a:endParaRPr lang="en-US" altLang="en-US"/>
          </a:p>
        </p:txBody>
      </p:sp>
    </p:spTree>
    <p:extLst>
      <p:ext uri="{BB962C8B-B14F-4D97-AF65-F5344CB8AC3E}">
        <p14:creationId xmlns:p14="http://schemas.microsoft.com/office/powerpoint/2010/main" val="3288069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33A70E9-E82A-484F-B418-350B497EA490}" type="datetimeFigureOut">
              <a:rPr lang="en-US" altLang="en-US"/>
              <a:pPr>
                <a:defRPr/>
              </a:pPr>
              <a:t>9/9/2019</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945D712D-3DC8-40C8-8C5D-99BB2602CCED}" type="slidenum">
              <a:rPr lang="en-US" altLang="en-US"/>
              <a:pPr>
                <a:defRPr/>
              </a:pPr>
              <a:t>‹#›</a:t>
            </a:fld>
            <a:endParaRPr lang="en-US" altLang="en-US"/>
          </a:p>
        </p:txBody>
      </p:sp>
    </p:spTree>
    <p:extLst>
      <p:ext uri="{BB962C8B-B14F-4D97-AF65-F5344CB8AC3E}">
        <p14:creationId xmlns:p14="http://schemas.microsoft.com/office/powerpoint/2010/main" val="505619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C31982D-2356-4606-8519-EA072914C096}" type="datetimeFigureOut">
              <a:rPr lang="en-US" altLang="en-US"/>
              <a:pPr>
                <a:defRPr/>
              </a:pPr>
              <a:t>9/9/2019</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893C72A6-E90A-4A95-8F90-26A91912E971}" type="slidenum">
              <a:rPr lang="en-US" altLang="en-US"/>
              <a:pPr>
                <a:defRPr/>
              </a:pPr>
              <a:t>‹#›</a:t>
            </a:fld>
            <a:endParaRPr lang="en-US" altLang="en-US"/>
          </a:p>
        </p:txBody>
      </p:sp>
    </p:spTree>
    <p:extLst>
      <p:ext uri="{BB962C8B-B14F-4D97-AF65-F5344CB8AC3E}">
        <p14:creationId xmlns:p14="http://schemas.microsoft.com/office/powerpoint/2010/main" val="2561324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02B3153-35C9-49C1-807F-9C51AA9E3889}" type="datetimeFigureOut">
              <a:rPr lang="en-US" altLang="en-US"/>
              <a:pPr>
                <a:defRPr/>
              </a:pPr>
              <a:t>9/9/2019</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1C488860-E25C-4481-B971-60DB07BDC369}" type="slidenum">
              <a:rPr lang="en-US" altLang="en-US"/>
              <a:pPr>
                <a:defRPr/>
              </a:pPr>
              <a:t>‹#›</a:t>
            </a:fld>
            <a:endParaRPr lang="en-US" altLang="en-US"/>
          </a:p>
        </p:txBody>
      </p:sp>
    </p:spTree>
    <p:extLst>
      <p:ext uri="{BB962C8B-B14F-4D97-AF65-F5344CB8AC3E}">
        <p14:creationId xmlns:p14="http://schemas.microsoft.com/office/powerpoint/2010/main" val="2401292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D7C8F76-6EFD-4EF4-BF56-65D4E24D9089}" type="datetimeFigureOut">
              <a:rPr lang="en-US" altLang="en-US"/>
              <a:pPr>
                <a:defRPr/>
              </a:pPr>
              <a:t>9/9/2019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84AB29A6-6FB7-4098-94B4-817D38066048}" type="slidenum">
              <a:rPr lang="en-US" altLang="en-US"/>
              <a:pPr>
                <a:defRPr/>
              </a:pPr>
              <a:t>‹#›</a:t>
            </a:fld>
            <a:endParaRPr lang="en-US" altLang="en-US"/>
          </a:p>
        </p:txBody>
      </p:sp>
    </p:spTree>
    <p:extLst>
      <p:ext uri="{BB962C8B-B14F-4D97-AF65-F5344CB8AC3E}">
        <p14:creationId xmlns:p14="http://schemas.microsoft.com/office/powerpoint/2010/main" val="21818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5E5ED-9238-470E-BE22-FBCFCA89F5D3}"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23745173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E559F9-525C-4677-8176-80E1CFBF1130}" type="datetimeFigureOut">
              <a:rPr lang="en-US" altLang="en-US"/>
              <a:pPr>
                <a:defRPr/>
              </a:pPr>
              <a:t>9/9/2019</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04B63A0F-DDF7-41A0-9F01-0F429BA8D499}" type="slidenum">
              <a:rPr lang="en-US" altLang="en-US"/>
              <a:pPr>
                <a:defRPr/>
              </a:pPr>
              <a:t>‹#›</a:t>
            </a:fld>
            <a:endParaRPr lang="en-US" altLang="en-US"/>
          </a:p>
        </p:txBody>
      </p:sp>
    </p:spTree>
    <p:extLst>
      <p:ext uri="{BB962C8B-B14F-4D97-AF65-F5344CB8AC3E}">
        <p14:creationId xmlns:p14="http://schemas.microsoft.com/office/powerpoint/2010/main" val="31511745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C6FE21-F167-4B39-964E-C80E20E83274}" type="datetimeFigureOut">
              <a:rPr lang="en-US" altLang="en-US"/>
              <a:pPr>
                <a:defRPr/>
              </a:pPr>
              <a:t>9/9/2019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7BD5B1C2-A9B3-468B-BEC3-62ECFB277CAC}" type="slidenum">
              <a:rPr lang="en-US" altLang="en-US"/>
              <a:pPr>
                <a:defRPr/>
              </a:pPr>
              <a:t>‹#›</a:t>
            </a:fld>
            <a:endParaRPr lang="en-US" altLang="en-US"/>
          </a:p>
        </p:txBody>
      </p:sp>
    </p:spTree>
    <p:extLst>
      <p:ext uri="{BB962C8B-B14F-4D97-AF65-F5344CB8AC3E}">
        <p14:creationId xmlns:p14="http://schemas.microsoft.com/office/powerpoint/2010/main" val="231300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D75BC3-6F27-4C7B-8E2B-A4F311B7583A}" type="datetimeFigureOut">
              <a:rPr lang="en-US" altLang="en-US"/>
              <a:pPr>
                <a:defRPr/>
              </a:pPr>
              <a:t>9/9/2019</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EF0A5BB7-6009-4FE2-836A-3E06EE0CFFBB}" type="slidenum">
              <a:rPr lang="en-US" altLang="en-US"/>
              <a:pPr>
                <a:defRPr/>
              </a:pPr>
              <a:t>‹#›</a:t>
            </a:fld>
            <a:endParaRPr lang="en-US" altLang="en-US"/>
          </a:p>
        </p:txBody>
      </p:sp>
    </p:spTree>
    <p:extLst>
      <p:ext uri="{BB962C8B-B14F-4D97-AF65-F5344CB8AC3E}">
        <p14:creationId xmlns:p14="http://schemas.microsoft.com/office/powerpoint/2010/main" val="2865946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5E5ED-9238-470E-BE22-FBCFCA89F5D3}"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226357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15E5ED-9238-470E-BE22-FBCFCA89F5D3}"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3623366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15E5ED-9238-470E-BE22-FBCFCA89F5D3}" type="datetimeFigureOut">
              <a:rPr lang="en-US" smtClean="0"/>
              <a:t>9/9/2019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902533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15E5ED-9238-470E-BE22-FBCFCA89F5D3}" type="datetimeFigureOut">
              <a:rPr lang="en-US" smtClean="0"/>
              <a:t>9/9/2019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88198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5E5ED-9238-470E-BE22-FBCFCA89F5D3}" type="datetimeFigureOut">
              <a:rPr lang="en-US" smtClean="0"/>
              <a:t>9/9/2019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431077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5E5ED-9238-470E-BE22-FBCFCA89F5D3}"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559916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5E5ED-9238-470E-BE22-FBCFCA89F5D3}"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75624-D07A-476F-B89A-7E1F781A90BE}" type="slidenum">
              <a:rPr lang="en-US" smtClean="0"/>
              <a:t>‹#›</a:t>
            </a:fld>
            <a:endParaRPr lang="en-US"/>
          </a:p>
        </p:txBody>
      </p:sp>
    </p:spTree>
    <p:extLst>
      <p:ext uri="{BB962C8B-B14F-4D97-AF65-F5344CB8AC3E}">
        <p14:creationId xmlns:p14="http://schemas.microsoft.com/office/powerpoint/2010/main" val="13562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5E5ED-9238-470E-BE22-FBCFCA89F5D3}" type="datetimeFigureOut">
              <a:rPr lang="en-US" smtClean="0"/>
              <a:t>9/9/2019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75624-D07A-476F-B89A-7E1F781A90BE}" type="slidenum">
              <a:rPr lang="en-US" smtClean="0"/>
              <a:t>‹#›</a:t>
            </a:fld>
            <a:endParaRPr lang="en-US"/>
          </a:p>
        </p:txBody>
      </p:sp>
    </p:spTree>
    <p:extLst>
      <p:ext uri="{BB962C8B-B14F-4D97-AF65-F5344CB8AC3E}">
        <p14:creationId xmlns:p14="http://schemas.microsoft.com/office/powerpoint/2010/main" val="18615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2DCBE615-1170-4893-BB9B-20574B88D359}" type="datetimeFigureOut">
              <a:rPr lang="en-US" altLang="en-US">
                <a:cs typeface="Arial" panose="020B0604020202020204" pitchFamily="34" charset="0"/>
              </a:rPr>
              <a:pPr fontAlgn="base">
                <a:spcBef>
                  <a:spcPct val="0"/>
                </a:spcBef>
                <a:spcAft>
                  <a:spcPct val="0"/>
                </a:spcAft>
                <a:defRPr/>
              </a:pPr>
              <a:t>9/9/2019</a:t>
            </a:fld>
            <a:endParaRPr lang="en-US" altLang="en-US">
              <a:cs typeface="Arial" panose="020B0604020202020204" pitchFamily="34" charset="0"/>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endParaRPr lang="en-US" altLang="en-US">
              <a:cs typeface="Arial" panose="020B0604020202020204" pitchFamily="34" charset="0"/>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A38CE577-D1B1-40CC-BF43-D66F5B954D9D}" type="slidenum">
              <a:rPr lang="en-US" altLang="en-US">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3470603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e3fi6uyyrEs" TargetMode="External"/><Relationship Id="rId2" Type="http://schemas.openxmlformats.org/officeDocument/2006/relationships/hyperlink" Target="https://www.youtube.com/watch?v=pewTySxfTQk&amp;feature=youtu.be" TargetMode="External"/><Relationship Id="rId1" Type="http://schemas.openxmlformats.org/officeDocument/2006/relationships/slideLayout" Target="../slideLayouts/slideLayout2.xml"/><Relationship Id="rId4" Type="http://schemas.openxmlformats.org/officeDocument/2006/relationships/hyperlink" Target="https://www.symmetrymagazine.org/article/january-2015/how-to-build-your-own-particle-detector"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sciencefriday.com/educational-resources/build-a-cloud-chamber/" TargetMode="External"/><Relationship Id="rId1" Type="http://schemas.openxmlformats.org/officeDocument/2006/relationships/slideLayout" Target="../slideLayouts/slideLayout2.xml"/><Relationship Id="rId4" Type="http://schemas.openxmlformats.org/officeDocument/2006/relationships/hyperlink" Target="https://www.youtube.com/watch?v=YxMGWQMoR10&amp;feature=youtu.b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dirty="0" smtClean="0">
                <a:latin typeface="Impact" panose="020B0806030902050204" pitchFamily="34" charset="0"/>
              </a:rPr>
              <a:t>Things for Lab Set Ups</a:t>
            </a:r>
            <a:endParaRPr lang="en-US" sz="7200" dirty="0">
              <a:latin typeface="Impact" panose="020B0806030902050204" pitchFamily="34" charset="0"/>
            </a:endParaRPr>
          </a:p>
        </p:txBody>
      </p:sp>
    </p:spTree>
    <p:extLst>
      <p:ext uri="{BB962C8B-B14F-4D97-AF65-F5344CB8AC3E}">
        <p14:creationId xmlns:p14="http://schemas.microsoft.com/office/powerpoint/2010/main" val="1057853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r="36009" b="75505"/>
          <a:stretch/>
        </p:blipFill>
        <p:spPr>
          <a:xfrm>
            <a:off x="0" y="132380"/>
            <a:ext cx="4577474" cy="996287"/>
          </a:xfrm>
          <a:prstGeom prst="rect">
            <a:avLst/>
          </a:prstGeom>
        </p:spPr>
      </p:pic>
      <p:pic>
        <p:nvPicPr>
          <p:cNvPr id="5" name="Picture 4"/>
          <p:cNvPicPr>
            <a:picLocks noChangeAspect="1"/>
          </p:cNvPicPr>
          <p:nvPr/>
        </p:nvPicPr>
        <p:blipFill rotWithShape="1">
          <a:blip r:embed="rId2"/>
          <a:srcRect l="8853" t="47985" r="23989" b="22150"/>
          <a:stretch/>
        </p:blipFill>
        <p:spPr>
          <a:xfrm>
            <a:off x="199243" y="1366274"/>
            <a:ext cx="4804012" cy="1214650"/>
          </a:xfrm>
          <a:prstGeom prst="rect">
            <a:avLst/>
          </a:prstGeom>
        </p:spPr>
      </p:pic>
      <p:pic>
        <p:nvPicPr>
          <p:cNvPr id="7" name="Picture 6"/>
          <p:cNvPicPr>
            <a:picLocks noChangeAspect="1"/>
          </p:cNvPicPr>
          <p:nvPr/>
        </p:nvPicPr>
        <p:blipFill rotWithShape="1">
          <a:blip r:embed="rId3"/>
          <a:srcRect l="8326" t="38947" r="26087" b="32332"/>
          <a:stretch/>
        </p:blipFill>
        <p:spPr>
          <a:xfrm>
            <a:off x="296708" y="2666221"/>
            <a:ext cx="4804013" cy="1214652"/>
          </a:xfrm>
          <a:prstGeom prst="rect">
            <a:avLst/>
          </a:prstGeom>
        </p:spPr>
      </p:pic>
      <p:pic>
        <p:nvPicPr>
          <p:cNvPr id="2050" name="Picture 2" descr="https://keterehsky.files.wordpress.com/2010/03/clip_image014_thumb13.jpg?w=242&amp;h=1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243" y="3966170"/>
            <a:ext cx="5331516" cy="257763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mage result for gamma cloud chamb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3486" y="201849"/>
            <a:ext cx="3747684" cy="328910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6"/>
          <a:stretch>
            <a:fillRect/>
          </a:stretch>
        </p:blipFill>
        <p:spPr>
          <a:xfrm>
            <a:off x="9517939" y="102357"/>
            <a:ext cx="2438080" cy="2722729"/>
          </a:xfrm>
          <a:prstGeom prst="rect">
            <a:avLst/>
          </a:prstGeom>
        </p:spPr>
      </p:pic>
      <p:pic>
        <p:nvPicPr>
          <p:cNvPr id="9" name="Picture 8"/>
          <p:cNvPicPr>
            <a:picLocks noChangeAspect="1"/>
          </p:cNvPicPr>
          <p:nvPr/>
        </p:nvPicPr>
        <p:blipFill rotWithShape="1">
          <a:blip r:embed="rId7"/>
          <a:srcRect r="24217"/>
          <a:stretch/>
        </p:blipFill>
        <p:spPr>
          <a:xfrm>
            <a:off x="8803978" y="3574917"/>
            <a:ext cx="2921405" cy="2884926"/>
          </a:xfrm>
          <a:prstGeom prst="rect">
            <a:avLst/>
          </a:prstGeom>
        </p:spPr>
      </p:pic>
      <p:sp>
        <p:nvSpPr>
          <p:cNvPr id="10" name="Rectangle 9"/>
          <p:cNvSpPr/>
          <p:nvPr/>
        </p:nvSpPr>
        <p:spPr>
          <a:xfrm>
            <a:off x="11164935" y="3490957"/>
            <a:ext cx="948961" cy="431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8"/>
          <a:stretch>
            <a:fillRect/>
          </a:stretch>
        </p:blipFill>
        <p:spPr>
          <a:xfrm>
            <a:off x="5489234" y="3490957"/>
            <a:ext cx="2926231" cy="3052847"/>
          </a:xfrm>
          <a:prstGeom prst="rect">
            <a:avLst/>
          </a:prstGeom>
        </p:spPr>
      </p:pic>
      <p:sp>
        <p:nvSpPr>
          <p:cNvPr id="17" name="Rectangle 16"/>
          <p:cNvSpPr/>
          <p:nvPr/>
        </p:nvSpPr>
        <p:spPr>
          <a:xfrm>
            <a:off x="10970678" y="6028022"/>
            <a:ext cx="948961" cy="431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9330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0208" y="239805"/>
            <a:ext cx="11941791" cy="4031873"/>
          </a:xfrm>
          <a:prstGeom prst="rect">
            <a:avLst/>
          </a:prstGeom>
        </p:spPr>
        <p:txBody>
          <a:bodyPr wrap="square">
            <a:spAutoFit/>
          </a:bodyPr>
          <a:lstStyle/>
          <a:p>
            <a:r>
              <a:rPr lang="en-US" sz="3200" dirty="0">
                <a:hlinkClick r:id="rId2"/>
              </a:rPr>
              <a:t>https://</a:t>
            </a:r>
            <a:r>
              <a:rPr lang="en-US" sz="3200" dirty="0" smtClean="0">
                <a:hlinkClick r:id="rId2"/>
              </a:rPr>
              <a:t>www.youtube.com/watch?v=pewTySxfTQk&amp;feature=youtu.be</a:t>
            </a:r>
            <a:endParaRPr lang="en-US" sz="3200" dirty="0" smtClean="0"/>
          </a:p>
          <a:p>
            <a:endParaRPr lang="en-US" sz="3200" dirty="0"/>
          </a:p>
          <a:p>
            <a:endParaRPr lang="en-US" sz="3200" dirty="0" smtClean="0"/>
          </a:p>
          <a:p>
            <a:r>
              <a:rPr lang="en-US" sz="3200" dirty="0">
                <a:hlinkClick r:id="rId3"/>
              </a:rPr>
              <a:t>https://</a:t>
            </a:r>
            <a:r>
              <a:rPr lang="en-US" sz="3200" dirty="0" smtClean="0">
                <a:hlinkClick r:id="rId3"/>
              </a:rPr>
              <a:t>www.youtube.com/watch?v=e3fi6uyyrEs</a:t>
            </a:r>
            <a:endParaRPr lang="en-US" sz="3200" dirty="0" smtClean="0"/>
          </a:p>
          <a:p>
            <a:endParaRPr lang="en-US" sz="3200" dirty="0"/>
          </a:p>
          <a:p>
            <a:endParaRPr lang="en-US" sz="3200" dirty="0" smtClean="0"/>
          </a:p>
          <a:p>
            <a:r>
              <a:rPr lang="en-US" sz="3200" dirty="0">
                <a:hlinkClick r:id="rId4"/>
              </a:rPr>
              <a:t>https://www.symmetrymagazine.org/article/january-2015/how-to-build-your-own-particle-detector</a:t>
            </a:r>
            <a:endParaRPr lang="en-US" sz="3200" dirty="0"/>
          </a:p>
        </p:txBody>
      </p:sp>
      <p:sp>
        <p:nvSpPr>
          <p:cNvPr id="8" name="TextBox 7"/>
          <p:cNvSpPr txBox="1"/>
          <p:nvPr/>
        </p:nvSpPr>
        <p:spPr>
          <a:xfrm rot="10800000" flipH="1" flipV="1">
            <a:off x="250208" y="4963126"/>
            <a:ext cx="8099460" cy="707886"/>
          </a:xfrm>
          <a:prstGeom prst="rect">
            <a:avLst/>
          </a:prstGeom>
          <a:noFill/>
        </p:spPr>
        <p:txBody>
          <a:bodyPr wrap="square" rtlCol="0">
            <a:spAutoFit/>
          </a:bodyPr>
          <a:lstStyle/>
          <a:p>
            <a:r>
              <a:rPr lang="en-US" sz="4000" dirty="0" smtClean="0"/>
              <a:t>Show if cloud chambers don’t work </a:t>
            </a:r>
            <a:endParaRPr lang="en-US" sz="4000" dirty="0"/>
          </a:p>
        </p:txBody>
      </p:sp>
    </p:spTree>
    <p:extLst>
      <p:ext uri="{BB962C8B-B14F-4D97-AF65-F5344CB8AC3E}">
        <p14:creationId xmlns:p14="http://schemas.microsoft.com/office/powerpoint/2010/main" val="112588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2956"/>
            <a:ext cx="11887200" cy="1325563"/>
          </a:xfrm>
        </p:spPr>
        <p:txBody>
          <a:bodyPr>
            <a:normAutofit/>
          </a:bodyPr>
          <a:lstStyle/>
          <a:p>
            <a:r>
              <a:rPr lang="en-US" sz="3600" b="1" dirty="0" smtClean="0"/>
              <a:t>Neat extension about cosmic rays and trying to find dark matter </a:t>
            </a:r>
            <a:endParaRPr lang="en-US" sz="3600" b="1" dirty="0"/>
          </a:p>
        </p:txBody>
      </p:sp>
      <p:sp>
        <p:nvSpPr>
          <p:cNvPr id="3" name="Content Placeholder 2"/>
          <p:cNvSpPr>
            <a:spLocks noGrp="1"/>
          </p:cNvSpPr>
          <p:nvPr>
            <p:ph idx="1"/>
          </p:nvPr>
        </p:nvSpPr>
        <p:spPr>
          <a:xfrm>
            <a:off x="182604" y="662781"/>
            <a:ext cx="6962032" cy="5428556"/>
          </a:xfrm>
        </p:spPr>
        <p:txBody>
          <a:bodyPr>
            <a:noAutofit/>
          </a:bodyPr>
          <a:lstStyle/>
          <a:p>
            <a:pPr marL="0" indent="0" fontAlgn="base">
              <a:buNone/>
            </a:pPr>
            <a:r>
              <a:rPr lang="en-US" sz="1600" dirty="0">
                <a:hlinkClick r:id="rId2"/>
              </a:rPr>
              <a:t>https://www.sciencefriday.com/educational-resources/build-a-cloud-chamber/</a:t>
            </a:r>
            <a:endParaRPr lang="en-US" sz="1600" b="1" dirty="0" smtClean="0"/>
          </a:p>
          <a:p>
            <a:pPr marL="0" indent="0" fontAlgn="base">
              <a:buNone/>
            </a:pPr>
            <a:r>
              <a:rPr lang="en-US" sz="1600" b="1" dirty="0" smtClean="0"/>
              <a:t>If </a:t>
            </a:r>
            <a:r>
              <a:rPr lang="en-US" sz="1600" b="1" dirty="0"/>
              <a:t>you’re looking for dark matter, background radiation is a major problem</a:t>
            </a:r>
          </a:p>
          <a:p>
            <a:pPr fontAlgn="base"/>
            <a:r>
              <a:rPr lang="en-US" sz="1600" dirty="0"/>
              <a:t>Physicists have evidence that in addition to the known subatomic particles that make up most of the things we can see and touch, there is an entirely separate class of very small, potentially weakly interacting particles that make up the majority of our universe called dark matter. Though it comprises over 90 percent of our galaxy, dark matter is poorly understood.</a:t>
            </a:r>
          </a:p>
          <a:p>
            <a:pPr fontAlgn="base"/>
            <a:r>
              <a:rPr lang="en-US" sz="1600" dirty="0"/>
              <a:t>Dark matter is difficult to study because it’s made of unimaginably small particles that we can’t see, and it interacts with other atoms very rarely. Detecting dark matter interactions that are so minute and rare is made especially difficult because they are grossly overshadowed by the background radiation that is constantly pouring down on our planet from cosmic rays. Our planet’s background radiation makes the search for dark matter like trying to hear a shy, whispering child in a party of shouting adults. Science Friday’s video producer, Luke </a:t>
            </a:r>
            <a:r>
              <a:rPr lang="en-US" sz="1600" dirty="0" err="1"/>
              <a:t>Groskin</a:t>
            </a:r>
            <a:r>
              <a:rPr lang="en-US" sz="1600" dirty="0"/>
              <a:t>, visited with scientists looking for dark matter, who describe this conundrum in the video “4850 below.”</a:t>
            </a:r>
          </a:p>
          <a:p>
            <a:pPr fontAlgn="base"/>
            <a:r>
              <a:rPr lang="en-US" sz="1600" dirty="0"/>
              <a:t>Science Friday Documentary: “4850 Below”</a:t>
            </a:r>
          </a:p>
          <a:p>
            <a:pPr marL="0" indent="0">
              <a:buNone/>
            </a:pPr>
            <a:r>
              <a:rPr lang="en-US" sz="1600" dirty="0"/>
              <a:t>In an effort to quiet the “noise” of background radiation, a long-running dark matter experiment called the LUX dark matter experiment (LUX stands for Large Underground Xenon) was built inside a giant water tank in an old mine a mile below the surface of the earth. The tank of water and mile of rock and dirt shield the experiment from background radiation by effectively putting a lot of other atoms – in the form of lots of dense materials like rock and water – between sources of radiation and the experiment</a:t>
            </a:r>
            <a:r>
              <a:rPr lang="en-US" sz="1600" dirty="0" smtClean="0"/>
              <a:t>.</a:t>
            </a:r>
          </a:p>
        </p:txBody>
      </p:sp>
      <p:pic>
        <p:nvPicPr>
          <p:cNvPr id="1026" name="Picture 2" descr="LUX detector at Sanford Underground Research Fac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5075" y="2579426"/>
            <a:ext cx="4701686" cy="398514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274257" y="662781"/>
            <a:ext cx="4592504" cy="1569660"/>
          </a:xfrm>
          <a:prstGeom prst="rect">
            <a:avLst/>
          </a:prstGeom>
        </p:spPr>
        <p:txBody>
          <a:bodyPr wrap="square">
            <a:spAutoFit/>
          </a:bodyPr>
          <a:lstStyle/>
          <a:p>
            <a:r>
              <a:rPr lang="en-US" sz="3200" dirty="0">
                <a:hlinkClick r:id="rId4"/>
              </a:rPr>
              <a:t>https://www.youtube.com/watch?v=YxMGWQMoR10&amp;feature=youtu.be</a:t>
            </a:r>
            <a:endParaRPr lang="en-US" sz="3200" dirty="0"/>
          </a:p>
        </p:txBody>
      </p:sp>
    </p:spTree>
    <p:extLst>
      <p:ext uri="{BB962C8B-B14F-4D97-AF65-F5344CB8AC3E}">
        <p14:creationId xmlns:p14="http://schemas.microsoft.com/office/powerpoint/2010/main" val="646003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3 – Electrons</a:t>
            </a:r>
            <a:endParaRPr lang="en-US" sz="11500" b="1" dirty="0"/>
          </a:p>
        </p:txBody>
      </p:sp>
    </p:spTree>
    <p:extLst>
      <p:ext uri="{BB962C8B-B14F-4D97-AF65-F5344CB8AC3E}">
        <p14:creationId xmlns:p14="http://schemas.microsoft.com/office/powerpoint/2010/main" val="3001384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Flame Test </a:t>
            </a:r>
            <a:endParaRPr lang="en-US" sz="11500" b="1" dirty="0"/>
          </a:p>
        </p:txBody>
      </p:sp>
    </p:spTree>
    <p:extLst>
      <p:ext uri="{BB962C8B-B14F-4D97-AF65-F5344CB8AC3E}">
        <p14:creationId xmlns:p14="http://schemas.microsoft.com/office/powerpoint/2010/main" val="1212013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Flame Lab</a:t>
            </a:r>
            <a:endParaRPr lang="en-US" sz="4800" b="1" u="sng" dirty="0">
              <a:latin typeface="+mn-lt"/>
            </a:endParaRPr>
          </a:p>
        </p:txBody>
      </p:sp>
      <p:sp>
        <p:nvSpPr>
          <p:cNvPr id="3" name="Content Placeholder 2"/>
          <p:cNvSpPr>
            <a:spLocks noGrp="1"/>
          </p:cNvSpPr>
          <p:nvPr>
            <p:ph idx="1"/>
          </p:nvPr>
        </p:nvSpPr>
        <p:spPr>
          <a:xfrm>
            <a:off x="281353" y="941743"/>
            <a:ext cx="3671669" cy="4644377"/>
          </a:xfrm>
        </p:spPr>
        <p:txBody>
          <a:bodyPr>
            <a:normAutofit/>
          </a:bodyPr>
          <a:lstStyle/>
          <a:p>
            <a:r>
              <a:rPr lang="en-US" dirty="0" smtClean="0"/>
              <a:t>Bunsen burner</a:t>
            </a:r>
          </a:p>
          <a:p>
            <a:r>
              <a:rPr lang="en-US" dirty="0" smtClean="0"/>
              <a:t>Gas hose</a:t>
            </a:r>
          </a:p>
          <a:p>
            <a:r>
              <a:rPr lang="en-US" dirty="0" smtClean="0"/>
              <a:t>Matches</a:t>
            </a:r>
          </a:p>
          <a:p>
            <a:r>
              <a:rPr lang="en-US" dirty="0" smtClean="0"/>
              <a:t>TURN GAS ON!</a:t>
            </a:r>
          </a:p>
          <a:p>
            <a:r>
              <a:rPr lang="en-US" dirty="0" smtClean="0"/>
              <a:t>Plenty of paper towels in the room</a:t>
            </a:r>
          </a:p>
          <a:p>
            <a:r>
              <a:rPr lang="en-US" dirty="0" smtClean="0"/>
              <a:t>Lysol spray to clean desks with</a:t>
            </a:r>
          </a:p>
        </p:txBody>
      </p:sp>
      <p:sp>
        <p:nvSpPr>
          <p:cNvPr id="4" name="Content Placeholder 2"/>
          <p:cNvSpPr txBox="1">
            <a:spLocks/>
          </p:cNvSpPr>
          <p:nvPr/>
        </p:nvSpPr>
        <p:spPr>
          <a:xfrm>
            <a:off x="4353058" y="209425"/>
            <a:ext cx="5224530" cy="65262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t>SPRAY BOTTLES NEEDED</a:t>
            </a:r>
          </a:p>
          <a:p>
            <a:pPr marL="514350" indent="-514350">
              <a:buFont typeface="+mj-lt"/>
              <a:buAutoNum type="arabicParenR"/>
            </a:pPr>
            <a:r>
              <a:rPr lang="en-US" dirty="0" smtClean="0"/>
              <a:t>Calcium Chloride – CaCl</a:t>
            </a:r>
            <a:r>
              <a:rPr lang="en-US" baseline="-25000" dirty="0" smtClean="0"/>
              <a:t>2</a:t>
            </a:r>
          </a:p>
          <a:p>
            <a:pPr marL="514350" indent="-514350">
              <a:buFont typeface="+mj-lt"/>
              <a:buAutoNum type="arabicParenR"/>
            </a:pPr>
            <a:r>
              <a:rPr lang="en-US" dirty="0" smtClean="0"/>
              <a:t>Copper (II) Chloride – CuCl</a:t>
            </a:r>
            <a:r>
              <a:rPr lang="en-US" baseline="-25000" dirty="0" smtClean="0"/>
              <a:t>2</a:t>
            </a:r>
          </a:p>
          <a:p>
            <a:pPr marL="514350" indent="-514350">
              <a:buFont typeface="+mj-lt"/>
              <a:buAutoNum type="arabicParenR"/>
            </a:pPr>
            <a:r>
              <a:rPr lang="en-US" dirty="0" smtClean="0"/>
              <a:t>Barium chloride – BaCl</a:t>
            </a:r>
            <a:r>
              <a:rPr lang="en-US" baseline="-25000" dirty="0" smtClean="0"/>
              <a:t>2</a:t>
            </a:r>
          </a:p>
          <a:p>
            <a:pPr marL="514350" indent="-514350">
              <a:buFont typeface="+mj-lt"/>
              <a:buAutoNum type="arabicParenR"/>
            </a:pPr>
            <a:r>
              <a:rPr lang="en-US" dirty="0" smtClean="0"/>
              <a:t>Potassium chloride – </a:t>
            </a:r>
            <a:r>
              <a:rPr lang="en-US" dirty="0" err="1" smtClean="0"/>
              <a:t>KCl</a:t>
            </a:r>
            <a:endParaRPr lang="en-US" dirty="0" smtClean="0"/>
          </a:p>
          <a:p>
            <a:pPr marL="514350" indent="-514350">
              <a:buFont typeface="+mj-lt"/>
              <a:buAutoNum type="arabicParenR"/>
            </a:pPr>
            <a:r>
              <a:rPr lang="en-US" dirty="0" smtClean="0"/>
              <a:t>Sodium chloride – </a:t>
            </a:r>
            <a:r>
              <a:rPr lang="en-US" dirty="0" err="1" smtClean="0"/>
              <a:t>NaCl</a:t>
            </a:r>
            <a:endParaRPr lang="en-US" dirty="0" smtClean="0"/>
          </a:p>
          <a:p>
            <a:pPr marL="514350" indent="-514350">
              <a:buFont typeface="+mj-lt"/>
              <a:buAutoNum type="arabicParenR"/>
            </a:pPr>
            <a:r>
              <a:rPr lang="en-US" dirty="0" smtClean="0"/>
              <a:t>Lithium chloride – </a:t>
            </a:r>
            <a:r>
              <a:rPr lang="en-US" dirty="0" err="1" smtClean="0"/>
              <a:t>LiCl</a:t>
            </a:r>
            <a:endParaRPr lang="en-US" dirty="0" smtClean="0"/>
          </a:p>
          <a:p>
            <a:pPr marL="514350" indent="-514350">
              <a:buFont typeface="+mj-lt"/>
              <a:buAutoNum type="arabicParenR"/>
            </a:pPr>
            <a:r>
              <a:rPr lang="en-US" dirty="0" smtClean="0"/>
              <a:t>Copper (II) Sulfate – CuSO</a:t>
            </a:r>
            <a:r>
              <a:rPr lang="en-US" baseline="-25000" dirty="0" smtClean="0"/>
              <a:t>4</a:t>
            </a:r>
          </a:p>
          <a:p>
            <a:pPr marL="514350" indent="-514350">
              <a:buFont typeface="+mj-lt"/>
              <a:buAutoNum type="arabicParenR"/>
            </a:pPr>
            <a:r>
              <a:rPr lang="en-US" dirty="0" smtClean="0"/>
              <a:t>Potassium Sulfate – K</a:t>
            </a:r>
            <a:r>
              <a:rPr lang="en-US" baseline="-25000" dirty="0" smtClean="0"/>
              <a:t>2</a:t>
            </a:r>
            <a:r>
              <a:rPr lang="en-US" dirty="0" smtClean="0"/>
              <a:t>SO</a:t>
            </a:r>
            <a:r>
              <a:rPr lang="en-US" baseline="-25000" dirty="0" smtClean="0"/>
              <a:t>4</a:t>
            </a:r>
          </a:p>
          <a:p>
            <a:pPr marL="514350" indent="-514350">
              <a:buFont typeface="+mj-lt"/>
              <a:buAutoNum type="arabicParenR"/>
            </a:pPr>
            <a:r>
              <a:rPr lang="en-US" dirty="0" smtClean="0"/>
              <a:t>Calcium Sulfate – CaSO</a:t>
            </a:r>
            <a:r>
              <a:rPr lang="en-US" baseline="-25000" dirty="0" smtClean="0"/>
              <a:t>4</a:t>
            </a:r>
          </a:p>
          <a:p>
            <a:pPr marL="514350" indent="-514350">
              <a:buFont typeface="+mj-lt"/>
              <a:buAutoNum type="arabicParenR"/>
            </a:pPr>
            <a:r>
              <a:rPr lang="en-US" dirty="0" smtClean="0"/>
              <a:t>Strontium Nitrate – </a:t>
            </a:r>
            <a:r>
              <a:rPr lang="en-US" dirty="0" err="1" smtClean="0"/>
              <a:t>Sr</a:t>
            </a:r>
            <a:r>
              <a:rPr lang="en-US" dirty="0" smtClean="0"/>
              <a:t>(NO</a:t>
            </a:r>
            <a:r>
              <a:rPr lang="en-US" baseline="-25000" dirty="0" smtClean="0"/>
              <a:t>3</a:t>
            </a:r>
            <a:r>
              <a:rPr lang="en-US" dirty="0" smtClean="0"/>
              <a:t>)</a:t>
            </a:r>
            <a:r>
              <a:rPr lang="en-US" baseline="-25000" dirty="0" smtClean="0"/>
              <a:t>2</a:t>
            </a:r>
          </a:p>
          <a:p>
            <a:pPr marL="514350" indent="-514350">
              <a:buFont typeface="+mj-lt"/>
              <a:buAutoNum type="arabicParenR"/>
            </a:pPr>
            <a:r>
              <a:rPr lang="en-US" dirty="0" smtClean="0"/>
              <a:t>Unknown (__________)</a:t>
            </a:r>
          </a:p>
          <a:p>
            <a:endParaRPr lang="en-US" dirty="0" smtClean="0"/>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ASK PATRICK ABOUT [  ] FOR EACH ONE </a:t>
            </a:r>
            <a:endParaRPr lang="en-US" b="1" dirty="0">
              <a:solidFill>
                <a:schemeClr val="tx1"/>
              </a:solidFill>
            </a:endParaRPr>
          </a:p>
        </p:txBody>
      </p:sp>
      <p:sp>
        <p:nvSpPr>
          <p:cNvPr id="6" name="32-Point Star 5"/>
          <p:cNvSpPr/>
          <p:nvPr/>
        </p:nvSpPr>
        <p:spPr>
          <a:xfrm>
            <a:off x="9710670" y="2919225"/>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BUY SPRAY BOTTLES – 15ish</a:t>
            </a:r>
            <a:endParaRPr lang="en-US" b="1" dirty="0">
              <a:solidFill>
                <a:schemeClr val="tx1"/>
              </a:solidFill>
            </a:endParaRPr>
          </a:p>
        </p:txBody>
      </p:sp>
    </p:spTree>
    <p:extLst>
      <p:ext uri="{BB962C8B-B14F-4D97-AF65-F5344CB8AC3E}">
        <p14:creationId xmlns:p14="http://schemas.microsoft.com/office/powerpoint/2010/main" val="2098651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5082" y="372967"/>
            <a:ext cx="2567677" cy="3598443"/>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smtClean="0">
                <a:solidFill>
                  <a:schemeClr val="tx1"/>
                </a:solidFill>
              </a:rPr>
              <a:t>BE SAFE. </a:t>
            </a:r>
            <a:br>
              <a:rPr lang="en-US" sz="3800" b="1" dirty="0" smtClean="0">
                <a:solidFill>
                  <a:schemeClr val="tx1"/>
                </a:solidFill>
              </a:rPr>
            </a:br>
            <a:endParaRPr lang="en-US" sz="3800" b="1" dirty="0" smtClean="0">
              <a:solidFill>
                <a:schemeClr val="tx1"/>
              </a:solidFill>
            </a:endParaRPr>
          </a:p>
          <a:p>
            <a:pPr algn="ctr"/>
            <a:r>
              <a:rPr lang="en-US" sz="3800" b="1" dirty="0" smtClean="0">
                <a:solidFill>
                  <a:schemeClr val="tx1"/>
                </a:solidFill>
              </a:rPr>
              <a:t>NO 2</a:t>
            </a:r>
            <a:r>
              <a:rPr lang="en-US" sz="3800" b="1" baseline="30000" dirty="0" smtClean="0">
                <a:solidFill>
                  <a:schemeClr val="tx1"/>
                </a:solidFill>
              </a:rPr>
              <a:t>ND</a:t>
            </a:r>
            <a:r>
              <a:rPr lang="en-US" sz="3800" b="1" dirty="0" smtClean="0">
                <a:solidFill>
                  <a:schemeClr val="tx1"/>
                </a:solidFill>
              </a:rPr>
              <a:t> CHANCES. </a:t>
            </a:r>
            <a:br>
              <a:rPr lang="en-US" sz="3800" b="1" dirty="0" smtClean="0">
                <a:solidFill>
                  <a:schemeClr val="tx1"/>
                </a:solidFill>
              </a:rPr>
            </a:br>
            <a:endParaRPr lang="en-US" sz="3800" b="1" dirty="0" smtClean="0">
              <a:solidFill>
                <a:schemeClr val="tx1"/>
              </a:solidFill>
            </a:endParaRPr>
          </a:p>
          <a:p>
            <a:pPr algn="ctr"/>
            <a:r>
              <a:rPr lang="en-US" sz="3800" b="1" dirty="0" smtClean="0">
                <a:solidFill>
                  <a:schemeClr val="tx1"/>
                </a:solidFill>
              </a:rPr>
              <a:t>NONE. </a:t>
            </a:r>
          </a:p>
        </p:txBody>
      </p:sp>
      <p:sp>
        <p:nvSpPr>
          <p:cNvPr id="20" name="Rounded Rectangle 19"/>
          <p:cNvSpPr/>
          <p:nvPr/>
        </p:nvSpPr>
        <p:spPr>
          <a:xfrm>
            <a:off x="2949262" y="372968"/>
            <a:ext cx="4842456" cy="3598442"/>
          </a:xfrm>
          <a:prstGeom prst="round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dirty="0" smtClean="0">
                <a:solidFill>
                  <a:schemeClr val="tx1"/>
                </a:solidFill>
              </a:rPr>
              <a:t>Spray at a slight </a:t>
            </a:r>
            <a:br>
              <a:rPr lang="en-US" sz="3400" b="1" dirty="0" smtClean="0">
                <a:solidFill>
                  <a:schemeClr val="tx1"/>
                </a:solidFill>
              </a:rPr>
            </a:br>
            <a:r>
              <a:rPr lang="en-US" sz="3400" b="1" dirty="0" smtClean="0">
                <a:solidFill>
                  <a:schemeClr val="tx1"/>
                </a:solidFill>
              </a:rPr>
              <a:t>upward angle. </a:t>
            </a:r>
          </a:p>
          <a:p>
            <a:pPr algn="ctr"/>
            <a:endParaRPr lang="en-US" sz="3400" b="1" i="1" dirty="0">
              <a:solidFill>
                <a:schemeClr val="tx1"/>
              </a:solidFill>
            </a:endParaRPr>
          </a:p>
          <a:p>
            <a:pPr algn="ctr"/>
            <a:r>
              <a:rPr lang="en-US" sz="3400" b="1" i="1" dirty="0" smtClean="0">
                <a:solidFill>
                  <a:schemeClr val="tx1"/>
                </a:solidFill>
              </a:rPr>
              <a:t>AWAY FROM PEOPLE.</a:t>
            </a:r>
          </a:p>
          <a:p>
            <a:pPr algn="ctr"/>
            <a:endParaRPr lang="en-US" sz="3400" b="1" i="1" dirty="0">
              <a:solidFill>
                <a:schemeClr val="tx1"/>
              </a:solidFill>
            </a:endParaRPr>
          </a:p>
          <a:p>
            <a:pPr algn="ctr"/>
            <a:r>
              <a:rPr lang="en-US" sz="3400" b="1" i="1" dirty="0" smtClean="0">
                <a:solidFill>
                  <a:schemeClr val="tx1"/>
                </a:solidFill>
              </a:rPr>
              <a:t>Don’t waste chemicals! </a:t>
            </a:r>
            <a:endParaRPr lang="en-US" sz="3400" i="1" dirty="0">
              <a:solidFill>
                <a:schemeClr val="tx1"/>
              </a:solidFill>
            </a:endParaRPr>
          </a:p>
        </p:txBody>
      </p:sp>
      <p:sp>
        <p:nvSpPr>
          <p:cNvPr id="22" name="Rounded Rectangle 21"/>
          <p:cNvSpPr/>
          <p:nvPr/>
        </p:nvSpPr>
        <p:spPr>
          <a:xfrm>
            <a:off x="7946265" y="372967"/>
            <a:ext cx="4025342" cy="1713409"/>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Only </a:t>
            </a:r>
            <a:r>
              <a:rPr lang="en-US" sz="3200" b="1" u="sng" dirty="0" smtClean="0">
                <a:solidFill>
                  <a:schemeClr val="tx1"/>
                </a:solidFill>
              </a:rPr>
              <a:t>ONE</a:t>
            </a:r>
            <a:r>
              <a:rPr lang="en-US" sz="3200" b="1" dirty="0" smtClean="0">
                <a:solidFill>
                  <a:schemeClr val="tx1"/>
                </a:solidFill>
              </a:rPr>
              <a:t> person from each group walking around</a:t>
            </a:r>
            <a:endParaRPr lang="en-US" sz="3200" b="1" dirty="0">
              <a:solidFill>
                <a:schemeClr val="tx1"/>
              </a:solidFill>
            </a:endParaRPr>
          </a:p>
        </p:txBody>
      </p:sp>
      <p:sp>
        <p:nvSpPr>
          <p:cNvPr id="8" name="Rounded Rectangle 7"/>
          <p:cNvSpPr/>
          <p:nvPr/>
        </p:nvSpPr>
        <p:spPr>
          <a:xfrm>
            <a:off x="225081" y="4143036"/>
            <a:ext cx="7566637" cy="19033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u="sng" dirty="0" smtClean="0">
                <a:solidFill>
                  <a:schemeClr val="tx1"/>
                </a:solidFill>
              </a:rPr>
              <a:t>CLEAN UP</a:t>
            </a:r>
          </a:p>
          <a:p>
            <a:pPr algn="ctr"/>
            <a:r>
              <a:rPr lang="en-US" sz="3600" b="1" dirty="0" smtClean="0">
                <a:solidFill>
                  <a:schemeClr val="tx1"/>
                </a:solidFill>
              </a:rPr>
              <a:t>Make sure gas is OFF</a:t>
            </a:r>
          </a:p>
          <a:p>
            <a:pPr algn="ctr"/>
            <a:r>
              <a:rPr lang="en-US" sz="3600" b="1" dirty="0" smtClean="0">
                <a:solidFill>
                  <a:schemeClr val="tx1"/>
                </a:solidFill>
              </a:rPr>
              <a:t>Wipe down table really well </a:t>
            </a:r>
          </a:p>
        </p:txBody>
      </p:sp>
      <p:sp>
        <p:nvSpPr>
          <p:cNvPr id="7" name="Rounded Rectangle 6"/>
          <p:cNvSpPr/>
          <p:nvPr/>
        </p:nvSpPr>
        <p:spPr>
          <a:xfrm>
            <a:off x="7946265" y="2258002"/>
            <a:ext cx="4025342" cy="1713408"/>
          </a:xfrm>
          <a:prstGeom prst="round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REPLACE BOTTLES when done so others can use them!</a:t>
            </a:r>
            <a:endParaRPr lang="en-US" sz="3200" b="1" dirty="0">
              <a:solidFill>
                <a:schemeClr val="tx1"/>
              </a:solidFill>
            </a:endParaRPr>
          </a:p>
        </p:txBody>
      </p:sp>
    </p:spTree>
    <p:extLst>
      <p:ext uri="{BB962C8B-B14F-4D97-AF65-F5344CB8AC3E}">
        <p14:creationId xmlns:p14="http://schemas.microsoft.com/office/powerpoint/2010/main" val="20281433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4 – Periodic Table</a:t>
            </a:r>
            <a:endParaRPr lang="en-US" sz="11500" b="1" dirty="0"/>
          </a:p>
        </p:txBody>
      </p:sp>
    </p:spTree>
    <p:extLst>
      <p:ext uri="{BB962C8B-B14F-4D97-AF65-F5344CB8AC3E}">
        <p14:creationId xmlns:p14="http://schemas.microsoft.com/office/powerpoint/2010/main" val="38491657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5 – Bonding and Structure</a:t>
            </a:r>
            <a:endParaRPr lang="en-US" sz="11500" b="1" dirty="0"/>
          </a:p>
        </p:txBody>
      </p:sp>
    </p:spTree>
    <p:extLst>
      <p:ext uri="{BB962C8B-B14F-4D97-AF65-F5344CB8AC3E}">
        <p14:creationId xmlns:p14="http://schemas.microsoft.com/office/powerpoint/2010/main" val="1425719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6 – Reactions</a:t>
            </a:r>
            <a:endParaRPr lang="en-US" sz="11500" b="1" dirty="0"/>
          </a:p>
        </p:txBody>
      </p:sp>
    </p:spTree>
    <p:extLst>
      <p:ext uri="{BB962C8B-B14F-4D97-AF65-F5344CB8AC3E}">
        <p14:creationId xmlns:p14="http://schemas.microsoft.com/office/powerpoint/2010/main" val="21506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1 – Chemistry Basics and Atomic Structure</a:t>
            </a:r>
            <a:endParaRPr lang="en-US" sz="11500" b="1" dirty="0"/>
          </a:p>
        </p:txBody>
      </p:sp>
    </p:spTree>
    <p:extLst>
      <p:ext uri="{BB962C8B-B14F-4D97-AF65-F5344CB8AC3E}">
        <p14:creationId xmlns:p14="http://schemas.microsoft.com/office/powerpoint/2010/main" val="2523998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7 – Stoichiometry</a:t>
            </a:r>
            <a:endParaRPr lang="en-US" sz="11500" b="1" dirty="0"/>
          </a:p>
        </p:txBody>
      </p:sp>
    </p:spTree>
    <p:extLst>
      <p:ext uri="{BB962C8B-B14F-4D97-AF65-F5344CB8AC3E}">
        <p14:creationId xmlns:p14="http://schemas.microsoft.com/office/powerpoint/2010/main" val="41638790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Types of Reactions</a:t>
            </a:r>
            <a:br>
              <a:rPr lang="en-US" sz="11500" b="1" dirty="0" smtClean="0"/>
            </a:br>
            <a:r>
              <a:rPr lang="en-US" sz="11500" b="1" dirty="0" smtClean="0"/>
              <a:t>Unit 2 – Reactions</a:t>
            </a:r>
            <a:endParaRPr lang="en-US" sz="11500" b="1" dirty="0"/>
          </a:p>
        </p:txBody>
      </p:sp>
    </p:spTree>
    <p:extLst>
      <p:ext uri="{BB962C8B-B14F-4D97-AF65-F5344CB8AC3E}">
        <p14:creationId xmlns:p14="http://schemas.microsoft.com/office/powerpoint/2010/main" val="4251861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Reactions Lab</a:t>
            </a:r>
            <a:endParaRPr lang="en-US" sz="4800" b="1" u="sng" dirty="0">
              <a:latin typeface="+mn-lt"/>
            </a:endParaRPr>
          </a:p>
        </p:txBody>
      </p:sp>
      <p:sp>
        <p:nvSpPr>
          <p:cNvPr id="3" name="Content Placeholder 2"/>
          <p:cNvSpPr>
            <a:spLocks noGrp="1"/>
          </p:cNvSpPr>
          <p:nvPr>
            <p:ph idx="1"/>
          </p:nvPr>
        </p:nvSpPr>
        <p:spPr>
          <a:xfrm>
            <a:off x="281353" y="941743"/>
            <a:ext cx="7849772" cy="5793907"/>
          </a:xfrm>
        </p:spPr>
        <p:txBody>
          <a:bodyPr numCol="2">
            <a:noAutofit/>
          </a:bodyPr>
          <a:lstStyle/>
          <a:p>
            <a:r>
              <a:rPr lang="en-US" sz="3200" dirty="0" smtClean="0"/>
              <a:t>Test Tube</a:t>
            </a:r>
          </a:p>
          <a:p>
            <a:r>
              <a:rPr lang="en-US" sz="3200" dirty="0" smtClean="0"/>
              <a:t>Paper Clip – 1/period</a:t>
            </a:r>
          </a:p>
          <a:p>
            <a:r>
              <a:rPr lang="en-US" sz="3200" dirty="0" smtClean="0"/>
              <a:t>Steel wool</a:t>
            </a:r>
          </a:p>
          <a:p>
            <a:r>
              <a:rPr lang="en-US" sz="3200" dirty="0" smtClean="0"/>
              <a:t>White paper</a:t>
            </a:r>
          </a:p>
          <a:p>
            <a:r>
              <a:rPr lang="en-US" sz="3200" dirty="0" smtClean="0"/>
              <a:t>100mL beaker x 1</a:t>
            </a:r>
          </a:p>
          <a:p>
            <a:r>
              <a:rPr lang="en-US" sz="3200" dirty="0"/>
              <a:t> </a:t>
            </a:r>
            <a:r>
              <a:rPr lang="en-US" sz="3200" dirty="0" smtClean="0"/>
              <a:t>50mL beaker x3</a:t>
            </a:r>
          </a:p>
          <a:p>
            <a:pPr lvl="1"/>
            <a:r>
              <a:rPr lang="en-US" sz="2800" dirty="0" smtClean="0"/>
              <a:t>One with red tape, one with green tape, one with blue tape</a:t>
            </a:r>
            <a:br>
              <a:rPr lang="en-US" sz="2800" dirty="0" smtClean="0"/>
            </a:br>
            <a:r>
              <a:rPr lang="en-US" sz="2800" dirty="0" smtClean="0"/>
              <a:t/>
            </a:r>
            <a:br>
              <a:rPr lang="en-US" sz="2800" dirty="0" smtClean="0"/>
            </a:br>
            <a:endParaRPr lang="en-US" sz="2800" dirty="0" smtClean="0"/>
          </a:p>
          <a:p>
            <a:r>
              <a:rPr lang="en-US" sz="3200" dirty="0" smtClean="0"/>
              <a:t>Pipette x 3</a:t>
            </a:r>
          </a:p>
          <a:p>
            <a:pPr lvl="1"/>
            <a:r>
              <a:rPr lang="en-US" sz="2800" dirty="0" smtClean="0"/>
              <a:t>One with red tape, one with green tape, one with blue tape</a:t>
            </a:r>
          </a:p>
          <a:p>
            <a:r>
              <a:rPr lang="en-US" sz="3200" dirty="0" smtClean="0"/>
              <a:t>Graduated Cylinder</a:t>
            </a:r>
          </a:p>
          <a:p>
            <a:r>
              <a:rPr lang="en-US" sz="3200" dirty="0" smtClean="0"/>
              <a:t>Squirt bottle H</a:t>
            </a:r>
            <a:r>
              <a:rPr lang="en-US" sz="3200" baseline="-25000" dirty="0" smtClean="0"/>
              <a:t>2</a:t>
            </a:r>
            <a:r>
              <a:rPr lang="en-US" sz="3200" dirty="0" smtClean="0"/>
              <a:t>O </a:t>
            </a:r>
          </a:p>
          <a:p>
            <a:r>
              <a:rPr lang="en-US" sz="3200" dirty="0" smtClean="0"/>
              <a:t>Bunsen Burner</a:t>
            </a:r>
          </a:p>
          <a:p>
            <a:r>
              <a:rPr lang="en-US" sz="3200" dirty="0" smtClean="0"/>
              <a:t>Bunsen Burner Hose</a:t>
            </a:r>
          </a:p>
          <a:p>
            <a:r>
              <a:rPr lang="en-US" sz="3200" dirty="0" smtClean="0"/>
              <a:t>Tongs</a:t>
            </a:r>
          </a:p>
          <a:p>
            <a:r>
              <a:rPr lang="en-US" sz="3200" dirty="0" smtClean="0"/>
              <a:t>Gold paper with Reading</a:t>
            </a:r>
          </a:p>
        </p:txBody>
      </p:sp>
      <p:sp>
        <p:nvSpPr>
          <p:cNvPr id="4" name="Content Placeholder 2"/>
          <p:cNvSpPr txBox="1">
            <a:spLocks/>
          </p:cNvSpPr>
          <p:nvPr/>
        </p:nvSpPr>
        <p:spPr>
          <a:xfrm>
            <a:off x="8131125" y="331775"/>
            <a:ext cx="4600136" cy="65262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t>CHEMICALS NEEDED </a:t>
            </a:r>
          </a:p>
          <a:p>
            <a:r>
              <a:rPr lang="en-US" sz="4400" b="1" dirty="0" smtClean="0">
                <a:solidFill>
                  <a:srgbClr val="0070C0"/>
                </a:solidFill>
              </a:rPr>
              <a:t> CuSO</a:t>
            </a:r>
            <a:r>
              <a:rPr lang="en-US" sz="4400" b="1" baseline="-25000" dirty="0" smtClean="0">
                <a:solidFill>
                  <a:srgbClr val="0070C0"/>
                </a:solidFill>
              </a:rPr>
              <a:t>4</a:t>
            </a:r>
          </a:p>
          <a:p>
            <a:r>
              <a:rPr lang="en-US" sz="4400" b="1" dirty="0" smtClean="0">
                <a:solidFill>
                  <a:srgbClr val="FF0000"/>
                </a:solidFill>
              </a:rPr>
              <a:t>0.15M SrCl</a:t>
            </a:r>
            <a:r>
              <a:rPr lang="en-US" sz="4400" b="1" baseline="-25000" dirty="0" smtClean="0">
                <a:solidFill>
                  <a:srgbClr val="FF0000"/>
                </a:solidFill>
              </a:rPr>
              <a:t>2</a:t>
            </a:r>
          </a:p>
          <a:p>
            <a:r>
              <a:rPr lang="en-US" sz="4400" b="1" dirty="0" smtClean="0">
                <a:solidFill>
                  <a:srgbClr val="00B050"/>
                </a:solidFill>
              </a:rPr>
              <a:t>0.25M Na</a:t>
            </a:r>
            <a:r>
              <a:rPr lang="en-US" sz="4400" b="1" baseline="-25000" dirty="0" smtClean="0">
                <a:solidFill>
                  <a:srgbClr val="00B050"/>
                </a:solidFill>
              </a:rPr>
              <a:t>2</a:t>
            </a:r>
            <a:r>
              <a:rPr lang="en-US" sz="4400" b="1" dirty="0" smtClean="0">
                <a:solidFill>
                  <a:srgbClr val="00B050"/>
                </a:solidFill>
              </a:rPr>
              <a:t>CO</a:t>
            </a:r>
            <a:r>
              <a:rPr lang="en-US" sz="4400" b="1" baseline="-25000" dirty="0" smtClean="0">
                <a:solidFill>
                  <a:srgbClr val="00B050"/>
                </a:solidFill>
              </a:rPr>
              <a:t>3</a:t>
            </a:r>
          </a:p>
        </p:txBody>
      </p:sp>
    </p:spTree>
    <p:extLst>
      <p:ext uri="{BB962C8B-B14F-4D97-AF65-F5344CB8AC3E}">
        <p14:creationId xmlns:p14="http://schemas.microsoft.com/office/powerpoint/2010/main" val="32234178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Stoichiometry Lab</a:t>
            </a:r>
            <a:endParaRPr lang="en-US" sz="11500" b="1" dirty="0"/>
          </a:p>
        </p:txBody>
      </p:sp>
    </p:spTree>
    <p:extLst>
      <p:ext uri="{BB962C8B-B14F-4D97-AF65-F5344CB8AC3E}">
        <p14:creationId xmlns:p14="http://schemas.microsoft.com/office/powerpoint/2010/main" val="12271774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u="sng" dirty="0" smtClean="0">
                <a:solidFill>
                  <a:srgbClr val="FF0000"/>
                </a:solidFill>
              </a:rPr>
              <a:t>Jumpstart </a:t>
            </a:r>
            <a:r>
              <a:rPr lang="en-US" b="1" i="1" u="sng" dirty="0" smtClean="0">
                <a:solidFill>
                  <a:srgbClr val="FF0000"/>
                </a:solidFill>
              </a:rPr>
              <a:t>(not on jumpstart paper today)</a:t>
            </a:r>
            <a:endParaRPr lang="en-US" b="1" i="1" u="sng"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t>Take this time to go over the prelab with your nearby classmates – you need to make sure your answers are correct so you are allowed to start the lab! Use the chart on the wall by the clock to fill out the last row of #8 and #9</a:t>
            </a:r>
            <a:endParaRPr lang="en-US" sz="4400" dirty="0"/>
          </a:p>
        </p:txBody>
      </p:sp>
    </p:spTree>
    <p:extLst>
      <p:ext uri="{BB962C8B-B14F-4D97-AF65-F5344CB8AC3E}">
        <p14:creationId xmlns:p14="http://schemas.microsoft.com/office/powerpoint/2010/main" val="21344176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Stoichiometry Lab</a:t>
            </a:r>
            <a:endParaRPr lang="en-US" b="1" u="sng" dirty="0"/>
          </a:p>
        </p:txBody>
      </p:sp>
      <p:sp>
        <p:nvSpPr>
          <p:cNvPr id="3" name="Content Placeholder 2"/>
          <p:cNvSpPr>
            <a:spLocks noGrp="1"/>
          </p:cNvSpPr>
          <p:nvPr>
            <p:ph idx="1"/>
          </p:nvPr>
        </p:nvSpPr>
        <p:spPr>
          <a:xfrm>
            <a:off x="838200" y="1532586"/>
            <a:ext cx="6167907" cy="4644377"/>
          </a:xfrm>
        </p:spPr>
        <p:txBody>
          <a:bodyPr>
            <a:normAutofit/>
          </a:bodyPr>
          <a:lstStyle/>
          <a:p>
            <a:r>
              <a:rPr lang="en-US" dirty="0" smtClean="0"/>
              <a:t>Spoon with red tape </a:t>
            </a:r>
          </a:p>
          <a:p>
            <a:r>
              <a:rPr lang="en-US" dirty="0" smtClean="0"/>
              <a:t>Spoon with yellow tape </a:t>
            </a:r>
          </a:p>
          <a:p>
            <a:r>
              <a:rPr lang="en-US" dirty="0" smtClean="0"/>
              <a:t>Beaker with red tape</a:t>
            </a:r>
          </a:p>
          <a:p>
            <a:r>
              <a:rPr lang="en-US" dirty="0" smtClean="0"/>
              <a:t>Beaker with purple tape</a:t>
            </a:r>
          </a:p>
          <a:p>
            <a:r>
              <a:rPr lang="en-US" dirty="0" smtClean="0"/>
              <a:t>Beaker with yellow tape</a:t>
            </a:r>
          </a:p>
          <a:p>
            <a:r>
              <a:rPr lang="en-US" dirty="0" smtClean="0"/>
              <a:t>Weigh boat with CaCl</a:t>
            </a:r>
            <a:r>
              <a:rPr lang="en-US" baseline="-25000" dirty="0" smtClean="0"/>
              <a:t>2</a:t>
            </a:r>
            <a:r>
              <a:rPr lang="en-US" dirty="0" smtClean="0"/>
              <a:t> and yellow tape</a:t>
            </a:r>
          </a:p>
          <a:p>
            <a:r>
              <a:rPr lang="en-US" dirty="0" smtClean="0"/>
              <a:t>Weigh boat with Na</a:t>
            </a:r>
            <a:r>
              <a:rPr lang="en-US" baseline="-25000" dirty="0" smtClean="0"/>
              <a:t>2</a:t>
            </a:r>
            <a:r>
              <a:rPr lang="en-US" dirty="0" smtClean="0"/>
              <a:t>CO</a:t>
            </a:r>
            <a:r>
              <a:rPr lang="en-US" baseline="-25000" dirty="0" smtClean="0"/>
              <a:t>3</a:t>
            </a:r>
            <a:r>
              <a:rPr lang="en-US" dirty="0" smtClean="0"/>
              <a:t> and red tape</a:t>
            </a:r>
          </a:p>
          <a:p>
            <a:r>
              <a:rPr lang="en-US" dirty="0" smtClean="0"/>
              <a:t>Extra weigh boat for each period</a:t>
            </a:r>
          </a:p>
        </p:txBody>
      </p:sp>
      <p:sp>
        <p:nvSpPr>
          <p:cNvPr id="4" name="Rectangle 3"/>
          <p:cNvSpPr/>
          <p:nvPr/>
        </p:nvSpPr>
        <p:spPr>
          <a:xfrm>
            <a:off x="6096000" y="1177118"/>
            <a:ext cx="6096000" cy="2677656"/>
          </a:xfrm>
          <a:prstGeom prst="rect">
            <a:avLst/>
          </a:prstGeom>
        </p:spPr>
        <p:txBody>
          <a:bodyPr>
            <a:spAutoFit/>
          </a:bodyPr>
          <a:lstStyle/>
          <a:p>
            <a:pPr marL="285750" indent="-285750">
              <a:buFont typeface="Arial" panose="020B0604020202020204" pitchFamily="34" charset="0"/>
              <a:buChar char="•"/>
            </a:pPr>
            <a:r>
              <a:rPr lang="en-US" sz="2800" dirty="0" smtClean="0"/>
              <a:t>Filter paper for each period</a:t>
            </a:r>
          </a:p>
          <a:p>
            <a:pPr marL="285750" indent="-285750">
              <a:buFont typeface="Arial" panose="020B0604020202020204" pitchFamily="34" charset="0"/>
              <a:buChar char="•"/>
            </a:pPr>
            <a:r>
              <a:rPr lang="en-US" sz="2800" dirty="0" smtClean="0"/>
              <a:t>Scale</a:t>
            </a:r>
          </a:p>
          <a:p>
            <a:pPr marL="285750" indent="-285750">
              <a:buFont typeface="Arial" panose="020B0604020202020204" pitchFamily="34" charset="0"/>
              <a:buChar char="•"/>
            </a:pPr>
            <a:r>
              <a:rPr lang="en-US" sz="2800" dirty="0" smtClean="0"/>
              <a:t>Distilled water bottle</a:t>
            </a:r>
          </a:p>
          <a:p>
            <a:pPr marL="285750" indent="-285750">
              <a:buFont typeface="Arial" panose="020B0604020202020204" pitchFamily="34" charset="0"/>
              <a:buChar char="•"/>
            </a:pPr>
            <a:r>
              <a:rPr lang="en-US" sz="2800" dirty="0" smtClean="0"/>
              <a:t>Hot plate</a:t>
            </a:r>
          </a:p>
          <a:p>
            <a:pPr marL="285750" indent="-285750">
              <a:buFont typeface="Arial" panose="020B0604020202020204" pitchFamily="34" charset="0"/>
              <a:buChar char="•"/>
            </a:pPr>
            <a:r>
              <a:rPr lang="en-US" sz="2800" dirty="0" smtClean="0"/>
              <a:t>Buchner funnel and filter flask with hose</a:t>
            </a:r>
          </a:p>
        </p:txBody>
      </p:sp>
    </p:spTree>
    <p:extLst>
      <p:ext uri="{BB962C8B-B14F-4D97-AF65-F5344CB8AC3E}">
        <p14:creationId xmlns:p14="http://schemas.microsoft.com/office/powerpoint/2010/main" val="20081448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779627" y="220830"/>
            <a:ext cx="4173662" cy="1886953"/>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smtClean="0">
                <a:solidFill>
                  <a:schemeClr val="tx1"/>
                </a:solidFill>
              </a:rPr>
              <a:t>How to label Weigh Boat and Purple Beaker:</a:t>
            </a:r>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4</a:t>
            </a:r>
            <a:r>
              <a:rPr lang="en-US" sz="3200" b="1" baseline="30000" dirty="0" smtClean="0">
                <a:solidFill>
                  <a:schemeClr val="tx1"/>
                </a:solidFill>
              </a:rPr>
              <a:t>th</a:t>
            </a:r>
            <a:r>
              <a:rPr lang="en-US" sz="3200" b="1" dirty="0" smtClean="0">
                <a:solidFill>
                  <a:schemeClr val="tx1"/>
                </a:solidFill>
              </a:rPr>
              <a:t> period  BENCH #1 </a:t>
            </a:r>
          </a:p>
        </p:txBody>
      </p:sp>
      <p:sp>
        <p:nvSpPr>
          <p:cNvPr id="6" name="Rounded Rectangle 5"/>
          <p:cNvSpPr/>
          <p:nvPr/>
        </p:nvSpPr>
        <p:spPr>
          <a:xfrm>
            <a:off x="551717" y="154549"/>
            <a:ext cx="3773510" cy="2336476"/>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Sodium Carbonate NaCO</a:t>
            </a:r>
            <a:r>
              <a:rPr lang="en-US" sz="2800" b="1" baseline="-25000" dirty="0" smtClean="0">
                <a:solidFill>
                  <a:schemeClr val="tx1"/>
                </a:solidFill>
              </a:rPr>
              <a:t>3</a:t>
            </a:r>
            <a:r>
              <a:rPr lang="en-US" sz="2800" b="1" dirty="0" smtClean="0">
                <a:solidFill>
                  <a:schemeClr val="tx1"/>
                </a:solidFill>
              </a:rPr>
              <a:t> in </a:t>
            </a:r>
            <a:r>
              <a:rPr lang="en-US" sz="3200" b="1" dirty="0" smtClean="0">
                <a:ln>
                  <a:solidFill>
                    <a:schemeClr val="tx1"/>
                  </a:solidFill>
                </a:ln>
                <a:solidFill>
                  <a:srgbClr val="FF0000"/>
                </a:solidFill>
              </a:rPr>
              <a:t>RED</a:t>
            </a:r>
          </a:p>
          <a:p>
            <a:pPr algn="ctr"/>
            <a:endParaRPr lang="en-US" sz="2800" b="1" dirty="0">
              <a:solidFill>
                <a:srgbClr val="FF0000"/>
              </a:solidFill>
            </a:endParaRPr>
          </a:p>
          <a:p>
            <a:pPr algn="ctr"/>
            <a:r>
              <a:rPr lang="en-US" sz="2800" b="1" dirty="0" smtClean="0">
                <a:solidFill>
                  <a:schemeClr val="tx1"/>
                </a:solidFill>
              </a:rPr>
              <a:t>Calcium Chloride CaCl</a:t>
            </a:r>
            <a:r>
              <a:rPr lang="en-US" sz="2800" b="1" baseline="-25000" dirty="0" smtClean="0">
                <a:solidFill>
                  <a:schemeClr val="tx1"/>
                </a:solidFill>
              </a:rPr>
              <a:t>2</a:t>
            </a:r>
            <a:r>
              <a:rPr lang="en-US" sz="2800" b="1" dirty="0" smtClean="0">
                <a:solidFill>
                  <a:schemeClr val="tx1"/>
                </a:solidFill>
              </a:rPr>
              <a:t> in </a:t>
            </a:r>
            <a:r>
              <a:rPr lang="en-US" sz="3200" b="1" dirty="0" smtClean="0">
                <a:ln>
                  <a:solidFill>
                    <a:schemeClr val="tx1"/>
                  </a:solidFill>
                </a:ln>
                <a:solidFill>
                  <a:srgbClr val="FFFF00"/>
                </a:solidFill>
              </a:rPr>
              <a:t>YELLOW</a:t>
            </a:r>
          </a:p>
        </p:txBody>
      </p:sp>
      <p:sp>
        <p:nvSpPr>
          <p:cNvPr id="7" name="Rectangle 6"/>
          <p:cNvSpPr/>
          <p:nvPr/>
        </p:nvSpPr>
        <p:spPr>
          <a:xfrm rot="2545405">
            <a:off x="586439" y="3617714"/>
            <a:ext cx="939902" cy="1674254"/>
          </a:xfrm>
          <a:prstGeom prst="rect">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290124" y="4093400"/>
            <a:ext cx="939902" cy="1674254"/>
          </a:xfrm>
          <a:prstGeom prst="rect">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253995" y="3856774"/>
            <a:ext cx="954037" cy="1751802"/>
          </a:xfrm>
          <a:prstGeom prst="rect">
            <a:avLst/>
          </a:prstGeom>
          <a:solidFill>
            <a:srgbClr val="CC00CC"/>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rved Down Arrow 9"/>
          <p:cNvSpPr/>
          <p:nvPr/>
        </p:nvSpPr>
        <p:spPr>
          <a:xfrm>
            <a:off x="1650895" y="3258355"/>
            <a:ext cx="1247956" cy="83504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p:nvSpPr>
        <p:spPr>
          <a:xfrm rot="2803082">
            <a:off x="4384354" y="2749600"/>
            <a:ext cx="869195" cy="1553572"/>
          </a:xfrm>
          <a:prstGeom prst="rect">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urved Down Arrow 11"/>
          <p:cNvSpPr/>
          <p:nvPr/>
        </p:nvSpPr>
        <p:spPr>
          <a:xfrm>
            <a:off x="5363862" y="1957660"/>
            <a:ext cx="1455678" cy="88784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Isosceles Triangle 12"/>
          <p:cNvSpPr/>
          <p:nvPr/>
        </p:nvSpPr>
        <p:spPr>
          <a:xfrm rot="10800000">
            <a:off x="6213528" y="2902575"/>
            <a:ext cx="1044538" cy="1051239"/>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626022" y="3316805"/>
            <a:ext cx="209979" cy="1550954"/>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0534551" y="2366218"/>
            <a:ext cx="853224" cy="1566689"/>
          </a:xfrm>
          <a:prstGeom prst="rect">
            <a:avLst/>
          </a:prstGeom>
          <a:solidFill>
            <a:srgbClr val="CC00CC"/>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866458" y="3950321"/>
            <a:ext cx="2189409" cy="695459"/>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Hot Plate</a:t>
            </a:r>
            <a:endParaRPr lang="en-US" sz="2800" b="1" dirty="0">
              <a:solidFill>
                <a:schemeClr val="tx1"/>
              </a:solidFill>
            </a:endParaRPr>
          </a:p>
        </p:txBody>
      </p:sp>
      <p:sp>
        <p:nvSpPr>
          <p:cNvPr id="17" name="Curved Down Arrow 16"/>
          <p:cNvSpPr/>
          <p:nvPr/>
        </p:nvSpPr>
        <p:spPr>
          <a:xfrm>
            <a:off x="6724814" y="2300968"/>
            <a:ext cx="2099042" cy="90428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p:cNvSpPr/>
          <p:nvPr/>
        </p:nvSpPr>
        <p:spPr>
          <a:xfrm>
            <a:off x="7959386" y="3308829"/>
            <a:ext cx="1893194" cy="417523"/>
          </a:xfrm>
          <a:prstGeom prst="rect">
            <a:avLst/>
          </a:prstGeom>
          <a:solidFill>
            <a:schemeClr val="accent6">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Weigh Boat</a:t>
            </a:r>
            <a:endParaRPr lang="en-US" sz="2400" b="1" dirty="0">
              <a:solidFill>
                <a:schemeClr val="tx1"/>
              </a:solidFill>
            </a:endParaRPr>
          </a:p>
        </p:txBody>
      </p:sp>
      <p:sp>
        <p:nvSpPr>
          <p:cNvPr id="20" name="Rounded Rectangle 19"/>
          <p:cNvSpPr/>
          <p:nvPr/>
        </p:nvSpPr>
        <p:spPr>
          <a:xfrm>
            <a:off x="7875673" y="5975989"/>
            <a:ext cx="3953814" cy="619720"/>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Put in oven overnight</a:t>
            </a:r>
            <a:endParaRPr lang="en-US" sz="3200" b="1" dirty="0">
              <a:solidFill>
                <a:schemeClr val="tx1"/>
              </a:solidFill>
            </a:endParaRPr>
          </a:p>
        </p:txBody>
      </p:sp>
      <p:sp>
        <p:nvSpPr>
          <p:cNvPr id="21" name="Rectangle 20"/>
          <p:cNvSpPr/>
          <p:nvPr/>
        </p:nvSpPr>
        <p:spPr>
          <a:xfrm>
            <a:off x="6454117" y="3293718"/>
            <a:ext cx="579549" cy="103188"/>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8630231" y="3863676"/>
            <a:ext cx="328653" cy="19108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a:off x="10796835" y="4732675"/>
            <a:ext cx="328653" cy="10418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9775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9 – Gas Laws</a:t>
            </a:r>
            <a:endParaRPr lang="en-US" sz="11500" b="1" dirty="0"/>
          </a:p>
        </p:txBody>
      </p:sp>
    </p:spTree>
    <p:extLst>
      <p:ext uri="{BB962C8B-B14F-4D97-AF65-F5344CB8AC3E}">
        <p14:creationId xmlns:p14="http://schemas.microsoft.com/office/powerpoint/2010/main" val="32080049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Gas Law Stations Activity </a:t>
            </a:r>
            <a:endParaRPr lang="en-US" sz="11500" b="1" dirty="0"/>
          </a:p>
        </p:txBody>
      </p:sp>
    </p:spTree>
    <p:extLst>
      <p:ext uri="{BB962C8B-B14F-4D97-AF65-F5344CB8AC3E}">
        <p14:creationId xmlns:p14="http://schemas.microsoft.com/office/powerpoint/2010/main" val="39152873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Gas Stations Activity</a:t>
            </a:r>
            <a:endParaRPr lang="en-US" sz="4800" b="1" u="sng" dirty="0">
              <a:latin typeface="+mn-lt"/>
            </a:endParaRPr>
          </a:p>
        </p:txBody>
      </p:sp>
      <p:graphicFrame>
        <p:nvGraphicFramePr>
          <p:cNvPr id="5" name="Table 4"/>
          <p:cNvGraphicFramePr>
            <a:graphicFrameLocks noGrp="1"/>
          </p:cNvGraphicFramePr>
          <p:nvPr>
            <p:extLst>
              <p:ext uri="{D42A27DB-BD31-4B8C-83A1-F6EECF244321}">
                <p14:modId xmlns:p14="http://schemas.microsoft.com/office/powerpoint/2010/main" val="3117757253"/>
              </p:ext>
            </p:extLst>
          </p:nvPr>
        </p:nvGraphicFramePr>
        <p:xfrm>
          <a:off x="333705" y="848881"/>
          <a:ext cx="10181896" cy="5303520"/>
        </p:xfrm>
        <a:graphic>
          <a:graphicData uri="http://schemas.openxmlformats.org/drawingml/2006/table">
            <a:tbl>
              <a:tblPr firstRow="1" bandRow="1">
                <a:tableStyleId>{5940675A-B579-460E-94D1-54222C63F5DA}</a:tableStyleId>
              </a:tblPr>
              <a:tblGrid>
                <a:gridCol w="2871086">
                  <a:extLst>
                    <a:ext uri="{9D8B030D-6E8A-4147-A177-3AD203B41FA5}">
                      <a16:colId xmlns:a16="http://schemas.microsoft.com/office/drawing/2014/main" val="1345491830"/>
                    </a:ext>
                  </a:extLst>
                </a:gridCol>
                <a:gridCol w="2978205">
                  <a:extLst>
                    <a:ext uri="{9D8B030D-6E8A-4147-A177-3AD203B41FA5}">
                      <a16:colId xmlns:a16="http://schemas.microsoft.com/office/drawing/2014/main" val="1484938012"/>
                    </a:ext>
                  </a:extLst>
                </a:gridCol>
                <a:gridCol w="4332605">
                  <a:extLst>
                    <a:ext uri="{9D8B030D-6E8A-4147-A177-3AD203B41FA5}">
                      <a16:colId xmlns:a16="http://schemas.microsoft.com/office/drawing/2014/main" val="1444867579"/>
                    </a:ext>
                  </a:extLst>
                </a:gridCol>
              </a:tblGrid>
              <a:tr h="370840">
                <a:tc>
                  <a:txBody>
                    <a:bodyPr/>
                    <a:lstStyle/>
                    <a:p>
                      <a:r>
                        <a:rPr lang="en-US" sz="2800" b="1" u="sng" dirty="0" smtClean="0"/>
                        <a:t>#1</a:t>
                      </a:r>
                    </a:p>
                    <a:p>
                      <a:r>
                        <a:rPr lang="en-US" sz="2800" dirty="0" smtClean="0"/>
                        <a:t>Graduated</a:t>
                      </a:r>
                      <a:r>
                        <a:rPr lang="en-US" sz="2800" baseline="0" dirty="0" smtClean="0"/>
                        <a:t> cylinder</a:t>
                      </a:r>
                    </a:p>
                    <a:p>
                      <a:r>
                        <a:rPr lang="en-US" sz="2800" baseline="0" dirty="0" smtClean="0"/>
                        <a:t>Hot Plate</a:t>
                      </a:r>
                    </a:p>
                    <a:p>
                      <a:r>
                        <a:rPr lang="en-US" sz="2800" baseline="0" dirty="0" smtClean="0"/>
                        <a:t>Beaker Tongs</a:t>
                      </a:r>
                    </a:p>
                    <a:p>
                      <a:r>
                        <a:rPr lang="en-US" sz="2800" baseline="0" dirty="0" smtClean="0"/>
                        <a:t>Large beaker with water</a:t>
                      </a:r>
                      <a:endParaRPr lang="en-US" sz="2800" dirty="0"/>
                    </a:p>
                  </a:txBody>
                  <a:tcPr/>
                </a:tc>
                <a:tc>
                  <a:txBody>
                    <a:bodyPr/>
                    <a:lstStyle/>
                    <a:p>
                      <a:r>
                        <a:rPr lang="en-US" sz="2800" b="1" u="sng" dirty="0" smtClean="0"/>
                        <a:t>#2</a:t>
                      </a:r>
                    </a:p>
                    <a:p>
                      <a:r>
                        <a:rPr lang="en-US" sz="2800" dirty="0" smtClean="0"/>
                        <a:t>Cartesian Diver</a:t>
                      </a:r>
                      <a:endParaRPr lang="en-US" sz="2800" dirty="0"/>
                    </a:p>
                  </a:txBody>
                  <a:tcPr/>
                </a:tc>
                <a:tc>
                  <a:txBody>
                    <a:bodyPr/>
                    <a:lstStyle/>
                    <a:p>
                      <a:r>
                        <a:rPr lang="en-US" sz="2800" b="1" u="sng" dirty="0" smtClean="0"/>
                        <a:t>#3</a:t>
                      </a:r>
                    </a:p>
                    <a:p>
                      <a:r>
                        <a:rPr lang="en-US" sz="2800" dirty="0" smtClean="0"/>
                        <a:t>Marshmallows</a:t>
                      </a:r>
                    </a:p>
                    <a:p>
                      <a:r>
                        <a:rPr lang="en-US" sz="2800" dirty="0" smtClean="0"/>
                        <a:t>Syringe</a:t>
                      </a:r>
                      <a:endParaRPr lang="en-US" sz="2800" dirty="0"/>
                    </a:p>
                  </a:txBody>
                  <a:tcPr/>
                </a:tc>
                <a:extLst>
                  <a:ext uri="{0D108BD9-81ED-4DB2-BD59-A6C34878D82A}">
                    <a16:rowId xmlns:a16="http://schemas.microsoft.com/office/drawing/2014/main" val="3671220293"/>
                  </a:ext>
                </a:extLst>
              </a:tr>
              <a:tr h="370840">
                <a:tc>
                  <a:txBody>
                    <a:bodyPr/>
                    <a:lstStyle/>
                    <a:p>
                      <a:r>
                        <a:rPr lang="en-US" sz="2800" b="1" u="sng" dirty="0" smtClean="0"/>
                        <a:t>#4</a:t>
                      </a:r>
                    </a:p>
                    <a:p>
                      <a:r>
                        <a:rPr lang="en-US" sz="2800" dirty="0" smtClean="0"/>
                        <a:t>2L soda bottle</a:t>
                      </a:r>
                    </a:p>
                    <a:p>
                      <a:r>
                        <a:rPr lang="en-US" sz="2800" dirty="0" smtClean="0"/>
                        <a:t>Strip thermometer</a:t>
                      </a:r>
                    </a:p>
                    <a:p>
                      <a:r>
                        <a:rPr lang="en-US" sz="2800" dirty="0" smtClean="0"/>
                        <a:t>Fizz keeper</a:t>
                      </a:r>
                      <a:endParaRPr lang="en-US" sz="2800" dirty="0"/>
                    </a:p>
                  </a:txBody>
                  <a:tcPr/>
                </a:tc>
                <a:tc>
                  <a:txBody>
                    <a:bodyPr/>
                    <a:lstStyle/>
                    <a:p>
                      <a:r>
                        <a:rPr lang="en-US" sz="2800" b="1" u="sng" dirty="0" smtClean="0"/>
                        <a:t>#5</a:t>
                      </a:r>
                    </a:p>
                    <a:p>
                      <a:r>
                        <a:rPr lang="en-US" sz="2800" dirty="0" smtClean="0"/>
                        <a:t>Ceramic plate</a:t>
                      </a:r>
                    </a:p>
                    <a:p>
                      <a:r>
                        <a:rPr lang="en-US" sz="2800" dirty="0" smtClean="0"/>
                        <a:t>Playdough</a:t>
                      </a:r>
                    </a:p>
                    <a:p>
                      <a:r>
                        <a:rPr lang="en-US" sz="2800" dirty="0" smtClean="0"/>
                        <a:t>Candle</a:t>
                      </a:r>
                    </a:p>
                    <a:p>
                      <a:r>
                        <a:rPr lang="en-US" sz="2800" dirty="0" smtClean="0"/>
                        <a:t>Matches</a:t>
                      </a:r>
                      <a:endParaRPr lang="en-US" sz="2800" dirty="0"/>
                    </a:p>
                  </a:txBody>
                  <a:tcPr/>
                </a:tc>
                <a:tc>
                  <a:txBody>
                    <a:bodyPr/>
                    <a:lstStyle/>
                    <a:p>
                      <a:r>
                        <a:rPr lang="en-US" sz="2800" b="1" u="sng" dirty="0" smtClean="0"/>
                        <a:t>#6</a:t>
                      </a:r>
                    </a:p>
                    <a:p>
                      <a:r>
                        <a:rPr lang="en-US" sz="2800" dirty="0" err="1" smtClean="0"/>
                        <a:t>Alka</a:t>
                      </a:r>
                      <a:r>
                        <a:rPr lang="en-US" sz="2800" dirty="0" smtClean="0"/>
                        <a:t> Seltzer     Mortar pestle</a:t>
                      </a:r>
                    </a:p>
                    <a:p>
                      <a:r>
                        <a:rPr lang="en-US" sz="2800" dirty="0" smtClean="0"/>
                        <a:t>Balloon            Duct Tape</a:t>
                      </a:r>
                    </a:p>
                    <a:p>
                      <a:r>
                        <a:rPr lang="en-US" sz="2800" dirty="0" smtClean="0"/>
                        <a:t>Scale                Scissors</a:t>
                      </a:r>
                    </a:p>
                    <a:p>
                      <a:r>
                        <a:rPr lang="en-US" sz="2800" dirty="0" smtClean="0"/>
                        <a:t>Metal scoop</a:t>
                      </a:r>
                    </a:p>
                  </a:txBody>
                  <a:tcPr/>
                </a:tc>
                <a:extLst>
                  <a:ext uri="{0D108BD9-81ED-4DB2-BD59-A6C34878D82A}">
                    <a16:rowId xmlns:a16="http://schemas.microsoft.com/office/drawing/2014/main" val="1173318420"/>
                  </a:ext>
                </a:extLst>
              </a:tr>
            </a:tbl>
          </a:graphicData>
        </a:graphic>
      </p:graphicFrame>
      <p:sp>
        <p:nvSpPr>
          <p:cNvPr id="4" name="Content Placeholder 2"/>
          <p:cNvSpPr txBox="1">
            <a:spLocks/>
          </p:cNvSpPr>
          <p:nvPr/>
        </p:nvSpPr>
        <p:spPr>
          <a:xfrm>
            <a:off x="8581292" y="331775"/>
            <a:ext cx="3462662" cy="2751059"/>
          </a:xfrm>
          <a:prstGeom prst="rect">
            <a:avLst/>
          </a:prstGeom>
          <a:solidFill>
            <a:schemeClr val="bg1">
              <a:lumMod val="85000"/>
            </a:schemeClr>
          </a:solidFill>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smtClean="0"/>
              <a:t>CHEMICALS NEEDED </a:t>
            </a:r>
          </a:p>
          <a:p>
            <a:r>
              <a:rPr lang="en-US" sz="3600" b="1" dirty="0" smtClean="0">
                <a:solidFill>
                  <a:srgbClr val="0070C0"/>
                </a:solidFill>
              </a:rPr>
              <a:t>Cans</a:t>
            </a:r>
          </a:p>
          <a:p>
            <a:r>
              <a:rPr lang="en-US" sz="3600" b="1" dirty="0" smtClean="0">
                <a:solidFill>
                  <a:srgbClr val="0070C0"/>
                </a:solidFill>
              </a:rPr>
              <a:t>Marshmallows</a:t>
            </a:r>
          </a:p>
          <a:p>
            <a:r>
              <a:rPr lang="en-US" sz="3600" b="1" dirty="0" err="1" smtClean="0">
                <a:solidFill>
                  <a:srgbClr val="0070C0"/>
                </a:solidFill>
              </a:rPr>
              <a:t>Alka</a:t>
            </a:r>
            <a:r>
              <a:rPr lang="en-US" sz="3600" b="1" dirty="0" smtClean="0">
                <a:solidFill>
                  <a:srgbClr val="0070C0"/>
                </a:solidFill>
              </a:rPr>
              <a:t> Seltzer</a:t>
            </a:r>
            <a:endParaRPr lang="en-US" sz="3600" b="1" dirty="0" smtClean="0">
              <a:solidFill>
                <a:srgbClr val="00B050"/>
              </a:solidFill>
            </a:endParaRPr>
          </a:p>
        </p:txBody>
      </p:sp>
    </p:spTree>
    <p:extLst>
      <p:ext uri="{BB962C8B-B14F-4D97-AF65-F5344CB8AC3E}">
        <p14:creationId xmlns:p14="http://schemas.microsoft.com/office/powerpoint/2010/main" val="2897895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Types of Changes/Properties Card Sort</a:t>
            </a:r>
            <a:endParaRPr lang="en-US" sz="11500" b="1" dirty="0"/>
          </a:p>
        </p:txBody>
      </p:sp>
    </p:spTree>
    <p:extLst>
      <p:ext uri="{BB962C8B-B14F-4D97-AF65-F5344CB8AC3E}">
        <p14:creationId xmlns:p14="http://schemas.microsoft.com/office/powerpoint/2010/main" val="9339892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Molar Mass of Butane Lab</a:t>
            </a:r>
            <a:endParaRPr lang="en-US" sz="11500" b="1" dirty="0"/>
          </a:p>
        </p:txBody>
      </p:sp>
    </p:spTree>
    <p:extLst>
      <p:ext uri="{BB962C8B-B14F-4D97-AF65-F5344CB8AC3E}">
        <p14:creationId xmlns:p14="http://schemas.microsoft.com/office/powerpoint/2010/main" val="28232466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Molar Mass of Butane Lab</a:t>
            </a:r>
            <a:endParaRPr lang="en-US" sz="4800" b="1" u="sng" dirty="0">
              <a:latin typeface="+mn-lt"/>
            </a:endParaRPr>
          </a:p>
        </p:txBody>
      </p:sp>
      <p:sp>
        <p:nvSpPr>
          <p:cNvPr id="3" name="TextBox 2"/>
          <p:cNvSpPr txBox="1"/>
          <p:nvPr/>
        </p:nvSpPr>
        <p:spPr>
          <a:xfrm>
            <a:off x="431074" y="1332411"/>
            <a:ext cx="7014754" cy="4401205"/>
          </a:xfrm>
          <a:prstGeom prst="rect">
            <a:avLst/>
          </a:prstGeom>
          <a:noFill/>
        </p:spPr>
        <p:txBody>
          <a:bodyPr wrap="square" rtlCol="0">
            <a:spAutoFit/>
          </a:bodyPr>
          <a:lstStyle/>
          <a:p>
            <a:r>
              <a:rPr lang="en-US" sz="4000" b="1" dirty="0" smtClean="0"/>
              <a:t>Each Lab Bench Needs:</a:t>
            </a:r>
          </a:p>
          <a:p>
            <a:pPr marL="571500" indent="-571500">
              <a:buFont typeface="Arial" panose="020B0604020202020204" pitchFamily="34" charset="0"/>
              <a:buChar char="•"/>
            </a:pPr>
            <a:r>
              <a:rPr lang="en-US" sz="4000" b="1" dirty="0" smtClean="0"/>
              <a:t>White Tray</a:t>
            </a:r>
          </a:p>
          <a:p>
            <a:pPr marL="571500" indent="-571500">
              <a:buFont typeface="Arial" panose="020B0604020202020204" pitchFamily="34" charset="0"/>
              <a:buChar char="•"/>
            </a:pPr>
            <a:r>
              <a:rPr lang="en-US" sz="4000" b="1" dirty="0" smtClean="0"/>
              <a:t>Thermometer</a:t>
            </a:r>
          </a:p>
          <a:p>
            <a:pPr marL="571500" indent="-571500">
              <a:buFont typeface="Arial" panose="020B0604020202020204" pitchFamily="34" charset="0"/>
              <a:buChar char="•"/>
            </a:pPr>
            <a:r>
              <a:rPr lang="en-US" sz="4000" b="1" dirty="0" smtClean="0"/>
              <a:t>Plastic tub</a:t>
            </a:r>
          </a:p>
          <a:p>
            <a:pPr marL="571500" indent="-571500">
              <a:buFont typeface="Arial" panose="020B0604020202020204" pitchFamily="34" charset="0"/>
              <a:buChar char="•"/>
            </a:pPr>
            <a:r>
              <a:rPr lang="en-US" sz="4000" b="1" dirty="0" smtClean="0"/>
              <a:t>Butane Lighter</a:t>
            </a:r>
          </a:p>
          <a:p>
            <a:pPr marL="571500" indent="-571500">
              <a:buFont typeface="Arial" panose="020B0604020202020204" pitchFamily="34" charset="0"/>
              <a:buChar char="•"/>
            </a:pPr>
            <a:r>
              <a:rPr lang="en-US" sz="4000" b="1" dirty="0" smtClean="0"/>
              <a:t>50mL Graduated Cylinder</a:t>
            </a:r>
          </a:p>
          <a:p>
            <a:pPr marL="571500" indent="-571500">
              <a:buFont typeface="Arial" panose="020B0604020202020204" pitchFamily="34" charset="0"/>
              <a:buChar char="•"/>
            </a:pPr>
            <a:r>
              <a:rPr lang="en-US" sz="4000" b="1" dirty="0" smtClean="0"/>
              <a:t>Scale</a:t>
            </a:r>
            <a:endParaRPr lang="en-US" sz="4000" b="1" dirty="0"/>
          </a:p>
        </p:txBody>
      </p:sp>
    </p:spTree>
    <p:extLst>
      <p:ext uri="{BB962C8B-B14F-4D97-AF65-F5344CB8AC3E}">
        <p14:creationId xmlns:p14="http://schemas.microsoft.com/office/powerpoint/2010/main" val="29896818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10 – Thermochemistry</a:t>
            </a:r>
            <a:endParaRPr lang="en-US" sz="11500" b="1" dirty="0"/>
          </a:p>
        </p:txBody>
      </p:sp>
    </p:spTree>
    <p:extLst>
      <p:ext uri="{BB962C8B-B14F-4D97-AF65-F5344CB8AC3E}">
        <p14:creationId xmlns:p14="http://schemas.microsoft.com/office/powerpoint/2010/main" val="35542902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Calorimetry Lab</a:t>
            </a:r>
            <a:endParaRPr lang="en-US" sz="11500" b="1" dirty="0"/>
          </a:p>
        </p:txBody>
      </p:sp>
    </p:spTree>
    <p:extLst>
      <p:ext uri="{BB962C8B-B14F-4D97-AF65-F5344CB8AC3E}">
        <p14:creationId xmlns:p14="http://schemas.microsoft.com/office/powerpoint/2010/main" val="5464312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smtClean="0"/>
              <a:t>Calroimetry</a:t>
            </a:r>
            <a:r>
              <a:rPr lang="en-US" b="1" u="sng" dirty="0" smtClean="0"/>
              <a:t> Lab</a:t>
            </a:r>
            <a:endParaRPr lang="en-US" b="1" u="sng" dirty="0"/>
          </a:p>
        </p:txBody>
      </p:sp>
      <p:sp>
        <p:nvSpPr>
          <p:cNvPr id="3" name="Content Placeholder 2"/>
          <p:cNvSpPr>
            <a:spLocks noGrp="1"/>
          </p:cNvSpPr>
          <p:nvPr>
            <p:ph idx="1"/>
          </p:nvPr>
        </p:nvSpPr>
        <p:spPr>
          <a:xfrm>
            <a:off x="838200" y="1532586"/>
            <a:ext cx="6167907" cy="4644377"/>
          </a:xfrm>
        </p:spPr>
        <p:txBody>
          <a:bodyPr>
            <a:normAutofit/>
          </a:bodyPr>
          <a:lstStyle/>
          <a:p>
            <a:r>
              <a:rPr lang="en-US" dirty="0" err="1" smtClean="0"/>
              <a:t>Calorimetor</a:t>
            </a:r>
            <a:endParaRPr lang="en-US" dirty="0" smtClean="0"/>
          </a:p>
          <a:p>
            <a:r>
              <a:rPr lang="en-US" dirty="0" smtClean="0"/>
              <a:t>Thermometer</a:t>
            </a:r>
          </a:p>
          <a:p>
            <a:r>
              <a:rPr lang="en-US" dirty="0" smtClean="0"/>
              <a:t>Hot plate</a:t>
            </a:r>
          </a:p>
          <a:p>
            <a:r>
              <a:rPr lang="en-US" dirty="0" smtClean="0"/>
              <a:t>Scale</a:t>
            </a:r>
          </a:p>
          <a:p>
            <a:r>
              <a:rPr lang="en-US" dirty="0" smtClean="0"/>
              <a:t>Brass pipe fitting</a:t>
            </a:r>
          </a:p>
          <a:p>
            <a:r>
              <a:rPr lang="en-US" dirty="0" smtClean="0"/>
              <a:t>100mL graduated cylinder</a:t>
            </a:r>
          </a:p>
          <a:p>
            <a:r>
              <a:rPr lang="en-US" dirty="0" smtClean="0"/>
              <a:t>500mL beaker with water boiling</a:t>
            </a:r>
          </a:p>
        </p:txBody>
      </p:sp>
    </p:spTree>
    <p:extLst>
      <p:ext uri="{BB962C8B-B14F-4D97-AF65-F5344CB8AC3E}">
        <p14:creationId xmlns:p14="http://schemas.microsoft.com/office/powerpoint/2010/main" val="24613450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31855"/>
            <a:ext cx="9372600" cy="1470025"/>
          </a:xfrm>
        </p:spPr>
        <p:txBody>
          <a:bodyPr/>
          <a:lstStyle/>
          <a:p>
            <a:r>
              <a:rPr lang="en-US" sz="7200" b="1" u="sng" dirty="0"/>
              <a:t>Jumpstart #5E</a:t>
            </a:r>
            <a:endParaRPr lang="en-US" sz="6600" b="1" u="sng" dirty="0"/>
          </a:p>
        </p:txBody>
      </p:sp>
      <p:sp>
        <p:nvSpPr>
          <p:cNvPr id="3" name="Subtitle 2"/>
          <p:cNvSpPr>
            <a:spLocks noGrp="1"/>
          </p:cNvSpPr>
          <p:nvPr>
            <p:ph type="subTitle" idx="1"/>
          </p:nvPr>
        </p:nvSpPr>
        <p:spPr>
          <a:xfrm>
            <a:off x="1828800" y="1138170"/>
            <a:ext cx="8839200" cy="4724400"/>
          </a:xfrm>
        </p:spPr>
        <p:txBody>
          <a:bodyPr/>
          <a:lstStyle/>
          <a:p>
            <a:pPr marL="514350" indent="-514350" algn="l">
              <a:buFont typeface="+mj-lt"/>
              <a:buAutoNum type="arabicParenR"/>
            </a:pPr>
            <a:r>
              <a:rPr lang="en-US" sz="3600" dirty="0">
                <a:solidFill>
                  <a:schemeClr val="tx1"/>
                </a:solidFill>
              </a:rPr>
              <a:t>What is the equation for calculating the heat energy transfer involved in a reaction?</a:t>
            </a:r>
          </a:p>
          <a:p>
            <a:pPr marL="514350" indent="-514350" algn="l">
              <a:buFont typeface="+mj-lt"/>
              <a:buAutoNum type="arabicParenR"/>
            </a:pPr>
            <a:r>
              <a:rPr lang="en-US" sz="3600" dirty="0">
                <a:solidFill>
                  <a:schemeClr val="tx1"/>
                </a:solidFill>
              </a:rPr>
              <a:t>If a 10g piece of metal absorbs 500J of energy, and goes from 15deg C to 90deg C, what is the specific heat?</a:t>
            </a:r>
            <a:endParaRPr lang="en-US" sz="3600" dirty="0">
              <a:solidFill>
                <a:schemeClr val="tx1"/>
              </a:solidFill>
              <a:sym typeface="Symbol" panose="05050102010706020507" pitchFamily="18" charset="2"/>
            </a:endParaRPr>
          </a:p>
        </p:txBody>
      </p:sp>
      <p:cxnSp>
        <p:nvCxnSpPr>
          <p:cNvPr id="5" name="Straight Connector 4"/>
          <p:cNvCxnSpPr/>
          <p:nvPr/>
        </p:nvCxnSpPr>
        <p:spPr>
          <a:xfrm>
            <a:off x="1524000" y="2324636"/>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0" y="4235003"/>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22060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8942" y="103167"/>
            <a:ext cx="3657600" cy="1143000"/>
          </a:xfrm>
          <a:prstGeom prst="rect">
            <a:avLst/>
          </a:prstGeom>
          <a:noFill/>
          <a:ln w="57150">
            <a:solidFill>
              <a:schemeClr val="tx1"/>
            </a:solidFill>
          </a:ln>
        </p:spPr>
        <p:txBody>
          <a:bodyPr wrap="square" rtlCol="0">
            <a:spAutoFit/>
          </a:bodyPr>
          <a:lstStyle/>
          <a:p>
            <a:r>
              <a:rPr lang="en-US" sz="6600" b="1" dirty="0" smtClean="0"/>
              <a:t>Q = </a:t>
            </a:r>
            <a:r>
              <a:rPr lang="en-US" sz="6600" b="1" dirty="0" err="1" smtClean="0"/>
              <a:t>mC</a:t>
            </a:r>
            <a:r>
              <a:rPr lang="en-US" sz="6600" b="1" dirty="0" err="1" smtClean="0">
                <a:sym typeface="Symbol" panose="05050102010706020507" pitchFamily="18" charset="2"/>
              </a:rPr>
              <a:t>T</a:t>
            </a:r>
            <a:endParaRPr lang="en-US" sz="6600" b="1" dirty="0"/>
          </a:p>
        </p:txBody>
      </p:sp>
      <p:sp>
        <p:nvSpPr>
          <p:cNvPr id="5" name="TextBox 4"/>
          <p:cNvSpPr txBox="1"/>
          <p:nvPr/>
        </p:nvSpPr>
        <p:spPr>
          <a:xfrm>
            <a:off x="3882646" y="107394"/>
            <a:ext cx="8133344" cy="1138773"/>
          </a:xfrm>
          <a:prstGeom prst="rect">
            <a:avLst/>
          </a:prstGeom>
          <a:noFill/>
          <a:ln w="57150">
            <a:solidFill>
              <a:schemeClr val="tx1"/>
            </a:solidFill>
          </a:ln>
        </p:spPr>
        <p:txBody>
          <a:bodyPr wrap="square" rtlCol="0" anchor="ctr">
            <a:spAutoFit/>
          </a:bodyPr>
          <a:lstStyle/>
          <a:p>
            <a:pPr algn="r"/>
            <a:r>
              <a:rPr lang="en-US" sz="3600" b="1" dirty="0" smtClean="0">
                <a:solidFill>
                  <a:srgbClr val="FF0000"/>
                </a:solidFill>
              </a:rPr>
              <a:t>Purpose of the lab: </a:t>
            </a:r>
            <a:r>
              <a:rPr lang="en-US" sz="4000" b="1" dirty="0" smtClean="0">
                <a:solidFill>
                  <a:srgbClr val="FF0000"/>
                </a:solidFill>
              </a:rPr>
              <a:t/>
            </a:r>
            <a:br>
              <a:rPr lang="en-US" sz="4000" b="1" dirty="0" smtClean="0">
                <a:solidFill>
                  <a:srgbClr val="FF0000"/>
                </a:solidFill>
              </a:rPr>
            </a:br>
            <a:r>
              <a:rPr lang="en-US" sz="3200" b="1" i="1" dirty="0" smtClean="0"/>
              <a:t>Solve for C (specific heat) of Brass</a:t>
            </a:r>
            <a:endParaRPr lang="en-US" sz="3200" b="1" i="1" dirty="0"/>
          </a:p>
        </p:txBody>
      </p:sp>
      <p:sp>
        <p:nvSpPr>
          <p:cNvPr id="6" name="TextBox 5"/>
          <p:cNvSpPr txBox="1"/>
          <p:nvPr/>
        </p:nvSpPr>
        <p:spPr>
          <a:xfrm>
            <a:off x="218942" y="1247733"/>
            <a:ext cx="4951932" cy="1200329"/>
          </a:xfrm>
          <a:prstGeom prst="rect">
            <a:avLst/>
          </a:prstGeom>
          <a:noFill/>
          <a:ln w="57150">
            <a:solidFill>
              <a:schemeClr val="tx1"/>
            </a:solidFill>
          </a:ln>
        </p:spPr>
        <p:txBody>
          <a:bodyPr wrap="square" rtlCol="0">
            <a:spAutoFit/>
          </a:bodyPr>
          <a:lstStyle/>
          <a:p>
            <a:r>
              <a:rPr lang="en-US" sz="3600" b="1" dirty="0" smtClean="0"/>
              <a:t>Energy absorbed</a:t>
            </a:r>
            <a:r>
              <a:rPr lang="en-US" sz="3600" b="1" dirty="0" smtClean="0">
                <a:sym typeface="Wingdings" panose="05000000000000000000" pitchFamily="2" charset="2"/>
              </a:rPr>
              <a:t> Q = +</a:t>
            </a:r>
          </a:p>
          <a:p>
            <a:r>
              <a:rPr lang="en-US" sz="3600" b="1" dirty="0" smtClean="0">
                <a:sym typeface="Wingdings" panose="05000000000000000000" pitchFamily="2" charset="2"/>
              </a:rPr>
              <a:t>Energy released  Q = -</a:t>
            </a:r>
            <a:endParaRPr lang="en-US" sz="3600" b="1" dirty="0"/>
          </a:p>
        </p:txBody>
      </p:sp>
      <p:sp>
        <p:nvSpPr>
          <p:cNvPr id="7" name="Rectangle 6"/>
          <p:cNvSpPr/>
          <p:nvPr/>
        </p:nvSpPr>
        <p:spPr>
          <a:xfrm>
            <a:off x="2601538" y="2833355"/>
            <a:ext cx="2116236" cy="2073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beaker</a:t>
            </a:r>
            <a:endParaRPr lang="en-US" dirty="0">
              <a:solidFill>
                <a:schemeClr val="tx1"/>
              </a:solidFill>
            </a:endParaRPr>
          </a:p>
        </p:txBody>
      </p:sp>
      <p:sp>
        <p:nvSpPr>
          <p:cNvPr id="8" name="Rectangle 7"/>
          <p:cNvSpPr/>
          <p:nvPr/>
        </p:nvSpPr>
        <p:spPr>
          <a:xfrm>
            <a:off x="2640175" y="3422102"/>
            <a:ext cx="2040557" cy="1458991"/>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266277" y="3887481"/>
            <a:ext cx="940157" cy="92727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2689378" y="4166315"/>
            <a:ext cx="916711" cy="482958"/>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861003" y="5103707"/>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Hot Water</a:t>
            </a:r>
            <a:endParaRPr lang="en-US" sz="2800" dirty="0">
              <a:solidFill>
                <a:schemeClr val="tx1"/>
              </a:solidFill>
            </a:endParaRPr>
          </a:p>
        </p:txBody>
      </p:sp>
      <p:sp>
        <p:nvSpPr>
          <p:cNvPr id="12" name="Rectangle 11"/>
          <p:cNvSpPr/>
          <p:nvPr/>
        </p:nvSpPr>
        <p:spPr>
          <a:xfrm>
            <a:off x="1861003" y="5444227"/>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Metal is heating up</a:t>
            </a:r>
            <a:endParaRPr lang="en-US" sz="2800" dirty="0">
              <a:solidFill>
                <a:schemeClr val="tx1"/>
              </a:solidFill>
            </a:endParaRPr>
          </a:p>
        </p:txBody>
      </p:sp>
      <p:sp>
        <p:nvSpPr>
          <p:cNvPr id="13" name="Rectangle 12"/>
          <p:cNvSpPr/>
          <p:nvPr/>
        </p:nvSpPr>
        <p:spPr>
          <a:xfrm>
            <a:off x="1506834" y="5845421"/>
            <a:ext cx="4237148"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Energy transfer into METAL</a:t>
            </a:r>
            <a:endParaRPr lang="en-US" sz="2800" dirty="0">
              <a:solidFill>
                <a:schemeClr val="tx1"/>
              </a:solidFill>
            </a:endParaRPr>
          </a:p>
        </p:txBody>
      </p:sp>
      <p:sp>
        <p:nvSpPr>
          <p:cNvPr id="14" name="Rectangle 13"/>
          <p:cNvSpPr/>
          <p:nvPr/>
        </p:nvSpPr>
        <p:spPr>
          <a:xfrm>
            <a:off x="7190522" y="2793220"/>
            <a:ext cx="2090684" cy="2073495"/>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smtClean="0">
                <a:solidFill>
                  <a:schemeClr val="tx1"/>
                </a:solidFill>
              </a:rPr>
              <a:t>calorimeter</a:t>
            </a:r>
            <a:endParaRPr lang="en-US" dirty="0">
              <a:solidFill>
                <a:schemeClr val="tx1"/>
              </a:solidFill>
            </a:endParaRPr>
          </a:p>
        </p:txBody>
      </p:sp>
      <p:sp>
        <p:nvSpPr>
          <p:cNvPr id="15" name="Rectangle 14"/>
          <p:cNvSpPr/>
          <p:nvPr/>
        </p:nvSpPr>
        <p:spPr>
          <a:xfrm>
            <a:off x="7239529" y="3381967"/>
            <a:ext cx="2015919" cy="145899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765785" y="3913678"/>
            <a:ext cx="940157" cy="927279"/>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8328171" y="4208309"/>
            <a:ext cx="802577" cy="482958"/>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754634" y="5026433"/>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Cold Water</a:t>
            </a:r>
            <a:endParaRPr lang="en-US" sz="2800" dirty="0">
              <a:solidFill>
                <a:schemeClr val="tx1"/>
              </a:solidFill>
            </a:endParaRPr>
          </a:p>
        </p:txBody>
      </p:sp>
      <p:sp>
        <p:nvSpPr>
          <p:cNvPr id="19" name="Rectangle 18"/>
          <p:cNvSpPr/>
          <p:nvPr/>
        </p:nvSpPr>
        <p:spPr>
          <a:xfrm>
            <a:off x="6754634" y="5366953"/>
            <a:ext cx="3309870"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Water is heating up</a:t>
            </a:r>
            <a:endParaRPr lang="en-US" sz="2800" dirty="0">
              <a:solidFill>
                <a:schemeClr val="tx1"/>
              </a:solidFill>
            </a:endParaRPr>
          </a:p>
        </p:txBody>
      </p:sp>
      <p:sp>
        <p:nvSpPr>
          <p:cNvPr id="20" name="Rectangle 19"/>
          <p:cNvSpPr/>
          <p:nvPr/>
        </p:nvSpPr>
        <p:spPr>
          <a:xfrm>
            <a:off x="6290995" y="5768147"/>
            <a:ext cx="4237148" cy="347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Energy transfer into WATER</a:t>
            </a:r>
            <a:endParaRPr lang="en-US" sz="2800" dirty="0">
              <a:solidFill>
                <a:schemeClr val="tx1"/>
              </a:solidFill>
            </a:endParaRPr>
          </a:p>
        </p:txBody>
      </p:sp>
      <p:sp>
        <p:nvSpPr>
          <p:cNvPr id="21" name="TextBox 20"/>
          <p:cNvSpPr txBox="1"/>
          <p:nvPr/>
        </p:nvSpPr>
        <p:spPr>
          <a:xfrm>
            <a:off x="128790" y="2980038"/>
            <a:ext cx="3026535" cy="1323439"/>
          </a:xfrm>
          <a:prstGeom prst="rect">
            <a:avLst/>
          </a:prstGeom>
          <a:noFill/>
        </p:spPr>
        <p:txBody>
          <a:bodyPr wrap="square" rtlCol="0">
            <a:spAutoFit/>
          </a:bodyPr>
          <a:lstStyle/>
          <a:p>
            <a:r>
              <a:rPr lang="en-US" sz="4000" dirty="0" err="1" smtClean="0"/>
              <a:t>Qmetal</a:t>
            </a:r>
            <a:r>
              <a:rPr lang="en-US" sz="4000" dirty="0" smtClean="0"/>
              <a:t> = +</a:t>
            </a:r>
          </a:p>
          <a:p>
            <a:r>
              <a:rPr lang="en-US" sz="4000" dirty="0" err="1" smtClean="0"/>
              <a:t>Qwater</a:t>
            </a:r>
            <a:r>
              <a:rPr lang="en-US" sz="4000" dirty="0" smtClean="0"/>
              <a:t> = -</a:t>
            </a:r>
            <a:endParaRPr lang="en-US" sz="4000" dirty="0"/>
          </a:p>
        </p:txBody>
      </p:sp>
      <p:sp>
        <p:nvSpPr>
          <p:cNvPr id="22" name="TextBox 21"/>
          <p:cNvSpPr txBox="1"/>
          <p:nvPr/>
        </p:nvSpPr>
        <p:spPr>
          <a:xfrm>
            <a:off x="9504609" y="2842888"/>
            <a:ext cx="2854818" cy="1323439"/>
          </a:xfrm>
          <a:prstGeom prst="rect">
            <a:avLst/>
          </a:prstGeom>
          <a:noFill/>
        </p:spPr>
        <p:txBody>
          <a:bodyPr wrap="square" rtlCol="0">
            <a:spAutoFit/>
          </a:bodyPr>
          <a:lstStyle/>
          <a:p>
            <a:r>
              <a:rPr lang="en-US" sz="4000" dirty="0" err="1" smtClean="0"/>
              <a:t>Qmetal</a:t>
            </a:r>
            <a:r>
              <a:rPr lang="en-US" sz="4000" dirty="0" smtClean="0"/>
              <a:t> = -</a:t>
            </a:r>
          </a:p>
          <a:p>
            <a:r>
              <a:rPr lang="en-US" sz="4000" dirty="0" err="1" smtClean="0"/>
              <a:t>Qwater</a:t>
            </a:r>
            <a:r>
              <a:rPr lang="en-US" sz="4000" dirty="0" smtClean="0"/>
              <a:t> = +</a:t>
            </a:r>
            <a:endParaRPr lang="en-US" sz="4000" dirty="0"/>
          </a:p>
        </p:txBody>
      </p:sp>
      <p:sp>
        <p:nvSpPr>
          <p:cNvPr id="23" name="TextBox 22"/>
          <p:cNvSpPr txBox="1"/>
          <p:nvPr/>
        </p:nvSpPr>
        <p:spPr>
          <a:xfrm>
            <a:off x="5170874" y="1243792"/>
            <a:ext cx="6845116" cy="1197864"/>
          </a:xfrm>
          <a:prstGeom prst="flowChartProcess">
            <a:avLst/>
          </a:prstGeom>
          <a:solidFill>
            <a:schemeClr val="bg1"/>
          </a:solidFill>
          <a:ln w="57150">
            <a:solidFill>
              <a:schemeClr val="tx1"/>
            </a:solidFill>
          </a:ln>
        </p:spPr>
        <p:txBody>
          <a:bodyPr wrap="square" rtlCol="0" anchor="ctr">
            <a:spAutoFit/>
          </a:bodyPr>
          <a:lstStyle/>
          <a:p>
            <a:pPr algn="ctr"/>
            <a:r>
              <a:rPr lang="en-US" sz="4500" b="1" dirty="0" smtClean="0"/>
              <a:t>ENERGY IN  = ENERGY OUT</a:t>
            </a:r>
          </a:p>
        </p:txBody>
      </p:sp>
    </p:spTree>
    <p:extLst>
      <p:ext uri="{BB962C8B-B14F-4D97-AF65-F5344CB8AC3E}">
        <p14:creationId xmlns:p14="http://schemas.microsoft.com/office/powerpoint/2010/main" val="59851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p:bldP spid="12" grpId="0"/>
      <p:bldP spid="13" grpId="0"/>
      <p:bldP spid="14" grpId="0" animBg="1"/>
      <p:bldP spid="15" grpId="0" animBg="1"/>
      <p:bldP spid="16" grpId="0" animBg="1"/>
      <p:bldP spid="17" grpId="0" animBg="1"/>
      <p:bldP spid="18" grpId="0"/>
      <p:bldP spid="19" grpId="0"/>
      <p:bldP spid="20" grpId="0"/>
      <p:bldP spid="21" grpId="0"/>
      <p:bldP spid="22" grpId="0"/>
      <p:bldP spid="2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456" y="412124"/>
            <a:ext cx="5487115" cy="605307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800" b="1" dirty="0" err="1" smtClean="0">
                <a:solidFill>
                  <a:schemeClr val="tx1"/>
                </a:solidFill>
              </a:rPr>
              <a:t>Q</a:t>
            </a:r>
            <a:r>
              <a:rPr lang="en-US" sz="4800" b="1" baseline="-25000" dirty="0" err="1" smtClean="0">
                <a:solidFill>
                  <a:schemeClr val="tx1"/>
                </a:solidFill>
              </a:rPr>
              <a:t>water</a:t>
            </a:r>
            <a:r>
              <a:rPr lang="en-US" sz="4800" b="1" dirty="0" smtClean="0">
                <a:solidFill>
                  <a:schemeClr val="tx1"/>
                </a:solidFill>
              </a:rPr>
              <a:t> =</a:t>
            </a:r>
          </a:p>
          <a:p>
            <a:r>
              <a:rPr lang="en-US" sz="2400" b="1" dirty="0">
                <a:solidFill>
                  <a:schemeClr val="tx1"/>
                </a:solidFill>
              </a:rPr>
              <a:t/>
            </a:r>
            <a:br>
              <a:rPr lang="en-US" sz="2400" b="1" dirty="0">
                <a:solidFill>
                  <a:schemeClr val="tx1"/>
                </a:solidFill>
              </a:rPr>
            </a:br>
            <a:r>
              <a:rPr lang="en-US" sz="4800" b="1" dirty="0" err="1" smtClean="0">
                <a:solidFill>
                  <a:schemeClr val="tx1"/>
                </a:solidFill>
              </a:rPr>
              <a:t>m</a:t>
            </a:r>
            <a:r>
              <a:rPr lang="en-US" sz="4800" b="1" baseline="-25000" dirty="0" err="1" smtClean="0">
                <a:solidFill>
                  <a:schemeClr val="tx1"/>
                </a:solidFill>
              </a:rPr>
              <a:t>water</a:t>
            </a:r>
            <a:r>
              <a:rPr lang="en-US" sz="4800" b="1" dirty="0" smtClean="0">
                <a:solidFill>
                  <a:schemeClr val="tx1"/>
                </a:solidFill>
              </a:rPr>
              <a:t> =</a:t>
            </a:r>
          </a:p>
          <a:p>
            <a:endParaRPr lang="en-US" sz="4800" b="1" dirty="0" smtClean="0">
              <a:solidFill>
                <a:schemeClr val="tx1"/>
              </a:solidFill>
            </a:endParaRPr>
          </a:p>
          <a:p>
            <a:r>
              <a:rPr lang="en-US" sz="4800" b="1" dirty="0" err="1" smtClean="0">
                <a:solidFill>
                  <a:schemeClr val="tx1"/>
                </a:solidFill>
              </a:rPr>
              <a:t>C</a:t>
            </a:r>
            <a:r>
              <a:rPr lang="en-US" sz="4800" b="1" baseline="-25000" dirty="0" err="1" smtClean="0">
                <a:solidFill>
                  <a:schemeClr val="tx1"/>
                </a:solidFill>
              </a:rPr>
              <a:t>water</a:t>
            </a:r>
            <a:r>
              <a:rPr lang="en-US" sz="4800" b="1" dirty="0" smtClean="0">
                <a:solidFill>
                  <a:schemeClr val="tx1"/>
                </a:solidFill>
              </a:rPr>
              <a:t> = </a:t>
            </a:r>
          </a:p>
          <a:p>
            <a:endParaRPr lang="en-US" sz="3600" b="1" dirty="0" smtClean="0">
              <a:solidFill>
                <a:schemeClr val="tx1"/>
              </a:solidFill>
            </a:endParaRPr>
          </a:p>
          <a:p>
            <a:r>
              <a:rPr lang="en-US" sz="4800" b="1" dirty="0" smtClean="0">
                <a:solidFill>
                  <a:schemeClr val="tx1"/>
                </a:solidFill>
                <a:sym typeface="Symbol" panose="05050102010706020507" pitchFamily="18" charset="2"/>
              </a:rPr>
              <a:t></a:t>
            </a:r>
            <a:r>
              <a:rPr lang="en-US" sz="4800" b="1" dirty="0" err="1" smtClean="0">
                <a:solidFill>
                  <a:schemeClr val="tx1"/>
                </a:solidFill>
                <a:sym typeface="Symbol" panose="05050102010706020507" pitchFamily="18" charset="2"/>
              </a:rPr>
              <a:t>T</a:t>
            </a:r>
            <a:r>
              <a:rPr lang="en-US" sz="4800" b="1" baseline="-25000" dirty="0" err="1" smtClean="0">
                <a:solidFill>
                  <a:schemeClr val="tx1"/>
                </a:solidFill>
                <a:sym typeface="Symbol" panose="05050102010706020507" pitchFamily="18" charset="2"/>
              </a:rPr>
              <a:t>water</a:t>
            </a:r>
            <a:r>
              <a:rPr lang="en-US" sz="4800" b="1" dirty="0" smtClean="0">
                <a:solidFill>
                  <a:schemeClr val="tx1"/>
                </a:solidFill>
                <a:sym typeface="Symbol" panose="05050102010706020507" pitchFamily="18" charset="2"/>
              </a:rPr>
              <a:t> = </a:t>
            </a:r>
          </a:p>
        </p:txBody>
      </p:sp>
      <p:sp>
        <p:nvSpPr>
          <p:cNvPr id="5" name="Rectangle 4"/>
          <p:cNvSpPr/>
          <p:nvPr/>
        </p:nvSpPr>
        <p:spPr>
          <a:xfrm>
            <a:off x="5978505" y="412124"/>
            <a:ext cx="5972545" cy="605307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4800" b="1" dirty="0" err="1" smtClean="0">
                <a:solidFill>
                  <a:schemeClr val="tx1"/>
                </a:solidFill>
              </a:rPr>
              <a:t>Q</a:t>
            </a:r>
            <a:r>
              <a:rPr lang="en-US" sz="4800" b="1" baseline="-25000" dirty="0" err="1" smtClean="0">
                <a:solidFill>
                  <a:schemeClr val="tx1"/>
                </a:solidFill>
              </a:rPr>
              <a:t>metal</a:t>
            </a:r>
            <a:r>
              <a:rPr lang="en-US" sz="4800" b="1" dirty="0" smtClean="0">
                <a:solidFill>
                  <a:schemeClr val="tx1"/>
                </a:solidFill>
              </a:rPr>
              <a:t>=</a:t>
            </a:r>
            <a:endParaRPr lang="en-US" sz="4800" b="1" dirty="0">
              <a:solidFill>
                <a:schemeClr val="tx1"/>
              </a:solidFill>
            </a:endParaRPr>
          </a:p>
          <a:p>
            <a:r>
              <a:rPr lang="en-US" sz="4800" b="1" dirty="0">
                <a:solidFill>
                  <a:schemeClr val="tx1"/>
                </a:solidFill>
              </a:rPr>
              <a:t> </a:t>
            </a:r>
          </a:p>
          <a:p>
            <a:r>
              <a:rPr lang="en-US" sz="4800" b="1" dirty="0" err="1" smtClean="0">
                <a:solidFill>
                  <a:schemeClr val="tx1"/>
                </a:solidFill>
              </a:rPr>
              <a:t>m</a:t>
            </a:r>
            <a:r>
              <a:rPr lang="en-US" sz="4800" b="1" baseline="-25000" dirty="0" err="1" smtClean="0">
                <a:solidFill>
                  <a:schemeClr val="tx1"/>
                </a:solidFill>
              </a:rPr>
              <a:t>metal</a:t>
            </a:r>
            <a:r>
              <a:rPr lang="en-US" sz="4800" b="1" dirty="0" smtClean="0">
                <a:solidFill>
                  <a:schemeClr val="tx1"/>
                </a:solidFill>
              </a:rPr>
              <a:t> </a:t>
            </a:r>
            <a:r>
              <a:rPr lang="en-US" sz="4800" b="1" dirty="0">
                <a:solidFill>
                  <a:schemeClr val="tx1"/>
                </a:solidFill>
              </a:rPr>
              <a:t>=</a:t>
            </a:r>
          </a:p>
          <a:p>
            <a:endParaRPr lang="en-US" sz="1400" b="1" dirty="0">
              <a:solidFill>
                <a:schemeClr val="tx1"/>
              </a:solidFill>
            </a:endParaRPr>
          </a:p>
          <a:p>
            <a:r>
              <a:rPr lang="en-US" sz="4800" b="1" dirty="0" err="1" smtClean="0">
                <a:solidFill>
                  <a:schemeClr val="tx1"/>
                </a:solidFill>
              </a:rPr>
              <a:t>C</a:t>
            </a:r>
            <a:r>
              <a:rPr lang="en-US" sz="4800" b="1" baseline="-25000" dirty="0" err="1" smtClean="0">
                <a:solidFill>
                  <a:schemeClr val="tx1"/>
                </a:solidFill>
              </a:rPr>
              <a:t>metal</a:t>
            </a:r>
            <a:r>
              <a:rPr lang="en-US" sz="4800" b="1" dirty="0" smtClean="0">
                <a:solidFill>
                  <a:schemeClr val="tx1"/>
                </a:solidFill>
              </a:rPr>
              <a:t> </a:t>
            </a:r>
            <a:r>
              <a:rPr lang="en-US" sz="4800" b="1" dirty="0">
                <a:solidFill>
                  <a:schemeClr val="tx1"/>
                </a:solidFill>
              </a:rPr>
              <a:t>= </a:t>
            </a:r>
          </a:p>
          <a:p>
            <a:endParaRPr lang="en-US" b="1" dirty="0">
              <a:solidFill>
                <a:schemeClr val="tx1"/>
              </a:solidFill>
            </a:endParaRPr>
          </a:p>
          <a:p>
            <a:r>
              <a:rPr lang="en-US" sz="4800" b="1" dirty="0">
                <a:solidFill>
                  <a:schemeClr val="tx1"/>
                </a:solidFill>
                <a:sym typeface="Symbol" panose="05050102010706020507" pitchFamily="18" charset="2"/>
              </a:rPr>
              <a:t></a:t>
            </a:r>
            <a:r>
              <a:rPr lang="en-US" sz="4800" b="1" dirty="0" err="1" smtClean="0">
                <a:solidFill>
                  <a:schemeClr val="tx1"/>
                </a:solidFill>
                <a:sym typeface="Symbol" panose="05050102010706020507" pitchFamily="18" charset="2"/>
              </a:rPr>
              <a:t>T</a:t>
            </a:r>
            <a:r>
              <a:rPr lang="en-US" sz="4800" b="1" baseline="-25000" dirty="0" err="1" smtClean="0">
                <a:solidFill>
                  <a:schemeClr val="tx1"/>
                </a:solidFill>
                <a:sym typeface="Symbol" panose="05050102010706020507" pitchFamily="18" charset="2"/>
              </a:rPr>
              <a:t>metal</a:t>
            </a:r>
            <a:r>
              <a:rPr lang="en-US" sz="4800" b="1" dirty="0" smtClean="0">
                <a:solidFill>
                  <a:schemeClr val="tx1"/>
                </a:solidFill>
                <a:sym typeface="Symbol" panose="05050102010706020507" pitchFamily="18" charset="2"/>
              </a:rPr>
              <a:t> </a:t>
            </a:r>
            <a:r>
              <a:rPr lang="en-US" sz="4800" b="1" dirty="0">
                <a:solidFill>
                  <a:schemeClr val="tx1"/>
                </a:solidFill>
                <a:sym typeface="Symbol" panose="05050102010706020507" pitchFamily="18" charset="2"/>
              </a:rPr>
              <a:t>= </a:t>
            </a:r>
          </a:p>
          <a:p>
            <a:endParaRPr lang="en-US" sz="4800" b="1" dirty="0">
              <a:solidFill>
                <a:schemeClr val="tx1"/>
              </a:solidFill>
            </a:endParaRPr>
          </a:p>
        </p:txBody>
      </p:sp>
      <p:sp>
        <p:nvSpPr>
          <p:cNvPr id="6" name="TextBox 5"/>
          <p:cNvSpPr txBox="1"/>
          <p:nvPr/>
        </p:nvSpPr>
        <p:spPr>
          <a:xfrm>
            <a:off x="3606085" y="488651"/>
            <a:ext cx="2034861" cy="1015663"/>
          </a:xfrm>
          <a:prstGeom prst="rect">
            <a:avLst/>
          </a:prstGeom>
          <a:noFill/>
        </p:spPr>
        <p:txBody>
          <a:bodyPr wrap="square" rtlCol="0">
            <a:spAutoFit/>
          </a:bodyPr>
          <a:lstStyle/>
          <a:p>
            <a:r>
              <a:rPr lang="en-US" sz="6000" b="1" dirty="0" smtClean="0">
                <a:solidFill>
                  <a:srgbClr val="FF0000"/>
                </a:solidFill>
              </a:rPr>
              <a:t>?</a:t>
            </a:r>
            <a:endParaRPr lang="en-US" b="1" dirty="0">
              <a:solidFill>
                <a:srgbClr val="FF0000"/>
              </a:solidFill>
            </a:endParaRPr>
          </a:p>
        </p:txBody>
      </p:sp>
      <p:sp>
        <p:nvSpPr>
          <p:cNvPr id="7" name="TextBox 6"/>
          <p:cNvSpPr txBox="1"/>
          <p:nvPr/>
        </p:nvSpPr>
        <p:spPr>
          <a:xfrm>
            <a:off x="2320015" y="1600388"/>
            <a:ext cx="3437556" cy="1384995"/>
          </a:xfrm>
          <a:prstGeom prst="rect">
            <a:avLst/>
          </a:prstGeom>
          <a:noFill/>
        </p:spPr>
        <p:txBody>
          <a:bodyPr wrap="square" rtlCol="0">
            <a:spAutoFit/>
          </a:bodyPr>
          <a:lstStyle/>
          <a:p>
            <a:r>
              <a:rPr lang="en-US" sz="2800" b="1" dirty="0" smtClean="0">
                <a:solidFill>
                  <a:srgbClr val="FF0000"/>
                </a:solidFill>
              </a:rPr>
              <a:t>From the water you put in the calorimeter</a:t>
            </a:r>
          </a:p>
          <a:p>
            <a:r>
              <a:rPr lang="en-US" sz="2800" b="1" dirty="0" smtClean="0">
                <a:solidFill>
                  <a:srgbClr val="00B0F0"/>
                </a:solidFill>
              </a:rPr>
              <a:t>1mL = 1g</a:t>
            </a:r>
            <a:endParaRPr lang="en-US" sz="900" b="1" dirty="0">
              <a:solidFill>
                <a:srgbClr val="00B0F0"/>
              </a:solidFill>
            </a:endParaRPr>
          </a:p>
        </p:txBody>
      </p:sp>
      <p:sp>
        <p:nvSpPr>
          <p:cNvPr id="8" name="TextBox 7"/>
          <p:cNvSpPr txBox="1"/>
          <p:nvPr/>
        </p:nvSpPr>
        <p:spPr>
          <a:xfrm>
            <a:off x="2376139" y="3146271"/>
            <a:ext cx="3136004" cy="584775"/>
          </a:xfrm>
          <a:prstGeom prst="rect">
            <a:avLst/>
          </a:prstGeom>
          <a:noFill/>
        </p:spPr>
        <p:txBody>
          <a:bodyPr wrap="square" rtlCol="0">
            <a:spAutoFit/>
          </a:bodyPr>
          <a:lstStyle/>
          <a:p>
            <a:r>
              <a:rPr lang="en-US" sz="3200" b="1" dirty="0" smtClean="0">
                <a:solidFill>
                  <a:srgbClr val="FF0000"/>
                </a:solidFill>
              </a:rPr>
              <a:t>4.184 J/</a:t>
            </a:r>
            <a:r>
              <a:rPr lang="en-US" sz="3200" b="1" dirty="0" err="1" smtClean="0">
                <a:solidFill>
                  <a:srgbClr val="FF0000"/>
                </a:solidFill>
              </a:rPr>
              <a:t>g</a:t>
            </a:r>
            <a:r>
              <a:rPr lang="en-US" sz="3200" b="1" dirty="0" err="1" smtClean="0">
                <a:solidFill>
                  <a:srgbClr val="FF0000"/>
                </a:solidFill>
                <a:sym typeface="Symbol" panose="05050102010706020507" pitchFamily="18" charset="2"/>
              </a:rPr>
              <a:t></a:t>
            </a:r>
            <a:r>
              <a:rPr lang="en-US" sz="3200" b="1" dirty="0" err="1" smtClean="0">
                <a:solidFill>
                  <a:srgbClr val="FF0000"/>
                </a:solidFill>
              </a:rPr>
              <a:t>C</a:t>
            </a:r>
            <a:endParaRPr lang="en-US" sz="1000" b="1" dirty="0">
              <a:solidFill>
                <a:srgbClr val="FF0000"/>
              </a:solidFill>
            </a:endParaRPr>
          </a:p>
        </p:txBody>
      </p:sp>
      <p:sp>
        <p:nvSpPr>
          <p:cNvPr id="9" name="TextBox 8"/>
          <p:cNvSpPr txBox="1"/>
          <p:nvPr/>
        </p:nvSpPr>
        <p:spPr>
          <a:xfrm>
            <a:off x="2539612" y="4372819"/>
            <a:ext cx="3245476" cy="1384995"/>
          </a:xfrm>
          <a:prstGeom prst="rect">
            <a:avLst/>
          </a:prstGeom>
          <a:noFill/>
        </p:spPr>
        <p:txBody>
          <a:bodyPr wrap="square" rtlCol="0">
            <a:spAutoFit/>
          </a:bodyPr>
          <a:lstStyle/>
          <a:p>
            <a:r>
              <a:rPr lang="en-US" sz="3600" b="1" dirty="0" err="1" smtClean="0">
                <a:solidFill>
                  <a:srgbClr val="FF0000"/>
                </a:solidFill>
              </a:rPr>
              <a:t>Tf</a:t>
            </a:r>
            <a:r>
              <a:rPr lang="en-US" sz="3600" b="1" dirty="0" smtClean="0">
                <a:solidFill>
                  <a:srgbClr val="FF0000"/>
                </a:solidFill>
              </a:rPr>
              <a:t> – </a:t>
            </a:r>
            <a:r>
              <a:rPr lang="en-US" sz="3600" b="1" dirty="0" err="1" smtClean="0">
                <a:solidFill>
                  <a:srgbClr val="FF0000"/>
                </a:solidFill>
              </a:rPr>
              <a:t>Ti</a:t>
            </a:r>
            <a:endParaRPr lang="en-US" sz="3600" b="1" dirty="0" smtClean="0">
              <a:solidFill>
                <a:srgbClr val="FF0000"/>
              </a:solidFill>
            </a:endParaRPr>
          </a:p>
          <a:p>
            <a:r>
              <a:rPr lang="en-US" sz="2400" b="1" i="1" dirty="0" smtClean="0">
                <a:solidFill>
                  <a:srgbClr val="00B0F0"/>
                </a:solidFill>
              </a:rPr>
              <a:t>(From your thermometer readings)</a:t>
            </a:r>
            <a:endParaRPr lang="en-US" sz="800" b="1" i="1" dirty="0">
              <a:solidFill>
                <a:srgbClr val="00B0F0"/>
              </a:solidFill>
            </a:endParaRPr>
          </a:p>
        </p:txBody>
      </p:sp>
      <p:cxnSp>
        <p:nvCxnSpPr>
          <p:cNvPr id="11" name="Straight Connector 10"/>
          <p:cNvCxnSpPr/>
          <p:nvPr/>
        </p:nvCxnSpPr>
        <p:spPr>
          <a:xfrm flipV="1">
            <a:off x="270455" y="1453874"/>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98688" y="2954849"/>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55106" y="3946623"/>
            <a:ext cx="54864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5950272" y="1847809"/>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988162" y="2778482"/>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007450" y="3720703"/>
            <a:ext cx="5943600" cy="128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814822" y="443109"/>
            <a:ext cx="3136004" cy="830997"/>
          </a:xfrm>
          <a:prstGeom prst="rect">
            <a:avLst/>
          </a:prstGeom>
          <a:noFill/>
        </p:spPr>
        <p:txBody>
          <a:bodyPr wrap="square" rtlCol="0">
            <a:spAutoFit/>
          </a:bodyPr>
          <a:lstStyle/>
          <a:p>
            <a:r>
              <a:rPr lang="en-US" sz="4800" b="1" dirty="0" smtClean="0">
                <a:solidFill>
                  <a:srgbClr val="FF0000"/>
                </a:solidFill>
              </a:rPr>
              <a:t>-</a:t>
            </a:r>
            <a:r>
              <a:rPr lang="en-US" sz="4000" b="1" dirty="0" err="1" smtClean="0">
                <a:solidFill>
                  <a:srgbClr val="FF0000"/>
                </a:solidFill>
              </a:rPr>
              <a:t>Q</a:t>
            </a:r>
            <a:r>
              <a:rPr lang="en-US" sz="4000" b="1" baseline="-25000" dirty="0" err="1" smtClean="0">
                <a:solidFill>
                  <a:srgbClr val="FF0000"/>
                </a:solidFill>
              </a:rPr>
              <a:t>water</a:t>
            </a:r>
            <a:endParaRPr lang="en-US" sz="1100" b="1" baseline="-25000" dirty="0">
              <a:solidFill>
                <a:srgbClr val="FF0000"/>
              </a:solidFill>
            </a:endParaRPr>
          </a:p>
        </p:txBody>
      </p:sp>
      <p:sp>
        <p:nvSpPr>
          <p:cNvPr id="18" name="TextBox 17"/>
          <p:cNvSpPr txBox="1"/>
          <p:nvPr/>
        </p:nvSpPr>
        <p:spPr>
          <a:xfrm>
            <a:off x="9620009" y="526499"/>
            <a:ext cx="2661633" cy="830997"/>
          </a:xfrm>
          <a:prstGeom prst="rect">
            <a:avLst/>
          </a:prstGeom>
          <a:noFill/>
        </p:spPr>
        <p:txBody>
          <a:bodyPr wrap="square" rtlCol="0">
            <a:spAutoFit/>
          </a:bodyPr>
          <a:lstStyle/>
          <a:p>
            <a:r>
              <a:rPr lang="en-US" sz="2400" b="1" i="1" dirty="0" smtClean="0">
                <a:solidFill>
                  <a:srgbClr val="00B0F0"/>
                </a:solidFill>
              </a:rPr>
              <a:t>Energy IN must </a:t>
            </a:r>
            <a:br>
              <a:rPr lang="en-US" sz="2400" b="1" i="1" dirty="0" smtClean="0">
                <a:solidFill>
                  <a:srgbClr val="00B0F0"/>
                </a:solidFill>
              </a:rPr>
            </a:br>
            <a:r>
              <a:rPr lang="en-US" sz="2400" b="1" i="1" dirty="0" smtClean="0">
                <a:solidFill>
                  <a:srgbClr val="00B0F0"/>
                </a:solidFill>
              </a:rPr>
              <a:t>= energy  OUT!</a:t>
            </a:r>
            <a:endParaRPr lang="en-US" sz="600" b="1" i="1" baseline="-25000" dirty="0">
              <a:solidFill>
                <a:srgbClr val="00B0F0"/>
              </a:solidFill>
            </a:endParaRPr>
          </a:p>
        </p:txBody>
      </p:sp>
      <p:sp>
        <p:nvSpPr>
          <p:cNvPr id="19" name="TextBox 18"/>
          <p:cNvSpPr txBox="1"/>
          <p:nvPr/>
        </p:nvSpPr>
        <p:spPr>
          <a:xfrm>
            <a:off x="8354658" y="2086518"/>
            <a:ext cx="3136004" cy="584775"/>
          </a:xfrm>
          <a:prstGeom prst="rect">
            <a:avLst/>
          </a:prstGeom>
          <a:noFill/>
        </p:spPr>
        <p:txBody>
          <a:bodyPr wrap="square" rtlCol="0">
            <a:spAutoFit/>
          </a:bodyPr>
          <a:lstStyle/>
          <a:p>
            <a:r>
              <a:rPr lang="en-US" sz="3200" b="1" dirty="0" smtClean="0">
                <a:solidFill>
                  <a:srgbClr val="FF0000"/>
                </a:solidFill>
              </a:rPr>
              <a:t>From your scale</a:t>
            </a:r>
            <a:endParaRPr lang="en-US" sz="1000" b="1" dirty="0">
              <a:solidFill>
                <a:srgbClr val="FF0000"/>
              </a:solidFill>
            </a:endParaRPr>
          </a:p>
        </p:txBody>
      </p:sp>
      <p:sp>
        <p:nvSpPr>
          <p:cNvPr id="20" name="TextBox 19"/>
          <p:cNvSpPr txBox="1"/>
          <p:nvPr/>
        </p:nvSpPr>
        <p:spPr>
          <a:xfrm>
            <a:off x="6012309" y="1356057"/>
            <a:ext cx="5816423" cy="461665"/>
          </a:xfrm>
          <a:prstGeom prst="rect">
            <a:avLst/>
          </a:prstGeom>
          <a:noFill/>
        </p:spPr>
        <p:txBody>
          <a:bodyPr wrap="square" rtlCol="0">
            <a:spAutoFit/>
          </a:bodyPr>
          <a:lstStyle/>
          <a:p>
            <a:r>
              <a:rPr lang="en-US" sz="2400" b="1" i="1" dirty="0" smtClean="0">
                <a:solidFill>
                  <a:srgbClr val="00B0F0"/>
                </a:solidFill>
              </a:rPr>
              <a:t>(opposite sign, not necessarily negative)</a:t>
            </a:r>
            <a:endParaRPr lang="en-US" sz="600" b="1" i="1" baseline="-25000" dirty="0">
              <a:solidFill>
                <a:srgbClr val="00B0F0"/>
              </a:solidFill>
            </a:endParaRPr>
          </a:p>
        </p:txBody>
      </p:sp>
      <p:sp>
        <p:nvSpPr>
          <p:cNvPr id="21" name="TextBox 20"/>
          <p:cNvSpPr txBox="1"/>
          <p:nvPr/>
        </p:nvSpPr>
        <p:spPr>
          <a:xfrm>
            <a:off x="7887799" y="2801015"/>
            <a:ext cx="2034861" cy="1015663"/>
          </a:xfrm>
          <a:prstGeom prst="rect">
            <a:avLst/>
          </a:prstGeom>
          <a:noFill/>
        </p:spPr>
        <p:txBody>
          <a:bodyPr wrap="square" rtlCol="0">
            <a:spAutoFit/>
          </a:bodyPr>
          <a:lstStyle/>
          <a:p>
            <a:r>
              <a:rPr lang="en-US" sz="6000" b="1" dirty="0" smtClean="0">
                <a:solidFill>
                  <a:srgbClr val="FF0000"/>
                </a:solidFill>
              </a:rPr>
              <a:t>?</a:t>
            </a:r>
            <a:endParaRPr lang="en-US" b="1" dirty="0">
              <a:solidFill>
                <a:srgbClr val="FF0000"/>
              </a:solidFill>
            </a:endParaRPr>
          </a:p>
        </p:txBody>
      </p:sp>
      <p:sp>
        <p:nvSpPr>
          <p:cNvPr id="22" name="TextBox 21"/>
          <p:cNvSpPr txBox="1"/>
          <p:nvPr/>
        </p:nvSpPr>
        <p:spPr>
          <a:xfrm>
            <a:off x="8517073" y="3899917"/>
            <a:ext cx="3245476" cy="584775"/>
          </a:xfrm>
          <a:prstGeom prst="rect">
            <a:avLst/>
          </a:prstGeom>
          <a:noFill/>
        </p:spPr>
        <p:txBody>
          <a:bodyPr wrap="square" rtlCol="0">
            <a:spAutoFit/>
          </a:bodyPr>
          <a:lstStyle/>
          <a:p>
            <a:r>
              <a:rPr lang="en-US" sz="3200" b="1" dirty="0" err="1" smtClean="0">
                <a:solidFill>
                  <a:srgbClr val="FF0000"/>
                </a:solidFill>
              </a:rPr>
              <a:t>Tf</a:t>
            </a:r>
            <a:r>
              <a:rPr lang="en-US" sz="3200" b="1" dirty="0" smtClean="0">
                <a:solidFill>
                  <a:srgbClr val="FF0000"/>
                </a:solidFill>
              </a:rPr>
              <a:t> – </a:t>
            </a:r>
            <a:r>
              <a:rPr lang="en-US" sz="3200" b="1" dirty="0" err="1" smtClean="0">
                <a:solidFill>
                  <a:srgbClr val="FF0000"/>
                </a:solidFill>
              </a:rPr>
              <a:t>Ti</a:t>
            </a:r>
            <a:endParaRPr lang="en-US" sz="3200" b="1" dirty="0" smtClean="0">
              <a:solidFill>
                <a:srgbClr val="FF0000"/>
              </a:solidFill>
            </a:endParaRPr>
          </a:p>
        </p:txBody>
      </p:sp>
      <p:sp>
        <p:nvSpPr>
          <p:cNvPr id="23" name="TextBox 22"/>
          <p:cNvSpPr txBox="1"/>
          <p:nvPr/>
        </p:nvSpPr>
        <p:spPr>
          <a:xfrm>
            <a:off x="7947342" y="4434783"/>
            <a:ext cx="1877097" cy="892552"/>
          </a:xfrm>
          <a:prstGeom prst="rect">
            <a:avLst/>
          </a:prstGeom>
          <a:noFill/>
        </p:spPr>
        <p:txBody>
          <a:bodyPr wrap="square" rtlCol="0">
            <a:spAutoFit/>
          </a:bodyPr>
          <a:lstStyle/>
          <a:p>
            <a:pPr algn="ctr"/>
            <a:r>
              <a:rPr lang="en-US" sz="3200" b="1" dirty="0" err="1" smtClean="0">
                <a:solidFill>
                  <a:srgbClr val="FF0000"/>
                </a:solidFill>
              </a:rPr>
              <a:t>Tf</a:t>
            </a:r>
            <a:endParaRPr lang="en-US" sz="3200" b="1" dirty="0" smtClean="0">
              <a:solidFill>
                <a:srgbClr val="FF0000"/>
              </a:solidFill>
            </a:endParaRPr>
          </a:p>
          <a:p>
            <a:pPr algn="ctr"/>
            <a:r>
              <a:rPr lang="en-US" sz="2000" b="1" dirty="0" smtClean="0">
                <a:solidFill>
                  <a:srgbClr val="FF0000"/>
                </a:solidFill>
              </a:rPr>
              <a:t>From water </a:t>
            </a:r>
          </a:p>
        </p:txBody>
      </p:sp>
      <p:sp>
        <p:nvSpPr>
          <p:cNvPr id="24" name="TextBox 23"/>
          <p:cNvSpPr txBox="1"/>
          <p:nvPr/>
        </p:nvSpPr>
        <p:spPr>
          <a:xfrm>
            <a:off x="9746655" y="4431019"/>
            <a:ext cx="1877097" cy="892552"/>
          </a:xfrm>
          <a:prstGeom prst="rect">
            <a:avLst/>
          </a:prstGeom>
          <a:noFill/>
        </p:spPr>
        <p:txBody>
          <a:bodyPr wrap="square" rtlCol="0">
            <a:spAutoFit/>
          </a:bodyPr>
          <a:lstStyle/>
          <a:p>
            <a:pPr algn="ctr"/>
            <a:r>
              <a:rPr lang="en-US" sz="3200" b="1" dirty="0" smtClean="0">
                <a:solidFill>
                  <a:srgbClr val="FF0000"/>
                </a:solidFill>
              </a:rPr>
              <a:t>100</a:t>
            </a:r>
            <a:r>
              <a:rPr lang="en-US" sz="3200" b="1" dirty="0" smtClean="0">
                <a:solidFill>
                  <a:srgbClr val="FF0000"/>
                </a:solidFill>
                <a:sym typeface="Symbol" panose="05050102010706020507" pitchFamily="18" charset="2"/>
              </a:rPr>
              <a:t>C</a:t>
            </a:r>
            <a:endParaRPr lang="en-US" sz="3200" b="1" dirty="0" smtClean="0">
              <a:solidFill>
                <a:srgbClr val="FF0000"/>
              </a:solidFill>
            </a:endParaRPr>
          </a:p>
          <a:p>
            <a:pPr algn="ctr"/>
            <a:r>
              <a:rPr lang="en-US" sz="2000" b="1" dirty="0" smtClean="0">
                <a:solidFill>
                  <a:srgbClr val="FF0000"/>
                </a:solidFill>
              </a:rPr>
              <a:t>From boiling</a:t>
            </a:r>
          </a:p>
        </p:txBody>
      </p:sp>
      <p:sp>
        <p:nvSpPr>
          <p:cNvPr id="25" name="TextBox 24"/>
          <p:cNvSpPr txBox="1"/>
          <p:nvPr/>
        </p:nvSpPr>
        <p:spPr>
          <a:xfrm>
            <a:off x="8681460" y="4000132"/>
            <a:ext cx="1877097" cy="1323439"/>
          </a:xfrm>
          <a:prstGeom prst="rect">
            <a:avLst/>
          </a:prstGeom>
          <a:noFill/>
        </p:spPr>
        <p:txBody>
          <a:bodyPr wrap="square" rtlCol="0">
            <a:spAutoFit/>
          </a:bodyPr>
          <a:lstStyle/>
          <a:p>
            <a:pPr algn="ctr"/>
            <a:r>
              <a:rPr lang="en-US" sz="8000" b="1" dirty="0" smtClean="0">
                <a:solidFill>
                  <a:srgbClr val="FF0000"/>
                </a:solidFill>
              </a:rPr>
              <a:t>-</a:t>
            </a:r>
            <a:endParaRPr lang="en-US" sz="2000" b="1" dirty="0" smtClean="0">
              <a:solidFill>
                <a:srgbClr val="FF0000"/>
              </a:solidFill>
            </a:endParaRPr>
          </a:p>
        </p:txBody>
      </p:sp>
      <p:sp>
        <p:nvSpPr>
          <p:cNvPr id="26" name="TextBox 25"/>
          <p:cNvSpPr txBox="1"/>
          <p:nvPr/>
        </p:nvSpPr>
        <p:spPr>
          <a:xfrm>
            <a:off x="5990031" y="5295191"/>
            <a:ext cx="2305831" cy="1015663"/>
          </a:xfrm>
          <a:prstGeom prst="rect">
            <a:avLst/>
          </a:prstGeom>
          <a:noFill/>
        </p:spPr>
        <p:txBody>
          <a:bodyPr wrap="square" rtlCol="0">
            <a:spAutoFit/>
          </a:bodyPr>
          <a:lstStyle/>
          <a:p>
            <a:pPr algn="ctr"/>
            <a:r>
              <a:rPr lang="en-US" sz="2000" b="1" i="1" dirty="0" smtClean="0">
                <a:solidFill>
                  <a:srgbClr val="00B0F0"/>
                </a:solidFill>
              </a:rPr>
              <a:t>(At the end the metal and water will be same temp)</a:t>
            </a:r>
            <a:endParaRPr lang="en-US" sz="1400" b="1" i="1" dirty="0" smtClean="0">
              <a:solidFill>
                <a:srgbClr val="00B0F0"/>
              </a:solidFill>
            </a:endParaRPr>
          </a:p>
        </p:txBody>
      </p:sp>
      <p:sp>
        <p:nvSpPr>
          <p:cNvPr id="27" name="TextBox 26"/>
          <p:cNvSpPr txBox="1"/>
          <p:nvPr/>
        </p:nvSpPr>
        <p:spPr>
          <a:xfrm>
            <a:off x="9263272" y="5341932"/>
            <a:ext cx="2466141" cy="1015663"/>
          </a:xfrm>
          <a:prstGeom prst="rect">
            <a:avLst/>
          </a:prstGeom>
          <a:noFill/>
        </p:spPr>
        <p:txBody>
          <a:bodyPr wrap="square" rtlCol="0">
            <a:spAutoFit/>
          </a:bodyPr>
          <a:lstStyle/>
          <a:p>
            <a:pPr algn="ctr"/>
            <a:r>
              <a:rPr lang="en-US" sz="2000" b="1" i="1" dirty="0" smtClean="0">
                <a:solidFill>
                  <a:srgbClr val="00B0F0"/>
                </a:solidFill>
              </a:rPr>
              <a:t>(The metal was put in the boiling water so it reached 100</a:t>
            </a:r>
            <a:r>
              <a:rPr lang="en-US" sz="2000" b="1" i="1" dirty="0" smtClean="0">
                <a:solidFill>
                  <a:srgbClr val="00B0F0"/>
                </a:solidFill>
                <a:sym typeface="Symbol" panose="05050102010706020507" pitchFamily="18" charset="2"/>
              </a:rPr>
              <a:t>C)</a:t>
            </a:r>
            <a:endParaRPr lang="en-US" sz="1400" b="1" i="1" dirty="0" smtClean="0">
              <a:solidFill>
                <a:srgbClr val="00B0F0"/>
              </a:solidFill>
            </a:endParaRPr>
          </a:p>
        </p:txBody>
      </p:sp>
    </p:spTree>
    <p:extLst>
      <p:ext uri="{BB962C8B-B14F-4D97-AF65-F5344CB8AC3E}">
        <p14:creationId xmlns:p14="http://schemas.microsoft.com/office/powerpoint/2010/main" val="379136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7" grpId="0"/>
      <p:bldP spid="18" grpId="0"/>
      <p:bldP spid="19" grpId="0"/>
      <p:bldP spid="20" grpId="0"/>
      <p:bldP spid="21" grpId="0"/>
      <p:bldP spid="22" grpId="0"/>
      <p:bldP spid="23" grpId="0"/>
      <p:bldP spid="24" grpId="0"/>
      <p:bldP spid="25" grpId="0"/>
      <p:bldP spid="26" grpId="0"/>
      <p:bldP spid="27"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11 – Solutions</a:t>
            </a:r>
            <a:endParaRPr lang="en-US" sz="11500" b="1" dirty="0"/>
          </a:p>
        </p:txBody>
      </p:sp>
    </p:spTree>
    <p:extLst>
      <p:ext uri="{BB962C8B-B14F-4D97-AF65-F5344CB8AC3E}">
        <p14:creationId xmlns:p14="http://schemas.microsoft.com/office/powerpoint/2010/main" val="4199930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12 – Kinetics</a:t>
            </a:r>
            <a:endParaRPr lang="en-US" sz="11500" b="1" dirty="0"/>
          </a:p>
        </p:txBody>
      </p:sp>
    </p:spTree>
    <p:extLst>
      <p:ext uri="{BB962C8B-B14F-4D97-AF65-F5344CB8AC3E}">
        <p14:creationId xmlns:p14="http://schemas.microsoft.com/office/powerpoint/2010/main" val="21034628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err="1" smtClean="0">
                <a:latin typeface="+mn-lt"/>
              </a:rPr>
              <a:t>Phys</a:t>
            </a:r>
            <a:r>
              <a:rPr lang="en-US" sz="4800" b="1" u="sng" dirty="0" smtClean="0">
                <a:latin typeface="+mn-lt"/>
              </a:rPr>
              <a:t>/</a:t>
            </a:r>
            <a:r>
              <a:rPr lang="en-US" sz="4800" b="1" u="sng" dirty="0" err="1" smtClean="0">
                <a:latin typeface="+mn-lt"/>
              </a:rPr>
              <a:t>Chem</a:t>
            </a:r>
            <a:r>
              <a:rPr lang="en-US" sz="4800" b="1" u="sng" dirty="0" smtClean="0">
                <a:latin typeface="+mn-lt"/>
              </a:rPr>
              <a:t> Changes/Props Card Sort</a:t>
            </a:r>
            <a:endParaRPr lang="en-US" sz="4800" b="1" u="sng" dirty="0">
              <a:latin typeface="+mn-lt"/>
            </a:endParaRPr>
          </a:p>
        </p:txBody>
      </p:sp>
      <p:sp>
        <p:nvSpPr>
          <p:cNvPr id="5" name="32-Point Star 4"/>
          <p:cNvSpPr/>
          <p:nvPr/>
        </p:nvSpPr>
        <p:spPr>
          <a:xfrm>
            <a:off x="9970501" y="0"/>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Cards in Activity Cupboard</a:t>
            </a:r>
            <a:endParaRPr lang="en-US" b="1" dirty="0">
              <a:solidFill>
                <a:schemeClr val="tx1"/>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692051366"/>
              </p:ext>
            </p:extLst>
          </p:nvPr>
        </p:nvGraphicFramePr>
        <p:xfrm>
          <a:off x="385616" y="972457"/>
          <a:ext cx="9745355" cy="5552440"/>
        </p:xfrm>
        <a:graphic>
          <a:graphicData uri="http://schemas.openxmlformats.org/drawingml/2006/table">
            <a:tbl>
              <a:tblPr firstRow="1" bandRow="1">
                <a:tableStyleId>{5940675A-B579-460E-94D1-54222C63F5DA}</a:tableStyleId>
              </a:tblPr>
              <a:tblGrid>
                <a:gridCol w="1617355">
                  <a:extLst>
                    <a:ext uri="{9D8B030D-6E8A-4147-A177-3AD203B41FA5}">
                      <a16:colId xmlns:a16="http://schemas.microsoft.com/office/drawing/2014/main" val="609199630"/>
                    </a:ext>
                  </a:extLst>
                </a:gridCol>
                <a:gridCol w="1988458">
                  <a:extLst>
                    <a:ext uri="{9D8B030D-6E8A-4147-A177-3AD203B41FA5}">
                      <a16:colId xmlns:a16="http://schemas.microsoft.com/office/drawing/2014/main" val="3490322903"/>
                    </a:ext>
                  </a:extLst>
                </a:gridCol>
                <a:gridCol w="2148114">
                  <a:extLst>
                    <a:ext uri="{9D8B030D-6E8A-4147-A177-3AD203B41FA5}">
                      <a16:colId xmlns:a16="http://schemas.microsoft.com/office/drawing/2014/main" val="3240392612"/>
                    </a:ext>
                  </a:extLst>
                </a:gridCol>
                <a:gridCol w="2162628">
                  <a:extLst>
                    <a:ext uri="{9D8B030D-6E8A-4147-A177-3AD203B41FA5}">
                      <a16:colId xmlns:a16="http://schemas.microsoft.com/office/drawing/2014/main" val="2701708255"/>
                    </a:ext>
                  </a:extLst>
                </a:gridCol>
                <a:gridCol w="1828800">
                  <a:extLst>
                    <a:ext uri="{9D8B030D-6E8A-4147-A177-3AD203B41FA5}">
                      <a16:colId xmlns:a16="http://schemas.microsoft.com/office/drawing/2014/main" val="2085490873"/>
                    </a:ext>
                  </a:extLst>
                </a:gridCol>
              </a:tblGrid>
              <a:tr h="306735">
                <a:tc>
                  <a:txBody>
                    <a:bodyPr/>
                    <a:lstStyle/>
                    <a:p>
                      <a:r>
                        <a:rPr lang="en-US" b="1" dirty="0" smtClean="0"/>
                        <a:t>Physical Prop</a:t>
                      </a:r>
                      <a:endParaRPr lang="en-US" b="1" dirty="0"/>
                    </a:p>
                  </a:txBody>
                  <a:tcPr/>
                </a:tc>
                <a:tc>
                  <a:txBody>
                    <a:bodyPr/>
                    <a:lstStyle/>
                    <a:p>
                      <a:r>
                        <a:rPr lang="en-US" b="1" dirty="0" smtClean="0"/>
                        <a:t>Chemical Prop.</a:t>
                      </a:r>
                      <a:endParaRPr lang="en-US" b="1" dirty="0"/>
                    </a:p>
                  </a:txBody>
                  <a:tcPr/>
                </a:tc>
                <a:tc>
                  <a:txBody>
                    <a:bodyPr/>
                    <a:lstStyle/>
                    <a:p>
                      <a:r>
                        <a:rPr lang="en-US" b="1" dirty="0" smtClean="0"/>
                        <a:t>Physical Change</a:t>
                      </a:r>
                      <a:endParaRPr lang="en-US" b="1" dirty="0"/>
                    </a:p>
                  </a:txBody>
                  <a:tcPr/>
                </a:tc>
                <a:tc>
                  <a:txBody>
                    <a:bodyPr/>
                    <a:lstStyle/>
                    <a:p>
                      <a:r>
                        <a:rPr lang="en-US" b="1" dirty="0" smtClean="0"/>
                        <a:t>Chemical</a:t>
                      </a:r>
                      <a:r>
                        <a:rPr lang="en-US" b="1" baseline="0" dirty="0" smtClean="0"/>
                        <a:t> Change</a:t>
                      </a:r>
                      <a:endParaRPr lang="en-US" b="1" dirty="0"/>
                    </a:p>
                  </a:txBody>
                  <a:tcPr/>
                </a:tc>
                <a:tc>
                  <a:txBody>
                    <a:bodyPr/>
                    <a:lstStyle/>
                    <a:p>
                      <a:r>
                        <a:rPr lang="en-US" b="1" dirty="0" smtClean="0"/>
                        <a:t>Separation</a:t>
                      </a:r>
                      <a:r>
                        <a:rPr lang="en-US" b="1" baseline="0" dirty="0" smtClean="0"/>
                        <a:t> </a:t>
                      </a:r>
                      <a:r>
                        <a:rPr lang="en-US" b="1" baseline="0" dirty="0" err="1" smtClean="0"/>
                        <a:t>Techn</a:t>
                      </a:r>
                      <a:endParaRPr lang="en-US" b="1" dirty="0"/>
                    </a:p>
                  </a:txBody>
                  <a:tcPr/>
                </a:tc>
                <a:extLst>
                  <a:ext uri="{0D108BD9-81ED-4DB2-BD59-A6C34878D82A}">
                    <a16:rowId xmlns:a16="http://schemas.microsoft.com/office/drawing/2014/main" val="3661591169"/>
                  </a:ext>
                </a:extLst>
              </a:tr>
              <a:tr h="306735">
                <a:tc>
                  <a:txBody>
                    <a:bodyPr/>
                    <a:lstStyle/>
                    <a:p>
                      <a:pPr algn="ctr"/>
                      <a:r>
                        <a:rPr lang="en-US" b="1" dirty="0" smtClean="0"/>
                        <a:t>8</a:t>
                      </a:r>
                      <a:endParaRPr lang="en-US" b="1" dirty="0"/>
                    </a:p>
                  </a:txBody>
                  <a:tcPr anchor="ctr">
                    <a:solidFill>
                      <a:schemeClr val="bg1">
                        <a:lumMod val="95000"/>
                      </a:schemeClr>
                    </a:solidFill>
                  </a:tcPr>
                </a:tc>
                <a:tc>
                  <a:txBody>
                    <a:bodyPr/>
                    <a:lstStyle/>
                    <a:p>
                      <a:pPr algn="ctr"/>
                      <a:r>
                        <a:rPr lang="en-US" b="1" dirty="0" smtClean="0"/>
                        <a:t>5</a:t>
                      </a:r>
                      <a:endParaRPr lang="en-US" b="1" dirty="0"/>
                    </a:p>
                  </a:txBody>
                  <a:tcPr anchor="ctr">
                    <a:solidFill>
                      <a:schemeClr val="bg1">
                        <a:lumMod val="95000"/>
                      </a:schemeClr>
                    </a:solidFill>
                  </a:tcPr>
                </a:tc>
                <a:tc>
                  <a:txBody>
                    <a:bodyPr/>
                    <a:lstStyle/>
                    <a:p>
                      <a:pPr algn="ctr"/>
                      <a:r>
                        <a:rPr lang="en-US" b="1" dirty="0" smtClean="0"/>
                        <a:t>8</a:t>
                      </a:r>
                      <a:endParaRPr lang="en-US" b="1" dirty="0"/>
                    </a:p>
                  </a:txBody>
                  <a:tcPr anchor="ctr">
                    <a:solidFill>
                      <a:schemeClr val="bg1">
                        <a:lumMod val="95000"/>
                      </a:schemeClr>
                    </a:solidFill>
                  </a:tcPr>
                </a:tc>
                <a:tc>
                  <a:txBody>
                    <a:bodyPr/>
                    <a:lstStyle/>
                    <a:p>
                      <a:pPr algn="ctr"/>
                      <a:r>
                        <a:rPr lang="en-US" b="1" dirty="0" smtClean="0"/>
                        <a:t>13</a:t>
                      </a:r>
                      <a:endParaRPr lang="en-US" b="1" dirty="0"/>
                    </a:p>
                  </a:txBody>
                  <a:tcPr anchor="ctr">
                    <a:solidFill>
                      <a:schemeClr val="bg1">
                        <a:lumMod val="95000"/>
                      </a:schemeClr>
                    </a:solidFill>
                  </a:tcPr>
                </a:tc>
                <a:tc>
                  <a:txBody>
                    <a:bodyPr/>
                    <a:lstStyle/>
                    <a:p>
                      <a:pPr algn="ctr"/>
                      <a:r>
                        <a:rPr lang="en-US" b="1" dirty="0" smtClean="0"/>
                        <a:t>4</a:t>
                      </a:r>
                      <a:endParaRPr lang="en-US" b="1" dirty="0"/>
                    </a:p>
                  </a:txBody>
                  <a:tcPr anchor="ctr">
                    <a:solidFill>
                      <a:schemeClr val="bg1">
                        <a:lumMod val="95000"/>
                      </a:schemeClr>
                    </a:solidFill>
                  </a:tcPr>
                </a:tc>
                <a:extLst>
                  <a:ext uri="{0D108BD9-81ED-4DB2-BD59-A6C34878D82A}">
                    <a16:rowId xmlns:a16="http://schemas.microsoft.com/office/drawing/2014/main" val="3528608328"/>
                  </a:ext>
                </a:extLst>
              </a:tr>
              <a:tr h="370840">
                <a:tc>
                  <a:txBody>
                    <a:bodyPr/>
                    <a:lstStyle/>
                    <a:p>
                      <a:r>
                        <a:rPr lang="en-US" dirty="0" smtClean="0"/>
                        <a:t>Color</a:t>
                      </a:r>
                      <a:endParaRPr lang="en-US" dirty="0"/>
                    </a:p>
                  </a:txBody>
                  <a:tcPr/>
                </a:tc>
                <a:tc>
                  <a:txBody>
                    <a:bodyPr/>
                    <a:lstStyle/>
                    <a:p>
                      <a:r>
                        <a:rPr lang="en-US" dirty="0" smtClean="0"/>
                        <a:t>Ability to rust</a:t>
                      </a:r>
                      <a:endParaRPr lang="en-US" dirty="0"/>
                    </a:p>
                  </a:txBody>
                  <a:tcPr/>
                </a:tc>
                <a:tc>
                  <a:txBody>
                    <a:bodyPr/>
                    <a:lstStyle/>
                    <a:p>
                      <a:r>
                        <a:rPr lang="en-US" dirty="0" smtClean="0"/>
                        <a:t>Melting</a:t>
                      </a:r>
                      <a:endParaRPr lang="en-US" dirty="0"/>
                    </a:p>
                  </a:txBody>
                  <a:tcPr/>
                </a:tc>
                <a:tc>
                  <a:txBody>
                    <a:bodyPr/>
                    <a:lstStyle/>
                    <a:p>
                      <a:r>
                        <a:rPr lang="en-US" dirty="0" smtClean="0"/>
                        <a:t>Change in color</a:t>
                      </a:r>
                      <a:endParaRPr lang="en-US" dirty="0"/>
                    </a:p>
                  </a:txBody>
                  <a:tcPr/>
                </a:tc>
                <a:tc>
                  <a:txBody>
                    <a:bodyPr/>
                    <a:lstStyle/>
                    <a:p>
                      <a:r>
                        <a:rPr lang="en-US" dirty="0" smtClean="0"/>
                        <a:t>Distillation</a:t>
                      </a:r>
                      <a:endParaRPr lang="en-US" dirty="0"/>
                    </a:p>
                  </a:txBody>
                  <a:tcPr/>
                </a:tc>
                <a:extLst>
                  <a:ext uri="{0D108BD9-81ED-4DB2-BD59-A6C34878D82A}">
                    <a16:rowId xmlns:a16="http://schemas.microsoft.com/office/drawing/2014/main" val="286673822"/>
                  </a:ext>
                </a:extLst>
              </a:tr>
              <a:tr h="370840">
                <a:tc>
                  <a:txBody>
                    <a:bodyPr/>
                    <a:lstStyle/>
                    <a:p>
                      <a:r>
                        <a:rPr lang="en-US" dirty="0" smtClean="0"/>
                        <a:t>Density</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Smell</a:t>
                      </a:r>
                    </a:p>
                  </a:txBody>
                  <a:tcPr/>
                </a:tc>
                <a:tc>
                  <a:txBody>
                    <a:bodyPr/>
                    <a:lstStyle/>
                    <a:p>
                      <a:r>
                        <a:rPr lang="en-US" dirty="0" smtClean="0"/>
                        <a:t>Tearing </a:t>
                      </a:r>
                      <a:endParaRPr lang="en-US" dirty="0"/>
                    </a:p>
                  </a:txBody>
                  <a:tcPr/>
                </a:tc>
                <a:tc>
                  <a:txBody>
                    <a:bodyPr/>
                    <a:lstStyle/>
                    <a:p>
                      <a:r>
                        <a:rPr lang="en-US" dirty="0" smtClean="0"/>
                        <a:t>Corrode</a:t>
                      </a:r>
                      <a:endParaRPr lang="en-US" dirty="0"/>
                    </a:p>
                  </a:txBody>
                  <a:tcPr/>
                </a:tc>
                <a:tc>
                  <a:txBody>
                    <a:bodyPr/>
                    <a:lstStyle/>
                    <a:p>
                      <a:r>
                        <a:rPr lang="en-US" dirty="0" smtClean="0"/>
                        <a:t>Filtration</a:t>
                      </a:r>
                      <a:endParaRPr lang="en-US" dirty="0"/>
                    </a:p>
                  </a:txBody>
                  <a:tcPr/>
                </a:tc>
                <a:extLst>
                  <a:ext uri="{0D108BD9-81ED-4DB2-BD59-A6C34878D82A}">
                    <a16:rowId xmlns:a16="http://schemas.microsoft.com/office/drawing/2014/main" val="1762513177"/>
                  </a:ext>
                </a:extLst>
              </a:tr>
              <a:tr h="370840">
                <a:tc>
                  <a:txBody>
                    <a:bodyPr/>
                    <a:lstStyle/>
                    <a:p>
                      <a:r>
                        <a:rPr lang="en-US" dirty="0" smtClean="0"/>
                        <a:t>Solid</a:t>
                      </a:r>
                      <a:endParaRPr lang="en-US" dirty="0"/>
                    </a:p>
                  </a:txBody>
                  <a:tcPr/>
                </a:tc>
                <a:tc>
                  <a:txBody>
                    <a:bodyPr/>
                    <a:lstStyle/>
                    <a:p>
                      <a:r>
                        <a:rPr lang="en-US" dirty="0" smtClean="0"/>
                        <a:t>Taste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Freeze</a:t>
                      </a:r>
                    </a:p>
                  </a:txBody>
                  <a:tcPr/>
                </a:tc>
                <a:tc>
                  <a:txBody>
                    <a:bodyPr/>
                    <a:lstStyle/>
                    <a:p>
                      <a:r>
                        <a:rPr lang="en-US" dirty="0" smtClean="0"/>
                        <a:t>Produces odor</a:t>
                      </a:r>
                      <a:endParaRPr lang="en-US" dirty="0"/>
                    </a:p>
                  </a:txBody>
                  <a:tcPr/>
                </a:tc>
                <a:tc>
                  <a:txBody>
                    <a:bodyPr/>
                    <a:lstStyle/>
                    <a:p>
                      <a:r>
                        <a:rPr lang="en-US" dirty="0" smtClean="0"/>
                        <a:t>Crystallization</a:t>
                      </a:r>
                      <a:endParaRPr lang="en-US" dirty="0"/>
                    </a:p>
                  </a:txBody>
                  <a:tcPr/>
                </a:tc>
                <a:extLst>
                  <a:ext uri="{0D108BD9-81ED-4DB2-BD59-A6C34878D82A}">
                    <a16:rowId xmlns:a16="http://schemas.microsoft.com/office/drawing/2014/main" val="1393287507"/>
                  </a:ext>
                </a:extLst>
              </a:tr>
              <a:tr h="370840">
                <a:tc>
                  <a:txBody>
                    <a:bodyPr/>
                    <a:lstStyle/>
                    <a:p>
                      <a:r>
                        <a:rPr lang="en-US" dirty="0" smtClean="0"/>
                        <a:t>Liquid</a:t>
                      </a:r>
                      <a:endParaRPr lang="en-US" dirty="0"/>
                    </a:p>
                  </a:txBody>
                  <a:tcPr/>
                </a:tc>
                <a:tc>
                  <a:txBody>
                    <a:bodyPr/>
                    <a:lstStyle/>
                    <a:p>
                      <a:r>
                        <a:rPr lang="en-US" dirty="0" smtClean="0"/>
                        <a:t>No </a:t>
                      </a:r>
                      <a:r>
                        <a:rPr lang="en-US" dirty="0" err="1" smtClean="0"/>
                        <a:t>rxn</a:t>
                      </a:r>
                      <a:r>
                        <a:rPr lang="en-US" dirty="0" smtClean="0"/>
                        <a:t> to acid</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Cut</a:t>
                      </a:r>
                    </a:p>
                  </a:txBody>
                  <a:tcPr/>
                </a:tc>
                <a:tc>
                  <a:txBody>
                    <a:bodyPr/>
                    <a:lstStyle/>
                    <a:p>
                      <a:r>
                        <a:rPr lang="en-US" dirty="0" smtClean="0"/>
                        <a:t>Burn</a:t>
                      </a:r>
                      <a:endParaRPr lang="en-US" dirty="0"/>
                    </a:p>
                  </a:txBody>
                  <a:tcPr/>
                </a:tc>
                <a:tc>
                  <a:txBody>
                    <a:bodyPr/>
                    <a:lstStyle/>
                    <a:p>
                      <a:r>
                        <a:rPr lang="en-US" dirty="0" smtClean="0"/>
                        <a:t>Chromatography</a:t>
                      </a:r>
                      <a:endParaRPr lang="en-US" dirty="0"/>
                    </a:p>
                  </a:txBody>
                  <a:tcPr/>
                </a:tc>
                <a:extLst>
                  <a:ext uri="{0D108BD9-81ED-4DB2-BD59-A6C34878D82A}">
                    <a16:rowId xmlns:a16="http://schemas.microsoft.com/office/drawing/2014/main" val="987651139"/>
                  </a:ext>
                </a:extLst>
              </a:tr>
              <a:tr h="370840">
                <a:tc>
                  <a:txBody>
                    <a:bodyPr/>
                    <a:lstStyle/>
                    <a:p>
                      <a:r>
                        <a:rPr lang="en-US" dirty="0" smtClean="0"/>
                        <a:t>Shape</a:t>
                      </a:r>
                      <a:endParaRPr lang="en-US" dirty="0"/>
                    </a:p>
                  </a:txBody>
                  <a:tcPr/>
                </a:tc>
                <a:tc>
                  <a:txBody>
                    <a:bodyPr/>
                    <a:lstStyle/>
                    <a:p>
                      <a:r>
                        <a:rPr lang="en-US" dirty="0" smtClean="0"/>
                        <a:t>Corrosive resistant</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Boiling</a:t>
                      </a:r>
                    </a:p>
                  </a:txBody>
                  <a:tcPr/>
                </a:tc>
                <a:tc>
                  <a:txBody>
                    <a:bodyPr/>
                    <a:lstStyle/>
                    <a:p>
                      <a:r>
                        <a:rPr lang="en-US" dirty="0" smtClean="0"/>
                        <a:t>Explode</a:t>
                      </a:r>
                      <a:endParaRPr lang="en-US" dirty="0"/>
                    </a:p>
                  </a:txBody>
                  <a:tcPr/>
                </a:tc>
                <a:tc>
                  <a:txBody>
                    <a:bodyPr/>
                    <a:lstStyle/>
                    <a:p>
                      <a:endParaRPr lang="en-US" dirty="0"/>
                    </a:p>
                  </a:txBody>
                  <a:tcPr/>
                </a:tc>
                <a:extLst>
                  <a:ext uri="{0D108BD9-81ED-4DB2-BD59-A6C34878D82A}">
                    <a16:rowId xmlns:a16="http://schemas.microsoft.com/office/drawing/2014/main" val="2363138949"/>
                  </a:ext>
                </a:extLst>
              </a:tr>
              <a:tr h="370840">
                <a:tc>
                  <a:txBody>
                    <a:bodyPr/>
                    <a:lstStyle/>
                    <a:p>
                      <a:r>
                        <a:rPr lang="en-US" dirty="0" smtClean="0"/>
                        <a:t>Light weight</a:t>
                      </a:r>
                      <a:endParaRPr lang="en-US" dirty="0"/>
                    </a:p>
                  </a:txBody>
                  <a:tcPr/>
                </a:tc>
                <a:tc>
                  <a:txBody>
                    <a:bodyPr/>
                    <a:lstStyle/>
                    <a:p>
                      <a:endParaRPr lang="en-US" dirty="0"/>
                    </a:p>
                  </a:txBody>
                  <a:tcPr/>
                </a:tc>
                <a:tc>
                  <a:txBody>
                    <a:bodyPr/>
                    <a:lstStyle/>
                    <a:p>
                      <a:r>
                        <a:rPr lang="en-US" dirty="0" smtClean="0"/>
                        <a:t>Breaking</a:t>
                      </a:r>
                      <a:endParaRPr lang="en-US" dirty="0"/>
                    </a:p>
                  </a:txBody>
                  <a:tcPr/>
                </a:tc>
                <a:tc>
                  <a:txBody>
                    <a:bodyPr/>
                    <a:lstStyle/>
                    <a:p>
                      <a:r>
                        <a:rPr lang="en-US" dirty="0" smtClean="0"/>
                        <a:t>Produce gas</a:t>
                      </a:r>
                      <a:endParaRPr lang="en-US" dirty="0"/>
                    </a:p>
                  </a:txBody>
                  <a:tcPr/>
                </a:tc>
                <a:tc>
                  <a:txBody>
                    <a:bodyPr/>
                    <a:lstStyle/>
                    <a:p>
                      <a:endParaRPr lang="en-US" dirty="0"/>
                    </a:p>
                  </a:txBody>
                  <a:tcPr/>
                </a:tc>
                <a:extLst>
                  <a:ext uri="{0D108BD9-81ED-4DB2-BD59-A6C34878D82A}">
                    <a16:rowId xmlns:a16="http://schemas.microsoft.com/office/drawing/2014/main" val="3882160973"/>
                  </a:ext>
                </a:extLst>
              </a:tr>
              <a:tr h="370840">
                <a:tc>
                  <a:txBody>
                    <a:bodyPr/>
                    <a:lstStyle/>
                    <a:p>
                      <a:r>
                        <a:rPr lang="en-US" dirty="0" smtClean="0"/>
                        <a:t>Conducts heat</a:t>
                      </a:r>
                      <a:endParaRPr lang="en-US" dirty="0"/>
                    </a:p>
                  </a:txBody>
                  <a:tcPr/>
                </a:tc>
                <a:tc>
                  <a:txBody>
                    <a:bodyPr/>
                    <a:lstStyle/>
                    <a:p>
                      <a:endParaRPr lang="en-US" dirty="0"/>
                    </a:p>
                  </a:txBody>
                  <a:tcPr/>
                </a:tc>
                <a:tc>
                  <a:txBody>
                    <a:bodyPr/>
                    <a:lstStyle/>
                    <a:p>
                      <a:r>
                        <a:rPr lang="en-US" dirty="0" smtClean="0"/>
                        <a:t>Vaporize</a:t>
                      </a:r>
                      <a:endParaRPr lang="en-US" dirty="0"/>
                    </a:p>
                  </a:txBody>
                  <a:tcPr/>
                </a:tc>
                <a:tc>
                  <a:txBody>
                    <a:bodyPr/>
                    <a:lstStyle/>
                    <a:p>
                      <a:r>
                        <a:rPr lang="en-US" dirty="0" smtClean="0"/>
                        <a:t>Rusting</a:t>
                      </a:r>
                      <a:endParaRPr lang="en-US" dirty="0"/>
                    </a:p>
                  </a:txBody>
                  <a:tcPr/>
                </a:tc>
                <a:tc>
                  <a:txBody>
                    <a:bodyPr/>
                    <a:lstStyle/>
                    <a:p>
                      <a:endParaRPr lang="en-US" dirty="0"/>
                    </a:p>
                  </a:txBody>
                  <a:tcPr/>
                </a:tc>
                <a:extLst>
                  <a:ext uri="{0D108BD9-81ED-4DB2-BD59-A6C34878D82A}">
                    <a16:rowId xmlns:a16="http://schemas.microsoft.com/office/drawing/2014/main" val="2138644446"/>
                  </a:ext>
                </a:extLst>
              </a:tr>
              <a:tr h="370840">
                <a:tc>
                  <a:txBody>
                    <a:bodyPr/>
                    <a:lstStyle/>
                    <a:p>
                      <a:r>
                        <a:rPr lang="en-US" dirty="0" smtClean="0"/>
                        <a:t>White</a:t>
                      </a:r>
                      <a:endParaRPr lang="en-US" dirty="0"/>
                    </a:p>
                  </a:txBody>
                  <a:tcPr/>
                </a:tc>
                <a:tc>
                  <a:txBody>
                    <a:bodyPr/>
                    <a:lstStyle/>
                    <a:p>
                      <a:endParaRPr lang="en-US" dirty="0"/>
                    </a:p>
                  </a:txBody>
                  <a:tcPr/>
                </a:tc>
                <a:tc>
                  <a:txBody>
                    <a:bodyPr/>
                    <a:lstStyle/>
                    <a:p>
                      <a:r>
                        <a:rPr lang="en-US" dirty="0" smtClean="0"/>
                        <a:t>Candle wax melting</a:t>
                      </a:r>
                      <a:endParaRPr lang="en-US" dirty="0"/>
                    </a:p>
                  </a:txBody>
                  <a:tcPr/>
                </a:tc>
                <a:tc>
                  <a:txBody>
                    <a:bodyPr/>
                    <a:lstStyle/>
                    <a:p>
                      <a:r>
                        <a:rPr lang="en-US" dirty="0" smtClean="0"/>
                        <a:t>Candle Burning</a:t>
                      </a:r>
                      <a:endParaRPr lang="en-US" dirty="0"/>
                    </a:p>
                  </a:txBody>
                  <a:tcPr/>
                </a:tc>
                <a:tc>
                  <a:txBody>
                    <a:bodyPr/>
                    <a:lstStyle/>
                    <a:p>
                      <a:endParaRPr lang="en-US" dirty="0"/>
                    </a:p>
                  </a:txBody>
                  <a:tcPr/>
                </a:tc>
                <a:extLst>
                  <a:ext uri="{0D108BD9-81ED-4DB2-BD59-A6C34878D82A}">
                    <a16:rowId xmlns:a16="http://schemas.microsoft.com/office/drawing/2014/main" val="2822347069"/>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Mold Growing</a:t>
                      </a:r>
                      <a:endParaRPr lang="en-US" dirty="0"/>
                    </a:p>
                  </a:txBody>
                  <a:tcPr/>
                </a:tc>
                <a:tc>
                  <a:txBody>
                    <a:bodyPr/>
                    <a:lstStyle/>
                    <a:p>
                      <a:endParaRPr lang="en-US" dirty="0"/>
                    </a:p>
                  </a:txBody>
                  <a:tcPr/>
                </a:tc>
                <a:extLst>
                  <a:ext uri="{0D108BD9-81ED-4DB2-BD59-A6C34878D82A}">
                    <a16:rowId xmlns:a16="http://schemas.microsoft.com/office/drawing/2014/main" val="404842528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Oxidize</a:t>
                      </a:r>
                      <a:endParaRPr lang="en-US" dirty="0"/>
                    </a:p>
                  </a:txBody>
                  <a:tcPr/>
                </a:tc>
                <a:tc>
                  <a:txBody>
                    <a:bodyPr/>
                    <a:lstStyle/>
                    <a:p>
                      <a:endParaRPr lang="en-US" dirty="0"/>
                    </a:p>
                  </a:txBody>
                  <a:tcPr/>
                </a:tc>
                <a:extLst>
                  <a:ext uri="{0D108BD9-81ED-4DB2-BD59-A6C34878D82A}">
                    <a16:rowId xmlns:a16="http://schemas.microsoft.com/office/drawing/2014/main" val="351854297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Forms precipitate</a:t>
                      </a:r>
                      <a:endParaRPr lang="en-US" dirty="0"/>
                    </a:p>
                  </a:txBody>
                  <a:tcPr/>
                </a:tc>
                <a:tc>
                  <a:txBody>
                    <a:bodyPr/>
                    <a:lstStyle/>
                    <a:p>
                      <a:endParaRPr lang="en-US" dirty="0"/>
                    </a:p>
                  </a:txBody>
                  <a:tcPr/>
                </a:tc>
                <a:extLst>
                  <a:ext uri="{0D108BD9-81ED-4DB2-BD59-A6C34878D82A}">
                    <a16:rowId xmlns:a16="http://schemas.microsoft.com/office/drawing/2014/main" val="337079164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Fermentation</a:t>
                      </a:r>
                    </a:p>
                  </a:txBody>
                  <a:tcPr/>
                </a:tc>
                <a:tc>
                  <a:txBody>
                    <a:bodyPr/>
                    <a:lstStyle/>
                    <a:p>
                      <a:endParaRPr lang="en-US" dirty="0"/>
                    </a:p>
                  </a:txBody>
                  <a:tcPr/>
                </a:tc>
                <a:extLst>
                  <a:ext uri="{0D108BD9-81ED-4DB2-BD59-A6C34878D82A}">
                    <a16:rowId xmlns:a16="http://schemas.microsoft.com/office/drawing/2014/main" val="424744878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Apple turning brown</a:t>
                      </a:r>
                    </a:p>
                  </a:txBody>
                  <a:tcPr/>
                </a:tc>
                <a:tc>
                  <a:txBody>
                    <a:bodyPr/>
                    <a:lstStyle/>
                    <a:p>
                      <a:endParaRPr lang="en-US" dirty="0"/>
                    </a:p>
                  </a:txBody>
                  <a:tcPr/>
                </a:tc>
                <a:extLst>
                  <a:ext uri="{0D108BD9-81ED-4DB2-BD59-A6C34878D82A}">
                    <a16:rowId xmlns:a16="http://schemas.microsoft.com/office/drawing/2014/main" val="2956537937"/>
                  </a:ext>
                </a:extLst>
              </a:tr>
            </a:tbl>
          </a:graphicData>
        </a:graphic>
      </p:graphicFrame>
    </p:spTree>
    <p:extLst>
      <p:ext uri="{BB962C8B-B14F-4D97-AF65-F5344CB8AC3E}">
        <p14:creationId xmlns:p14="http://schemas.microsoft.com/office/powerpoint/2010/main" val="1927518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Kinetics Lab Iodination of Acetone</a:t>
            </a:r>
            <a:endParaRPr lang="en-US" sz="11500" b="1" dirty="0"/>
          </a:p>
        </p:txBody>
      </p:sp>
    </p:spTree>
    <p:extLst>
      <p:ext uri="{BB962C8B-B14F-4D97-AF65-F5344CB8AC3E}">
        <p14:creationId xmlns:p14="http://schemas.microsoft.com/office/powerpoint/2010/main" val="24446574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Kinetics Lab</a:t>
            </a:r>
            <a:endParaRPr lang="en-US" b="1" u="sng" dirty="0"/>
          </a:p>
        </p:txBody>
      </p:sp>
      <p:sp>
        <p:nvSpPr>
          <p:cNvPr id="3" name="Content Placeholder 2"/>
          <p:cNvSpPr>
            <a:spLocks noGrp="1"/>
          </p:cNvSpPr>
          <p:nvPr>
            <p:ph idx="1"/>
          </p:nvPr>
        </p:nvSpPr>
        <p:spPr>
          <a:xfrm>
            <a:off x="838200" y="1532586"/>
            <a:ext cx="6167907" cy="4644377"/>
          </a:xfrm>
        </p:spPr>
        <p:txBody>
          <a:bodyPr>
            <a:normAutofit fontScale="92500" lnSpcReduction="10000"/>
          </a:bodyPr>
          <a:lstStyle/>
          <a:p>
            <a:r>
              <a:rPr lang="en-US" dirty="0" smtClean="0"/>
              <a:t>10mL graduated cylinder</a:t>
            </a:r>
          </a:p>
          <a:p>
            <a:r>
              <a:rPr lang="en-US" dirty="0" smtClean="0"/>
              <a:t>125mL Erlenmeyer flask</a:t>
            </a:r>
          </a:p>
          <a:p>
            <a:r>
              <a:rPr lang="en-US" dirty="0" smtClean="0"/>
              <a:t>100mL beaker</a:t>
            </a:r>
          </a:p>
          <a:p>
            <a:r>
              <a:rPr lang="en-US" dirty="0" smtClean="0"/>
              <a:t>400 mL beaker x 3</a:t>
            </a:r>
          </a:p>
          <a:p>
            <a:r>
              <a:rPr lang="en-US" dirty="0" smtClean="0"/>
              <a:t>Pipettes x 3</a:t>
            </a:r>
          </a:p>
          <a:p>
            <a:r>
              <a:rPr lang="en-US" dirty="0" smtClean="0"/>
              <a:t>Distilled water bottle</a:t>
            </a:r>
          </a:p>
          <a:p>
            <a:r>
              <a:rPr lang="en-US" dirty="0" smtClean="0"/>
              <a:t>Stop watch</a:t>
            </a:r>
          </a:p>
          <a:p>
            <a:r>
              <a:rPr lang="en-US" dirty="0" smtClean="0"/>
              <a:t>4M acetone</a:t>
            </a:r>
          </a:p>
          <a:p>
            <a:r>
              <a:rPr lang="en-US" dirty="0" smtClean="0"/>
              <a:t>1M </a:t>
            </a:r>
            <a:r>
              <a:rPr lang="en-US" dirty="0" err="1" smtClean="0"/>
              <a:t>HCl</a:t>
            </a:r>
            <a:endParaRPr lang="en-US" dirty="0" smtClean="0"/>
          </a:p>
          <a:p>
            <a:r>
              <a:rPr lang="en-US" dirty="0" smtClean="0"/>
              <a:t>0.0050 M iodine in isopropyl alcohol</a:t>
            </a:r>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smtClean="0">
                <a:solidFill>
                  <a:schemeClr val="tx1"/>
                </a:solidFill>
              </a:rPr>
              <a:t>4.0M ACETONE</a:t>
            </a:r>
          </a:p>
          <a:p>
            <a:pPr algn="ctr"/>
            <a:r>
              <a:rPr lang="en-US" sz="2400" b="1" dirty="0" smtClean="0">
                <a:solidFill>
                  <a:schemeClr val="tx1"/>
                </a:solidFill>
              </a:rPr>
              <a:t>Each class period needs: 320mL</a:t>
            </a:r>
          </a:p>
          <a:p>
            <a:pPr algn="ctr"/>
            <a:r>
              <a:rPr lang="en-US" sz="2400" b="1" dirty="0" smtClean="0">
                <a:solidFill>
                  <a:schemeClr val="tx1"/>
                </a:solidFill>
              </a:rPr>
              <a:t>294mL </a:t>
            </a:r>
            <a:r>
              <a:rPr lang="en-US" sz="2400" b="1" dirty="0" smtClean="0">
                <a:solidFill>
                  <a:schemeClr val="tx1"/>
                </a:solidFill>
                <a:sym typeface="Wingdings" panose="05000000000000000000" pitchFamily="2" charset="2"/>
              </a:rPr>
              <a:t> add water to 1000mL</a:t>
            </a:r>
          </a:p>
          <a:p>
            <a:pPr algn="ctr"/>
            <a:endParaRPr lang="en-US" sz="2400" b="1" dirty="0">
              <a:solidFill>
                <a:schemeClr val="tx1"/>
              </a:solidFill>
              <a:sym typeface="Wingdings" panose="05000000000000000000" pitchFamily="2" charset="2"/>
            </a:endParaRPr>
          </a:p>
          <a:p>
            <a:pPr algn="ctr"/>
            <a:r>
              <a:rPr lang="en-US" sz="2400" b="1" u="sng" dirty="0" smtClean="0">
                <a:solidFill>
                  <a:schemeClr val="tx1"/>
                </a:solidFill>
                <a:sym typeface="Wingdings" panose="05000000000000000000" pitchFamily="2" charset="2"/>
              </a:rPr>
              <a:t>1.0M </a:t>
            </a:r>
            <a:r>
              <a:rPr lang="en-US" sz="2400" b="1" u="sng" dirty="0" err="1" smtClean="0">
                <a:solidFill>
                  <a:schemeClr val="tx1"/>
                </a:solidFill>
                <a:sym typeface="Wingdings" panose="05000000000000000000" pitchFamily="2" charset="2"/>
              </a:rPr>
              <a:t>HCl</a:t>
            </a:r>
            <a:endParaRPr lang="en-US" sz="2400" b="1" u="sng" dirty="0" smtClean="0">
              <a:solidFill>
                <a:schemeClr val="tx1"/>
              </a:solidFill>
              <a:sym typeface="Wingdings" panose="05000000000000000000" pitchFamily="2" charset="2"/>
            </a:endParaRPr>
          </a:p>
          <a:p>
            <a:pPr algn="ctr"/>
            <a:r>
              <a:rPr lang="en-US" sz="2400" b="1" dirty="0" smtClean="0">
                <a:solidFill>
                  <a:schemeClr val="tx1"/>
                </a:solidFill>
                <a:sym typeface="Wingdings" panose="05000000000000000000" pitchFamily="2" charset="2"/>
              </a:rPr>
              <a:t>Each class period needs: 320mL</a:t>
            </a:r>
          </a:p>
          <a:p>
            <a:pPr algn="ctr"/>
            <a:r>
              <a:rPr lang="en-US" sz="2400" b="1" dirty="0" smtClean="0">
                <a:solidFill>
                  <a:schemeClr val="tx1"/>
                </a:solidFill>
                <a:sym typeface="Wingdings" panose="05000000000000000000" pitchFamily="2" charset="2"/>
              </a:rPr>
              <a:t>82.6mL 12M </a:t>
            </a:r>
            <a:r>
              <a:rPr lang="en-US" sz="2400" b="1" dirty="0" err="1" smtClean="0">
                <a:solidFill>
                  <a:schemeClr val="tx1"/>
                </a:solidFill>
                <a:sym typeface="Wingdings" panose="05000000000000000000" pitchFamily="2" charset="2"/>
              </a:rPr>
              <a:t>HCl</a:t>
            </a:r>
            <a:r>
              <a:rPr lang="en-US" sz="2400" b="1" dirty="0" smtClean="0">
                <a:solidFill>
                  <a:schemeClr val="tx1"/>
                </a:solidFill>
                <a:sym typeface="Wingdings" panose="05000000000000000000" pitchFamily="2" charset="2"/>
              </a:rPr>
              <a:t>  add water to 1000mL</a:t>
            </a:r>
          </a:p>
          <a:p>
            <a:pPr algn="ctr"/>
            <a:endParaRPr lang="en-US" sz="2400" b="1" dirty="0">
              <a:solidFill>
                <a:schemeClr val="tx1"/>
              </a:solidFill>
              <a:sym typeface="Wingdings" panose="05000000000000000000" pitchFamily="2" charset="2"/>
            </a:endParaRPr>
          </a:p>
          <a:p>
            <a:pPr algn="ctr"/>
            <a:r>
              <a:rPr lang="en-US" sz="2400" b="1" u="sng" dirty="0" smtClean="0">
                <a:solidFill>
                  <a:schemeClr val="tx1"/>
                </a:solidFill>
                <a:sym typeface="Wingdings" panose="05000000000000000000" pitchFamily="2" charset="2"/>
              </a:rPr>
              <a:t>0.0050M IODINE SOLUTION</a:t>
            </a:r>
          </a:p>
          <a:p>
            <a:pPr algn="ctr"/>
            <a:r>
              <a:rPr lang="en-US" sz="2400" b="1" dirty="0" smtClean="0">
                <a:solidFill>
                  <a:schemeClr val="tx1"/>
                </a:solidFill>
                <a:sym typeface="Wingdings" panose="05000000000000000000" pitchFamily="2" charset="2"/>
              </a:rPr>
              <a:t>Each class period needs: 448mL</a:t>
            </a:r>
          </a:p>
          <a:p>
            <a:pPr algn="ctr"/>
            <a:r>
              <a:rPr lang="en-US" sz="2400" b="1" dirty="0" smtClean="0">
                <a:solidFill>
                  <a:schemeClr val="tx1"/>
                </a:solidFill>
                <a:sym typeface="Wingdings" panose="05000000000000000000" pitchFamily="2" charset="2"/>
              </a:rPr>
              <a:t>1.27g Iodine crystals  add Isopropyl Alcohol until 1000mL</a:t>
            </a:r>
          </a:p>
          <a:p>
            <a:pPr algn="ctr"/>
            <a:r>
              <a:rPr lang="en-US" sz="2400" b="1" dirty="0" smtClean="0">
                <a:solidFill>
                  <a:schemeClr val="tx1"/>
                </a:solidFill>
                <a:sym typeface="Wingdings" panose="05000000000000000000" pitchFamily="2" charset="2"/>
              </a:rPr>
              <a:t>Stir on stir plate, heat to 50C to help dissolve </a:t>
            </a:r>
            <a:endParaRPr lang="en-US" sz="2400" b="1" dirty="0">
              <a:solidFill>
                <a:schemeClr val="tx1"/>
              </a:solidFill>
            </a:endParaRPr>
          </a:p>
        </p:txBody>
      </p:sp>
    </p:spTree>
    <p:extLst>
      <p:ext uri="{BB962C8B-B14F-4D97-AF65-F5344CB8AC3E}">
        <p14:creationId xmlns:p14="http://schemas.microsoft.com/office/powerpoint/2010/main" val="2872900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31855"/>
            <a:ext cx="9372600" cy="1470025"/>
          </a:xfrm>
        </p:spPr>
        <p:txBody>
          <a:bodyPr/>
          <a:lstStyle/>
          <a:p>
            <a:r>
              <a:rPr lang="en-US" sz="7200" b="1" u="sng" dirty="0" smtClean="0"/>
              <a:t>Jumpstart</a:t>
            </a:r>
            <a:endParaRPr lang="en-US" sz="6600" b="1" u="sng" dirty="0"/>
          </a:p>
        </p:txBody>
      </p:sp>
      <p:sp>
        <p:nvSpPr>
          <p:cNvPr id="3" name="Subtitle 2"/>
          <p:cNvSpPr>
            <a:spLocks noGrp="1"/>
          </p:cNvSpPr>
          <p:nvPr>
            <p:ph type="subTitle" idx="1"/>
          </p:nvPr>
        </p:nvSpPr>
        <p:spPr>
          <a:xfrm>
            <a:off x="1828800" y="1138170"/>
            <a:ext cx="8839200" cy="4724400"/>
          </a:xfrm>
        </p:spPr>
        <p:txBody>
          <a:bodyPr/>
          <a:lstStyle/>
          <a:p>
            <a:r>
              <a:rPr lang="en-US" sz="4400" dirty="0" smtClean="0">
                <a:solidFill>
                  <a:schemeClr val="tx1"/>
                </a:solidFill>
                <a:sym typeface="Symbol" panose="05050102010706020507" pitchFamily="18" charset="2"/>
              </a:rPr>
              <a:t>Grab the lab handout from the teal cart and START READING IT!!!!!!!</a:t>
            </a:r>
            <a:endParaRPr lang="en-US" sz="4400" dirty="0">
              <a:solidFill>
                <a:schemeClr val="tx1"/>
              </a:solidFill>
              <a:sym typeface="Symbol" panose="05050102010706020507" pitchFamily="18" charset="2"/>
            </a:endParaRPr>
          </a:p>
        </p:txBody>
      </p:sp>
    </p:spTree>
    <p:extLst>
      <p:ext uri="{BB962C8B-B14F-4D97-AF65-F5344CB8AC3E}">
        <p14:creationId xmlns:p14="http://schemas.microsoft.com/office/powerpoint/2010/main" val="36390785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p14="http://schemas.microsoft.com/office/powerpoint/2010/main" val="4127007509"/>
              </p:ext>
            </p:extLst>
          </p:nvPr>
        </p:nvGraphicFramePr>
        <p:xfrm>
          <a:off x="2041838" y="542659"/>
          <a:ext cx="8338535" cy="5022408"/>
        </p:xfrm>
        <a:graphic>
          <a:graphicData uri="http://schemas.openxmlformats.org/drawingml/2006/table">
            <a:tbl>
              <a:tblPr firstRow="1" firstCol="1" bandRow="1">
                <a:tableStyleId>{5C22544A-7EE6-4342-B048-85BDC9FD1C3A}</a:tableStyleId>
              </a:tblPr>
              <a:tblGrid>
                <a:gridCol w="1592975">
                  <a:extLst>
                    <a:ext uri="{9D8B030D-6E8A-4147-A177-3AD203B41FA5}">
                      <a16:colId xmlns:a16="http://schemas.microsoft.com/office/drawing/2014/main" val="20000"/>
                    </a:ext>
                  </a:extLst>
                </a:gridCol>
                <a:gridCol w="2379629">
                  <a:extLst>
                    <a:ext uri="{9D8B030D-6E8A-4147-A177-3AD203B41FA5}">
                      <a16:colId xmlns:a16="http://schemas.microsoft.com/office/drawing/2014/main" val="20001"/>
                    </a:ext>
                  </a:extLst>
                </a:gridCol>
                <a:gridCol w="4365931">
                  <a:extLst>
                    <a:ext uri="{9D8B030D-6E8A-4147-A177-3AD203B41FA5}">
                      <a16:colId xmlns:a16="http://schemas.microsoft.com/office/drawing/2014/main" val="20002"/>
                    </a:ext>
                  </a:extLst>
                </a:gridCol>
              </a:tblGrid>
              <a:tr h="1172927">
                <a:tc gridSpan="3">
                  <a:txBody>
                    <a:bodyPr/>
                    <a:lstStyle/>
                    <a:p>
                      <a:pPr marL="0" marR="0" algn="ctr">
                        <a:lnSpc>
                          <a:spcPct val="107000"/>
                        </a:lnSpc>
                        <a:spcBef>
                          <a:spcPts val="0"/>
                        </a:spcBef>
                        <a:spcAft>
                          <a:spcPts val="0"/>
                        </a:spcAft>
                      </a:pPr>
                      <a:r>
                        <a:rPr lang="en-US" sz="4400" dirty="0">
                          <a:effectLst/>
                        </a:rPr>
                        <a:t>Sample Data for Iodination of Acetone Kinetics Lab</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73163">
                <a:tc>
                  <a:txBody>
                    <a:bodyPr/>
                    <a:lstStyle/>
                    <a:p>
                      <a:pPr marL="0" marR="0" algn="ctr">
                        <a:lnSpc>
                          <a:spcPct val="107000"/>
                        </a:lnSpc>
                        <a:spcBef>
                          <a:spcPts val="0"/>
                        </a:spcBef>
                        <a:spcAft>
                          <a:spcPts val="0"/>
                        </a:spcAft>
                      </a:pPr>
                      <a:r>
                        <a:rPr lang="en-US" sz="4400">
                          <a:effectLst/>
                        </a:rPr>
                        <a:t>Trial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Time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Rate</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22862">
                <a:tc>
                  <a:txBody>
                    <a:bodyPr/>
                    <a:lstStyle/>
                    <a:p>
                      <a:pPr marL="0" marR="0" algn="ctr">
                        <a:lnSpc>
                          <a:spcPct val="107000"/>
                        </a:lnSpc>
                        <a:spcBef>
                          <a:spcPts val="0"/>
                        </a:spcBef>
                        <a:spcAft>
                          <a:spcPts val="0"/>
                        </a:spcAft>
                      </a:pPr>
                      <a:r>
                        <a:rPr lang="en-US" sz="4400">
                          <a:effectLst/>
                        </a:rPr>
                        <a:t>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92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5.43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73552">
                <a:tc>
                  <a:txBody>
                    <a:bodyPr/>
                    <a:lstStyle/>
                    <a:p>
                      <a:pPr marL="0" marR="0" algn="ctr">
                        <a:lnSpc>
                          <a:spcPct val="107000"/>
                        </a:lnSpc>
                        <a:spcBef>
                          <a:spcPts val="0"/>
                        </a:spcBef>
                        <a:spcAft>
                          <a:spcPts val="0"/>
                        </a:spcAft>
                      </a:pPr>
                      <a:r>
                        <a:rPr lang="en-US" sz="4400">
                          <a:effectLst/>
                        </a:rPr>
                        <a:t>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151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6.62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73552">
                <a:tc>
                  <a:txBody>
                    <a:bodyPr/>
                    <a:lstStyle/>
                    <a:p>
                      <a:pPr marL="0" marR="0" algn="ctr">
                        <a:lnSpc>
                          <a:spcPct val="107000"/>
                        </a:lnSpc>
                        <a:spcBef>
                          <a:spcPts val="0"/>
                        </a:spcBef>
                        <a:spcAft>
                          <a:spcPts val="0"/>
                        </a:spcAft>
                      </a:pPr>
                      <a:r>
                        <a:rPr lang="en-US" sz="4400">
                          <a:effectLst/>
                        </a:rPr>
                        <a:t>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184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8.15  x 10</a:t>
                      </a:r>
                      <a:r>
                        <a:rPr lang="en-US" sz="4400" baseline="30000">
                          <a:effectLst/>
                        </a:rPr>
                        <a:t>-6</a:t>
                      </a:r>
                      <a:r>
                        <a:rPr lang="en-US" sz="4400">
                          <a:effectLst/>
                        </a:rPr>
                        <a:t> M/sec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73163">
                <a:tc>
                  <a:txBody>
                    <a:bodyPr/>
                    <a:lstStyle/>
                    <a:p>
                      <a:pPr marL="0" marR="0" algn="ctr">
                        <a:lnSpc>
                          <a:spcPct val="107000"/>
                        </a:lnSpc>
                        <a:spcBef>
                          <a:spcPts val="0"/>
                        </a:spcBef>
                        <a:spcAft>
                          <a:spcPts val="0"/>
                        </a:spcAft>
                      </a:pPr>
                      <a:r>
                        <a:rPr lang="en-US" sz="4400">
                          <a:effectLst/>
                        </a:rPr>
                        <a:t>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a:effectLst/>
                        </a:rPr>
                        <a:t>264 sec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4400" dirty="0">
                          <a:effectLst/>
                        </a:rPr>
                        <a:t>9.35 x 10</a:t>
                      </a:r>
                      <a:r>
                        <a:rPr lang="en-US" sz="4400" baseline="30000" dirty="0">
                          <a:effectLst/>
                        </a:rPr>
                        <a:t>-6</a:t>
                      </a:r>
                      <a:r>
                        <a:rPr lang="en-US" sz="4400" dirty="0">
                          <a:effectLst/>
                        </a:rPr>
                        <a:t> M/sec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09311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13 – Equilibrium</a:t>
            </a:r>
            <a:endParaRPr lang="en-US" sz="11500" b="1" dirty="0"/>
          </a:p>
        </p:txBody>
      </p:sp>
    </p:spTree>
    <p:extLst>
      <p:ext uri="{BB962C8B-B14F-4D97-AF65-F5344CB8AC3E}">
        <p14:creationId xmlns:p14="http://schemas.microsoft.com/office/powerpoint/2010/main" val="4378114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Equilibrium of CO2</a:t>
            </a:r>
            <a:endParaRPr lang="en-US" sz="11500" b="1" dirty="0"/>
          </a:p>
        </p:txBody>
      </p:sp>
    </p:spTree>
    <p:extLst>
      <p:ext uri="{BB962C8B-B14F-4D97-AF65-F5344CB8AC3E}">
        <p14:creationId xmlns:p14="http://schemas.microsoft.com/office/powerpoint/2010/main" val="13990172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Equilibrium Lab</a:t>
            </a:r>
            <a:endParaRPr lang="en-US" b="1" u="sng" dirty="0"/>
          </a:p>
        </p:txBody>
      </p:sp>
      <p:sp>
        <p:nvSpPr>
          <p:cNvPr id="3" name="Content Placeholder 2"/>
          <p:cNvSpPr>
            <a:spLocks noGrp="1"/>
          </p:cNvSpPr>
          <p:nvPr>
            <p:ph idx="1"/>
          </p:nvPr>
        </p:nvSpPr>
        <p:spPr>
          <a:xfrm>
            <a:off x="838200" y="1532586"/>
            <a:ext cx="6167907" cy="4644377"/>
          </a:xfrm>
        </p:spPr>
        <p:txBody>
          <a:bodyPr>
            <a:normAutofit fontScale="92500" lnSpcReduction="20000"/>
          </a:bodyPr>
          <a:lstStyle/>
          <a:p>
            <a:r>
              <a:rPr lang="en-US" dirty="0" smtClean="0"/>
              <a:t>100mL beaker x2</a:t>
            </a:r>
          </a:p>
          <a:p>
            <a:r>
              <a:rPr lang="en-US" dirty="0" smtClean="0"/>
              <a:t>50mL beaker</a:t>
            </a:r>
          </a:p>
          <a:p>
            <a:r>
              <a:rPr lang="en-US" dirty="0" smtClean="0"/>
              <a:t>White piece of paper</a:t>
            </a:r>
          </a:p>
          <a:p>
            <a:r>
              <a:rPr lang="en-US" dirty="0" smtClean="0"/>
              <a:t>Squirt bottle of universal indicator</a:t>
            </a:r>
          </a:p>
          <a:p>
            <a:r>
              <a:rPr lang="en-US" dirty="0" smtClean="0"/>
              <a:t>Dry ice</a:t>
            </a:r>
          </a:p>
          <a:p>
            <a:r>
              <a:rPr lang="en-US" dirty="0" smtClean="0"/>
              <a:t>Hot plate</a:t>
            </a:r>
          </a:p>
          <a:p>
            <a:r>
              <a:rPr lang="en-US" dirty="0" smtClean="0"/>
              <a:t>Hot plate cord</a:t>
            </a:r>
          </a:p>
          <a:p>
            <a:r>
              <a:rPr lang="en-US" dirty="0" smtClean="0"/>
              <a:t>Tongs </a:t>
            </a:r>
          </a:p>
          <a:p>
            <a:r>
              <a:rPr lang="en-US" dirty="0" smtClean="0"/>
              <a:t>Syringe w/ cap and nail</a:t>
            </a:r>
          </a:p>
          <a:p>
            <a:r>
              <a:rPr lang="en-US" dirty="0" smtClean="0"/>
              <a:t>1M </a:t>
            </a:r>
            <a:r>
              <a:rPr lang="en-US" dirty="0" err="1" smtClean="0"/>
              <a:t>HCl</a:t>
            </a:r>
            <a:endParaRPr lang="en-US" dirty="0" smtClean="0"/>
          </a:p>
          <a:p>
            <a:r>
              <a:rPr lang="en-US" dirty="0" smtClean="0"/>
              <a:t>0.0050 M iodine in isopropyl alcohol</a:t>
            </a:r>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BUY DRY ICE!!!!!!!!!!</a:t>
            </a:r>
            <a:endParaRPr lang="en-US" sz="2400" b="1" dirty="0">
              <a:solidFill>
                <a:schemeClr val="tx1"/>
              </a:solidFill>
            </a:endParaRPr>
          </a:p>
        </p:txBody>
      </p:sp>
    </p:spTree>
    <p:extLst>
      <p:ext uri="{BB962C8B-B14F-4D97-AF65-F5344CB8AC3E}">
        <p14:creationId xmlns:p14="http://schemas.microsoft.com/office/powerpoint/2010/main" val="25577087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14 – Acid Base</a:t>
            </a:r>
            <a:endParaRPr lang="en-US" sz="11500" b="1" dirty="0"/>
          </a:p>
        </p:txBody>
      </p:sp>
    </p:spTree>
    <p:extLst>
      <p:ext uri="{BB962C8B-B14F-4D97-AF65-F5344CB8AC3E}">
        <p14:creationId xmlns:p14="http://schemas.microsoft.com/office/powerpoint/2010/main" val="9366231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Salts Activity</a:t>
            </a:r>
            <a:endParaRPr lang="en-US" sz="11500" b="1" dirty="0"/>
          </a:p>
        </p:txBody>
      </p:sp>
    </p:spTree>
    <p:extLst>
      <p:ext uri="{BB962C8B-B14F-4D97-AF65-F5344CB8AC3E}">
        <p14:creationId xmlns:p14="http://schemas.microsoft.com/office/powerpoint/2010/main" val="6643503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Salt Activity</a:t>
            </a:r>
            <a:endParaRPr lang="en-US" b="1" u="sng" dirty="0"/>
          </a:p>
        </p:txBody>
      </p:sp>
      <p:sp>
        <p:nvSpPr>
          <p:cNvPr id="3" name="Content Placeholder 2"/>
          <p:cNvSpPr>
            <a:spLocks noGrp="1"/>
          </p:cNvSpPr>
          <p:nvPr>
            <p:ph idx="1"/>
          </p:nvPr>
        </p:nvSpPr>
        <p:spPr>
          <a:xfrm>
            <a:off x="838200" y="1532586"/>
            <a:ext cx="6167907" cy="4644377"/>
          </a:xfrm>
        </p:spPr>
        <p:txBody>
          <a:bodyPr>
            <a:normAutofit/>
          </a:bodyPr>
          <a:lstStyle/>
          <a:p>
            <a:r>
              <a:rPr lang="en-US" dirty="0" smtClean="0"/>
              <a:t>3 small beakers</a:t>
            </a:r>
          </a:p>
          <a:p>
            <a:r>
              <a:rPr lang="en-US" dirty="0" smtClean="0"/>
              <a:t>3 stir rods</a:t>
            </a:r>
          </a:p>
          <a:p>
            <a:r>
              <a:rPr lang="en-US" dirty="0" smtClean="0"/>
              <a:t>pH paper</a:t>
            </a:r>
          </a:p>
          <a:p>
            <a:r>
              <a:rPr lang="en-US" dirty="0" smtClean="0"/>
              <a:t>pH paper color key</a:t>
            </a:r>
          </a:p>
          <a:p>
            <a:r>
              <a:rPr lang="en-US" dirty="0" smtClean="0"/>
              <a:t>0.1 M solutions</a:t>
            </a:r>
          </a:p>
          <a:p>
            <a:pPr lvl="1"/>
            <a:r>
              <a:rPr lang="en-US" dirty="0" smtClean="0"/>
              <a:t>NaC2H3O2</a:t>
            </a:r>
          </a:p>
          <a:p>
            <a:pPr lvl="1"/>
            <a:r>
              <a:rPr lang="en-US" dirty="0" smtClean="0"/>
              <a:t>NaHCO3</a:t>
            </a:r>
          </a:p>
          <a:p>
            <a:pPr lvl="1"/>
            <a:r>
              <a:rPr lang="en-US" dirty="0" smtClean="0"/>
              <a:t>NH4Cl</a:t>
            </a:r>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p:txBody>
      </p:sp>
    </p:spTree>
    <p:extLst>
      <p:ext uri="{BB962C8B-B14F-4D97-AF65-F5344CB8AC3E}">
        <p14:creationId xmlns:p14="http://schemas.microsoft.com/office/powerpoint/2010/main" val="3334618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Isotopes of Pennies</a:t>
            </a:r>
            <a:endParaRPr lang="en-US" sz="11500" b="1" dirty="0"/>
          </a:p>
        </p:txBody>
      </p:sp>
    </p:spTree>
    <p:extLst>
      <p:ext uri="{BB962C8B-B14F-4D97-AF65-F5344CB8AC3E}">
        <p14:creationId xmlns:p14="http://schemas.microsoft.com/office/powerpoint/2010/main" val="27657832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Titration Lecture </a:t>
            </a:r>
            <a:endParaRPr lang="en-US" sz="11500" b="1" dirty="0"/>
          </a:p>
        </p:txBody>
      </p:sp>
    </p:spTree>
    <p:extLst>
      <p:ext uri="{BB962C8B-B14F-4D97-AF65-F5344CB8AC3E}">
        <p14:creationId xmlns:p14="http://schemas.microsoft.com/office/powerpoint/2010/main" val="35814661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460" y="-160506"/>
            <a:ext cx="10515600" cy="1325563"/>
          </a:xfrm>
        </p:spPr>
        <p:txBody>
          <a:bodyPr/>
          <a:lstStyle/>
          <a:p>
            <a:r>
              <a:rPr lang="en-US" b="1" u="sng" dirty="0" smtClean="0"/>
              <a:t>Titrations</a:t>
            </a:r>
            <a:endParaRPr lang="en-US" b="1" u="sng" dirty="0"/>
          </a:p>
        </p:txBody>
      </p:sp>
      <p:sp>
        <p:nvSpPr>
          <p:cNvPr id="3" name="Content Placeholder 2"/>
          <p:cNvSpPr>
            <a:spLocks noGrp="1"/>
          </p:cNvSpPr>
          <p:nvPr>
            <p:ph idx="1"/>
          </p:nvPr>
        </p:nvSpPr>
        <p:spPr>
          <a:xfrm>
            <a:off x="169460" y="832514"/>
            <a:ext cx="6836647" cy="5344450"/>
          </a:xfrm>
        </p:spPr>
        <p:txBody>
          <a:bodyPr>
            <a:normAutofit fontScale="92500" lnSpcReduction="10000"/>
          </a:bodyPr>
          <a:lstStyle/>
          <a:p>
            <a:r>
              <a:rPr lang="en-US" dirty="0" smtClean="0"/>
              <a:t>8 burettes </a:t>
            </a:r>
          </a:p>
          <a:p>
            <a:r>
              <a:rPr lang="en-US" dirty="0" smtClean="0"/>
              <a:t>8 burette clamps</a:t>
            </a:r>
          </a:p>
          <a:p>
            <a:r>
              <a:rPr lang="en-US" dirty="0" smtClean="0"/>
              <a:t>8 ring stands</a:t>
            </a:r>
          </a:p>
          <a:p>
            <a:r>
              <a:rPr lang="en-US" dirty="0" smtClean="0"/>
              <a:t>8 200mL small beakers for </a:t>
            </a:r>
            <a:r>
              <a:rPr lang="en-US" dirty="0" err="1" smtClean="0"/>
              <a:t>NaOH</a:t>
            </a:r>
            <a:endParaRPr lang="en-US" dirty="0" smtClean="0"/>
          </a:p>
          <a:p>
            <a:r>
              <a:rPr lang="en-US" dirty="0" smtClean="0"/>
              <a:t>8 125mL flasks for </a:t>
            </a:r>
            <a:r>
              <a:rPr lang="en-US" dirty="0" err="1" smtClean="0"/>
              <a:t>HCl</a:t>
            </a:r>
            <a:endParaRPr lang="en-US" dirty="0" smtClean="0"/>
          </a:p>
          <a:p>
            <a:r>
              <a:rPr lang="en-US" dirty="0" smtClean="0"/>
              <a:t>8 </a:t>
            </a:r>
            <a:r>
              <a:rPr lang="en-US" dirty="0" err="1" smtClean="0"/>
              <a:t>Pheno</a:t>
            </a:r>
            <a:r>
              <a:rPr lang="en-US" dirty="0" smtClean="0"/>
              <a:t> bottles</a:t>
            </a:r>
          </a:p>
          <a:p>
            <a:r>
              <a:rPr lang="en-US" dirty="0" smtClean="0"/>
              <a:t>2 50mL Graduated cylinder up front for </a:t>
            </a:r>
            <a:br>
              <a:rPr lang="en-US" dirty="0" smtClean="0"/>
            </a:br>
            <a:r>
              <a:rPr lang="en-US" dirty="0" err="1" smtClean="0"/>
              <a:t>HCl</a:t>
            </a:r>
            <a:r>
              <a:rPr lang="en-US" dirty="0" smtClean="0"/>
              <a:t> into their flask</a:t>
            </a:r>
          </a:p>
          <a:p>
            <a:r>
              <a:rPr lang="en-US" dirty="0" smtClean="0"/>
              <a:t>2 400mL beaker up front with </a:t>
            </a:r>
            <a:r>
              <a:rPr lang="en-US" dirty="0" err="1" smtClean="0"/>
              <a:t>HCl</a:t>
            </a:r>
            <a:endParaRPr lang="en-US" dirty="0" smtClean="0"/>
          </a:p>
          <a:p>
            <a:r>
              <a:rPr lang="en-US" dirty="0" smtClean="0"/>
              <a:t>2 Pipettes up front for </a:t>
            </a:r>
            <a:r>
              <a:rPr lang="en-US" dirty="0" err="1" smtClean="0"/>
              <a:t>HCl</a:t>
            </a:r>
            <a:endParaRPr lang="en-US" dirty="0" smtClean="0"/>
          </a:p>
          <a:p>
            <a:r>
              <a:rPr lang="en-US" dirty="0" smtClean="0"/>
              <a:t>Funnel for </a:t>
            </a:r>
            <a:r>
              <a:rPr lang="en-US" dirty="0" err="1" smtClean="0"/>
              <a:t>NaOH</a:t>
            </a:r>
            <a:endParaRPr lang="en-US" dirty="0" smtClean="0"/>
          </a:p>
          <a:p>
            <a:r>
              <a:rPr lang="en-US" dirty="0" smtClean="0"/>
              <a:t>8 Distilled water bottles</a:t>
            </a:r>
          </a:p>
        </p:txBody>
      </p:sp>
      <p:sp>
        <p:nvSpPr>
          <p:cNvPr id="4" name="Rectangle 3"/>
          <p:cNvSpPr/>
          <p:nvPr/>
        </p:nvSpPr>
        <p:spPr>
          <a:xfrm>
            <a:off x="6220496" y="502276"/>
            <a:ext cx="5731098" cy="56746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smtClean="0">
                <a:solidFill>
                  <a:schemeClr val="tx1"/>
                </a:solidFill>
              </a:rPr>
              <a:t>8 tables </a:t>
            </a:r>
            <a:br>
              <a:rPr lang="en-US" sz="2400" b="1" dirty="0" smtClean="0">
                <a:solidFill>
                  <a:schemeClr val="tx1"/>
                </a:solidFill>
              </a:rPr>
            </a:br>
            <a:r>
              <a:rPr lang="en-US" sz="2400" b="1" dirty="0" smtClean="0">
                <a:solidFill>
                  <a:schemeClr val="tx1"/>
                </a:solidFill>
              </a:rPr>
              <a:t>x 6 trials per table</a:t>
            </a:r>
          </a:p>
          <a:p>
            <a:r>
              <a:rPr lang="en-US" sz="2400" b="1" dirty="0" smtClean="0">
                <a:solidFill>
                  <a:schemeClr val="tx1"/>
                </a:solidFill>
              </a:rPr>
              <a:t>X 6 period</a:t>
            </a:r>
          </a:p>
          <a:p>
            <a:r>
              <a:rPr lang="en-US" sz="2400" b="1" dirty="0" smtClean="0">
                <a:solidFill>
                  <a:schemeClr val="tx1"/>
                </a:solidFill>
              </a:rPr>
              <a:t>= 288</a:t>
            </a:r>
          </a:p>
          <a:p>
            <a:r>
              <a:rPr lang="en-US" sz="2800" b="1" dirty="0" err="1" smtClean="0">
                <a:solidFill>
                  <a:schemeClr val="tx1"/>
                </a:solidFill>
              </a:rPr>
              <a:t>NaOH</a:t>
            </a:r>
            <a:r>
              <a:rPr lang="en-US" sz="2800" b="1" dirty="0" smtClean="0">
                <a:solidFill>
                  <a:schemeClr val="tx1"/>
                </a:solidFill>
              </a:rPr>
              <a:t> - _</a:t>
            </a:r>
            <a:r>
              <a:rPr lang="en-US" sz="2800" b="1" dirty="0" smtClean="0">
                <a:solidFill>
                  <a:srgbClr val="FF0000"/>
                </a:solidFill>
              </a:rPr>
              <a:t>0.2</a:t>
            </a:r>
            <a:r>
              <a:rPr lang="en-US" sz="2800" b="1" dirty="0" smtClean="0">
                <a:solidFill>
                  <a:schemeClr val="tx1"/>
                </a:solidFill>
              </a:rPr>
              <a:t>__M      </a:t>
            </a:r>
            <a:r>
              <a:rPr lang="en-US" sz="2800" b="1" dirty="0" err="1" smtClean="0">
                <a:solidFill>
                  <a:schemeClr val="tx1"/>
                </a:solidFill>
              </a:rPr>
              <a:t>HCl</a:t>
            </a:r>
            <a:r>
              <a:rPr lang="en-US" sz="2800" b="1" dirty="0" smtClean="0">
                <a:solidFill>
                  <a:schemeClr val="tx1"/>
                </a:solidFill>
              </a:rPr>
              <a:t> = __</a:t>
            </a:r>
            <a:r>
              <a:rPr lang="en-US" sz="2800" b="1" dirty="0" smtClean="0">
                <a:solidFill>
                  <a:srgbClr val="FF0000"/>
                </a:solidFill>
              </a:rPr>
              <a:t>0.1</a:t>
            </a:r>
            <a:r>
              <a:rPr lang="en-US" sz="2800" b="1" dirty="0" smtClean="0">
                <a:solidFill>
                  <a:schemeClr val="tx1"/>
                </a:solidFill>
              </a:rPr>
              <a:t>___M</a:t>
            </a:r>
            <a:br>
              <a:rPr lang="en-US" sz="2800" b="1" dirty="0" smtClean="0">
                <a:solidFill>
                  <a:schemeClr val="tx1"/>
                </a:solidFill>
              </a:rPr>
            </a:br>
            <a:endParaRPr lang="en-US" sz="2800" b="1" dirty="0">
              <a:solidFill>
                <a:schemeClr val="tx1"/>
              </a:solidFill>
            </a:endParaRPr>
          </a:p>
          <a:p>
            <a:r>
              <a:rPr lang="en-US" sz="2800" b="1" dirty="0" smtClean="0">
                <a:solidFill>
                  <a:schemeClr val="tx1"/>
                </a:solidFill>
              </a:rPr>
              <a:t>288 x ___</a:t>
            </a:r>
            <a:r>
              <a:rPr lang="en-US" sz="2800" b="1" dirty="0" smtClean="0">
                <a:solidFill>
                  <a:srgbClr val="FF0000"/>
                </a:solidFill>
              </a:rPr>
              <a:t>5mL</a:t>
            </a:r>
            <a:r>
              <a:rPr lang="en-US" sz="2800" b="1" dirty="0" smtClean="0">
                <a:solidFill>
                  <a:schemeClr val="tx1"/>
                </a:solidFill>
              </a:rPr>
              <a:t>____amount of </a:t>
            </a:r>
            <a:r>
              <a:rPr lang="en-US" sz="2800" b="1" dirty="0" err="1" smtClean="0">
                <a:solidFill>
                  <a:schemeClr val="tx1"/>
                </a:solidFill>
              </a:rPr>
              <a:t>NaOH</a:t>
            </a:r>
            <a:r>
              <a:rPr lang="en-US" sz="2800" b="1" dirty="0" smtClean="0">
                <a:solidFill>
                  <a:schemeClr val="tx1"/>
                </a:solidFill>
              </a:rPr>
              <a:t> needed to reach end point = </a:t>
            </a:r>
            <a:br>
              <a:rPr lang="en-US" sz="2800" b="1" dirty="0" smtClean="0">
                <a:solidFill>
                  <a:schemeClr val="tx1"/>
                </a:solidFill>
              </a:rPr>
            </a:br>
            <a:r>
              <a:rPr lang="en-US" sz="2800" b="1" dirty="0" smtClean="0">
                <a:solidFill>
                  <a:schemeClr val="tx1"/>
                </a:solidFill>
              </a:rPr>
              <a:t>__</a:t>
            </a:r>
            <a:r>
              <a:rPr lang="en-US" sz="2800" b="1" dirty="0" smtClean="0">
                <a:solidFill>
                  <a:srgbClr val="FF0000"/>
                </a:solidFill>
              </a:rPr>
              <a:t>1.5 L</a:t>
            </a:r>
            <a:r>
              <a:rPr lang="en-US" sz="2800" b="1" dirty="0" smtClean="0">
                <a:solidFill>
                  <a:schemeClr val="tx1"/>
                </a:solidFill>
              </a:rPr>
              <a:t>__ </a:t>
            </a:r>
            <a:r>
              <a:rPr lang="en-US" sz="2800" b="1" dirty="0" err="1" smtClean="0">
                <a:solidFill>
                  <a:schemeClr val="tx1"/>
                </a:solidFill>
              </a:rPr>
              <a:t>NaOH</a:t>
            </a:r>
            <a:r>
              <a:rPr lang="en-US" sz="2800" b="1" dirty="0" smtClean="0">
                <a:solidFill>
                  <a:schemeClr val="tx1"/>
                </a:solidFill>
              </a:rPr>
              <a:t> to make  </a:t>
            </a:r>
          </a:p>
          <a:p>
            <a:endParaRPr lang="en-US" sz="2800" b="1" dirty="0">
              <a:solidFill>
                <a:schemeClr val="tx1"/>
              </a:solidFill>
            </a:endParaRPr>
          </a:p>
          <a:p>
            <a:r>
              <a:rPr lang="en-US" sz="2800" b="1" dirty="0">
                <a:solidFill>
                  <a:schemeClr val="tx1"/>
                </a:solidFill>
              </a:rPr>
              <a:t>288 x </a:t>
            </a:r>
            <a:r>
              <a:rPr lang="en-US" sz="2800" b="1" dirty="0" smtClean="0">
                <a:solidFill>
                  <a:schemeClr val="tx1"/>
                </a:solidFill>
              </a:rPr>
              <a:t>____</a:t>
            </a:r>
            <a:r>
              <a:rPr lang="en-US" sz="2800" b="1" dirty="0" smtClean="0">
                <a:solidFill>
                  <a:srgbClr val="FF0000"/>
                </a:solidFill>
              </a:rPr>
              <a:t>10mL</a:t>
            </a:r>
            <a:r>
              <a:rPr lang="en-US" sz="2800" b="1" dirty="0" smtClean="0">
                <a:solidFill>
                  <a:schemeClr val="tx1"/>
                </a:solidFill>
              </a:rPr>
              <a:t>___</a:t>
            </a:r>
            <a:r>
              <a:rPr lang="en-US" sz="2800" b="1" dirty="0">
                <a:solidFill>
                  <a:schemeClr val="tx1"/>
                </a:solidFill>
              </a:rPr>
              <a:t>amount of </a:t>
            </a:r>
            <a:r>
              <a:rPr lang="en-US" sz="2800" b="1" dirty="0" err="1" smtClean="0">
                <a:solidFill>
                  <a:schemeClr val="tx1"/>
                </a:solidFill>
              </a:rPr>
              <a:t>HCl</a:t>
            </a:r>
            <a:r>
              <a:rPr lang="en-US" sz="2800" b="1" dirty="0" smtClean="0">
                <a:solidFill>
                  <a:schemeClr val="tx1"/>
                </a:solidFill>
              </a:rPr>
              <a:t> in each flask to titrate = ___</a:t>
            </a:r>
            <a:r>
              <a:rPr lang="en-US" sz="2800" b="1" dirty="0" smtClean="0">
                <a:solidFill>
                  <a:srgbClr val="FF0000"/>
                </a:solidFill>
              </a:rPr>
              <a:t>3 L</a:t>
            </a:r>
            <a:r>
              <a:rPr lang="en-US" sz="2800" b="1" dirty="0" smtClean="0">
                <a:solidFill>
                  <a:schemeClr val="tx1"/>
                </a:solidFill>
              </a:rPr>
              <a:t>____ </a:t>
            </a:r>
            <a:br>
              <a:rPr lang="en-US" sz="2800" b="1" dirty="0" smtClean="0">
                <a:solidFill>
                  <a:schemeClr val="tx1"/>
                </a:solidFill>
              </a:rPr>
            </a:br>
            <a:r>
              <a:rPr lang="en-US" sz="2800" b="1" dirty="0" err="1" smtClean="0">
                <a:solidFill>
                  <a:schemeClr val="tx1"/>
                </a:solidFill>
              </a:rPr>
              <a:t>HCl</a:t>
            </a:r>
            <a:r>
              <a:rPr lang="en-US" sz="2800" b="1" dirty="0" smtClean="0">
                <a:solidFill>
                  <a:schemeClr val="tx1"/>
                </a:solidFill>
              </a:rPr>
              <a:t> to </a:t>
            </a:r>
            <a:r>
              <a:rPr lang="en-US" sz="2800" b="1" dirty="0">
                <a:solidFill>
                  <a:schemeClr val="tx1"/>
                </a:solidFill>
              </a:rPr>
              <a:t>make  </a:t>
            </a:r>
          </a:p>
          <a:p>
            <a:endParaRPr lang="en-US" sz="3200" b="1" dirty="0">
              <a:solidFill>
                <a:schemeClr val="tx1"/>
              </a:solidFill>
            </a:endParaRPr>
          </a:p>
        </p:txBody>
      </p:sp>
    </p:spTree>
    <p:extLst>
      <p:ext uri="{BB962C8B-B14F-4D97-AF65-F5344CB8AC3E}">
        <p14:creationId xmlns:p14="http://schemas.microsoft.com/office/powerpoint/2010/main" val="1054728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Isotopes of Pennies</a:t>
            </a:r>
            <a:endParaRPr lang="en-US" sz="4800" b="1" u="sng" dirty="0">
              <a:latin typeface="+mn-lt"/>
            </a:endParaRPr>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Canisters in Activity Cupboard</a:t>
            </a:r>
            <a:endParaRPr lang="en-US" b="1" dirty="0">
              <a:solidFill>
                <a:schemeClr val="tx1"/>
              </a:solidFill>
            </a:endParaRPr>
          </a:p>
        </p:txBody>
      </p:sp>
      <p:pic>
        <p:nvPicPr>
          <p:cNvPr id="8" name="Picture 7"/>
          <p:cNvPicPr>
            <a:picLocks noChangeAspect="1"/>
          </p:cNvPicPr>
          <p:nvPr/>
        </p:nvPicPr>
        <p:blipFill>
          <a:blip r:embed="rId2"/>
          <a:stretch>
            <a:fillRect/>
          </a:stretch>
        </p:blipFill>
        <p:spPr>
          <a:xfrm>
            <a:off x="425903" y="1024163"/>
            <a:ext cx="4915353" cy="5653929"/>
          </a:xfrm>
          <a:prstGeom prst="rect">
            <a:avLst/>
          </a:prstGeom>
        </p:spPr>
      </p:pic>
    </p:spTree>
    <p:extLst>
      <p:ext uri="{BB962C8B-B14F-4D97-AF65-F5344CB8AC3E}">
        <p14:creationId xmlns:p14="http://schemas.microsoft.com/office/powerpoint/2010/main" val="2204229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Unit 2 – Nuclear </a:t>
            </a:r>
            <a:r>
              <a:rPr lang="en-US" sz="11500" b="1" dirty="0" err="1" smtClean="0"/>
              <a:t>Chem</a:t>
            </a:r>
            <a:endParaRPr lang="en-US" sz="11500" b="1" dirty="0"/>
          </a:p>
        </p:txBody>
      </p:sp>
    </p:spTree>
    <p:extLst>
      <p:ext uri="{BB962C8B-B14F-4D97-AF65-F5344CB8AC3E}">
        <p14:creationId xmlns:p14="http://schemas.microsoft.com/office/powerpoint/2010/main" val="2685124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61350"/>
            <a:ext cx="12080383" cy="1325563"/>
          </a:xfrm>
        </p:spPr>
        <p:txBody>
          <a:bodyPr>
            <a:noAutofit/>
          </a:bodyPr>
          <a:lstStyle/>
          <a:p>
            <a:pPr algn="ctr"/>
            <a:r>
              <a:rPr lang="en-US" sz="11500" b="1" dirty="0" smtClean="0"/>
              <a:t>Detecting Ionizing Radiation with Cloud Chamber</a:t>
            </a:r>
            <a:endParaRPr lang="en-US" sz="11500" b="1" dirty="0"/>
          </a:p>
        </p:txBody>
      </p:sp>
    </p:spTree>
    <p:extLst>
      <p:ext uri="{BB962C8B-B14F-4D97-AF65-F5344CB8AC3E}">
        <p14:creationId xmlns:p14="http://schemas.microsoft.com/office/powerpoint/2010/main" val="2143033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148445"/>
            <a:ext cx="10515600" cy="1325563"/>
          </a:xfrm>
        </p:spPr>
        <p:txBody>
          <a:bodyPr>
            <a:normAutofit/>
          </a:bodyPr>
          <a:lstStyle/>
          <a:p>
            <a:r>
              <a:rPr lang="en-US" sz="4800" b="1" u="sng" dirty="0" smtClean="0">
                <a:latin typeface="+mn-lt"/>
              </a:rPr>
              <a:t>Cloud Chamber</a:t>
            </a:r>
            <a:endParaRPr lang="en-US" sz="4800" b="1" u="sng" dirty="0">
              <a:latin typeface="+mn-lt"/>
            </a:endParaRPr>
          </a:p>
        </p:txBody>
      </p:sp>
      <p:sp>
        <p:nvSpPr>
          <p:cNvPr id="5" name="32-Point Star 4"/>
          <p:cNvSpPr/>
          <p:nvPr/>
        </p:nvSpPr>
        <p:spPr>
          <a:xfrm>
            <a:off x="9710670" y="514336"/>
            <a:ext cx="2215167" cy="2074318"/>
          </a:xfrm>
          <a:prstGeom prst="star32">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Canisters in Activity Cupboard</a:t>
            </a:r>
            <a:endParaRPr lang="en-US" b="1" dirty="0">
              <a:solidFill>
                <a:schemeClr val="tx1"/>
              </a:solidFill>
            </a:endParaRPr>
          </a:p>
        </p:txBody>
      </p:sp>
      <p:sp>
        <p:nvSpPr>
          <p:cNvPr id="3" name="TextBox 2"/>
          <p:cNvSpPr txBox="1"/>
          <p:nvPr/>
        </p:nvSpPr>
        <p:spPr>
          <a:xfrm>
            <a:off x="638629" y="1177118"/>
            <a:ext cx="6284685" cy="3416320"/>
          </a:xfrm>
          <a:prstGeom prst="rect">
            <a:avLst/>
          </a:prstGeom>
          <a:noFill/>
        </p:spPr>
        <p:txBody>
          <a:bodyPr wrap="square" rtlCol="0">
            <a:spAutoFit/>
          </a:bodyPr>
          <a:lstStyle/>
          <a:p>
            <a:pPr marL="285750" indent="-285750">
              <a:buFont typeface="Arial" panose="020B0604020202020204" pitchFamily="34" charset="0"/>
              <a:buChar char="•"/>
            </a:pPr>
            <a:r>
              <a:rPr lang="en-US" sz="3600" dirty="0" smtClean="0"/>
              <a:t>Isopropyl alcohol</a:t>
            </a:r>
          </a:p>
          <a:p>
            <a:pPr marL="285750" indent="-285750">
              <a:buFont typeface="Arial" panose="020B0604020202020204" pitchFamily="34" charset="0"/>
              <a:buChar char="•"/>
            </a:pPr>
            <a:r>
              <a:rPr lang="en-US" sz="3600" dirty="0" smtClean="0"/>
              <a:t>Pipette </a:t>
            </a:r>
          </a:p>
          <a:p>
            <a:pPr marL="285750" indent="-285750">
              <a:buFont typeface="Arial" panose="020B0604020202020204" pitchFamily="34" charset="0"/>
              <a:buChar char="•"/>
            </a:pPr>
            <a:r>
              <a:rPr lang="en-US" sz="3600" dirty="0" smtClean="0"/>
              <a:t>Flashlight</a:t>
            </a:r>
          </a:p>
          <a:p>
            <a:pPr marL="285750" indent="-285750">
              <a:buFont typeface="Arial" panose="020B0604020202020204" pitchFamily="34" charset="0"/>
              <a:buChar char="•"/>
            </a:pPr>
            <a:r>
              <a:rPr lang="en-US" sz="3600" dirty="0" smtClean="0"/>
              <a:t>Gas lantern mantle</a:t>
            </a:r>
          </a:p>
          <a:p>
            <a:pPr marL="285750" indent="-285750">
              <a:buFont typeface="Arial" panose="020B0604020202020204" pitchFamily="34" charset="0"/>
              <a:buChar char="•"/>
            </a:pPr>
            <a:r>
              <a:rPr lang="en-US" sz="3600" dirty="0" smtClean="0"/>
              <a:t>Cloud chamber</a:t>
            </a:r>
          </a:p>
          <a:p>
            <a:pPr marL="285750" indent="-285750">
              <a:buFont typeface="Arial" panose="020B0604020202020204" pitchFamily="34" charset="0"/>
              <a:buChar char="•"/>
            </a:pPr>
            <a:r>
              <a:rPr lang="en-US" sz="3600" dirty="0" smtClean="0"/>
              <a:t>Dry Ice </a:t>
            </a:r>
            <a:endParaRPr lang="en-US" sz="3600" dirty="0"/>
          </a:p>
        </p:txBody>
      </p:sp>
      <p:sp>
        <p:nvSpPr>
          <p:cNvPr id="4" name="Rectangle 3"/>
          <p:cNvSpPr/>
          <p:nvPr/>
        </p:nvSpPr>
        <p:spPr>
          <a:xfrm>
            <a:off x="5210630" y="3251435"/>
            <a:ext cx="6260766" cy="310854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800" b="1" dirty="0" smtClean="0">
                <a:solidFill>
                  <a:srgbClr val="222222"/>
                </a:solidFill>
                <a:latin typeface="Times New Roman" panose="02020603050405020304" pitchFamily="18" charset="0"/>
              </a:rPr>
              <a:t>Lantern Mantles from Carolina</a:t>
            </a:r>
          </a:p>
          <a:p>
            <a:r>
              <a:rPr lang="en-US" sz="2800" dirty="0" smtClean="0">
                <a:solidFill>
                  <a:srgbClr val="222222"/>
                </a:solidFill>
                <a:latin typeface="Times New Roman" panose="02020603050405020304" pitchFamily="18" charset="0"/>
              </a:rPr>
              <a:t>Item</a:t>
            </a:r>
            <a:r>
              <a:rPr lang="en-US" sz="2800" dirty="0">
                <a:solidFill>
                  <a:srgbClr val="222222"/>
                </a:solidFill>
                <a:latin typeface="Times New Roman" panose="02020603050405020304" pitchFamily="18" charset="0"/>
              </a:rPr>
              <a:t>: SPEC39822</a:t>
            </a:r>
            <a:endParaRPr lang="en-US" sz="2800" dirty="0">
              <a:solidFill>
                <a:srgbClr val="222222"/>
              </a:solidFill>
              <a:latin typeface="Arial" panose="020B0604020202020204" pitchFamily="34" charset="0"/>
            </a:endParaRPr>
          </a:p>
          <a:p>
            <a:r>
              <a:rPr lang="en-US" sz="2800" dirty="0">
                <a:solidFill>
                  <a:srgbClr val="222222"/>
                </a:solidFill>
                <a:latin typeface="Times New Roman" panose="02020603050405020304" pitchFamily="18" charset="0"/>
              </a:rPr>
              <a:t>Item description: Lantern Mantle</a:t>
            </a:r>
            <a:endParaRPr lang="en-US" sz="2800" dirty="0">
              <a:solidFill>
                <a:srgbClr val="222222"/>
              </a:solidFill>
              <a:latin typeface="Arial" panose="020B0604020202020204" pitchFamily="34" charset="0"/>
            </a:endParaRPr>
          </a:p>
          <a:p>
            <a:r>
              <a:rPr lang="en-US" sz="2800" dirty="0">
                <a:solidFill>
                  <a:srgbClr val="222222"/>
                </a:solidFill>
                <a:latin typeface="Times New Roman" panose="02020603050405020304" pitchFamily="18" charset="0"/>
              </a:rPr>
              <a:t>Price: $7.95 </a:t>
            </a:r>
            <a:r>
              <a:rPr lang="en-US" sz="2800" dirty="0" smtClean="0">
                <a:solidFill>
                  <a:srgbClr val="222222"/>
                </a:solidFill>
                <a:latin typeface="Times New Roman" panose="02020603050405020304" pitchFamily="18" charset="0"/>
              </a:rPr>
              <a:t>Each</a:t>
            </a:r>
          </a:p>
          <a:p>
            <a:endParaRPr lang="en-US" sz="2800" dirty="0" smtClean="0">
              <a:solidFill>
                <a:srgbClr val="222222"/>
              </a:solidFill>
              <a:latin typeface="Times New Roman" panose="02020603050405020304" pitchFamily="18" charset="0"/>
            </a:endParaRPr>
          </a:p>
          <a:p>
            <a:r>
              <a:rPr lang="en-US" sz="2800" b="0" i="1" dirty="0" smtClean="0">
                <a:solidFill>
                  <a:srgbClr val="222222"/>
                </a:solidFill>
                <a:effectLst/>
                <a:latin typeface="Times New Roman" panose="02020603050405020304" pitchFamily="18" charset="0"/>
              </a:rPr>
              <a:t>Special Order so MUST CALL to order: </a:t>
            </a:r>
          </a:p>
          <a:p>
            <a:r>
              <a:rPr lang="en-US" sz="2800" b="0" i="0" dirty="0" smtClean="0">
                <a:solidFill>
                  <a:srgbClr val="222222"/>
                </a:solidFill>
                <a:effectLst/>
                <a:latin typeface="Times New Roman" panose="02020603050405020304" pitchFamily="18" charset="0"/>
              </a:rPr>
              <a:t>1 (800) 334-5551</a:t>
            </a:r>
            <a:endParaRPr lang="en-US" sz="28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3397600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8920</TotalTime>
  <Words>1409</Words>
  <Application>Microsoft Office PowerPoint</Application>
  <PresentationFormat>Widescreen</PresentationFormat>
  <Paragraphs>366</Paragraphs>
  <Slides>51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51</vt:i4>
      </vt:variant>
    </vt:vector>
  </HeadingPairs>
  <TitlesOfParts>
    <vt:vector size="60" baseType="lpstr">
      <vt:lpstr>Arial</vt:lpstr>
      <vt:lpstr>Calibri</vt:lpstr>
      <vt:lpstr>Calibri Light</vt:lpstr>
      <vt:lpstr>Impact</vt:lpstr>
      <vt:lpstr>Symbol</vt:lpstr>
      <vt:lpstr>Times New Roman</vt:lpstr>
      <vt:lpstr>Wingdings</vt:lpstr>
      <vt:lpstr>Office Theme</vt:lpstr>
      <vt:lpstr>1_Office Theme</vt:lpstr>
      <vt:lpstr>Things for Lab Set Ups</vt:lpstr>
      <vt:lpstr>Unit 1 – Chemistry Basics and Atomic Structure</vt:lpstr>
      <vt:lpstr>Types of Changes/Properties Card Sort</vt:lpstr>
      <vt:lpstr>Phys/Chem Changes/Props Card Sort</vt:lpstr>
      <vt:lpstr>Isotopes of Pennies</vt:lpstr>
      <vt:lpstr>Isotopes of Pennies</vt:lpstr>
      <vt:lpstr>Unit 2 – Nuclear Chem</vt:lpstr>
      <vt:lpstr>Detecting Ionizing Radiation with Cloud Chamber</vt:lpstr>
      <vt:lpstr>Cloud Chamber</vt:lpstr>
      <vt:lpstr>PowerPoint Presentation</vt:lpstr>
      <vt:lpstr>PowerPoint Presentation</vt:lpstr>
      <vt:lpstr>Neat extension about cosmic rays and trying to find dark matter </vt:lpstr>
      <vt:lpstr>Unit 3 – Electrons</vt:lpstr>
      <vt:lpstr>Flame Test </vt:lpstr>
      <vt:lpstr>Flame Lab</vt:lpstr>
      <vt:lpstr>PowerPoint Presentation</vt:lpstr>
      <vt:lpstr>Unit 4 – Periodic Table</vt:lpstr>
      <vt:lpstr>Unit 5 – Bonding and Structure</vt:lpstr>
      <vt:lpstr>Unit 6 – Reactions</vt:lpstr>
      <vt:lpstr>Unit 7 – Stoichiometry</vt:lpstr>
      <vt:lpstr>Types of Reactions Unit 2 – Reactions</vt:lpstr>
      <vt:lpstr>Reactions Lab</vt:lpstr>
      <vt:lpstr>Stoichiometry Lab</vt:lpstr>
      <vt:lpstr>Jumpstart (not on jumpstart paper today)</vt:lpstr>
      <vt:lpstr>Stoichiometry Lab</vt:lpstr>
      <vt:lpstr>PowerPoint Presentation</vt:lpstr>
      <vt:lpstr>Unit 9 – Gas Laws</vt:lpstr>
      <vt:lpstr>Gas Law Stations Activity </vt:lpstr>
      <vt:lpstr>Gas Stations Activity</vt:lpstr>
      <vt:lpstr>Molar Mass of Butane Lab</vt:lpstr>
      <vt:lpstr>Molar Mass of Butane Lab</vt:lpstr>
      <vt:lpstr>Unit 10 – Thermochemistry</vt:lpstr>
      <vt:lpstr>Calorimetry Lab</vt:lpstr>
      <vt:lpstr>Calroimetry Lab</vt:lpstr>
      <vt:lpstr>Jumpstart #5E</vt:lpstr>
      <vt:lpstr>PowerPoint Presentation</vt:lpstr>
      <vt:lpstr>PowerPoint Presentation</vt:lpstr>
      <vt:lpstr>Unit 11 – Solutions</vt:lpstr>
      <vt:lpstr>Unit 12 – Kinetics</vt:lpstr>
      <vt:lpstr>Kinetics Lab Iodination of Acetone</vt:lpstr>
      <vt:lpstr>Kinetics Lab</vt:lpstr>
      <vt:lpstr>Jumpstart</vt:lpstr>
      <vt:lpstr>PowerPoint Presentation</vt:lpstr>
      <vt:lpstr>Unit 13 – Equilibrium</vt:lpstr>
      <vt:lpstr>Equilibrium of CO2</vt:lpstr>
      <vt:lpstr>Equilibrium Lab</vt:lpstr>
      <vt:lpstr>Unit 14 – Acid Base</vt:lpstr>
      <vt:lpstr>Salts Activity</vt:lpstr>
      <vt:lpstr>Salt Activity</vt:lpstr>
      <vt:lpstr>Titration Lecture </vt:lpstr>
      <vt:lpstr>Titrations</vt:lpstr>
    </vt:vector>
  </TitlesOfParts>
  <Company>DVHS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for Lab Set Ups</dc:title>
  <dc:creator>Farmer, Stephanie [DH]</dc:creator>
  <cp:lastModifiedBy>Farmer, Stephanie [DH]</cp:lastModifiedBy>
  <cp:revision>65</cp:revision>
  <cp:lastPrinted>2019-06-18T22:24:29Z</cp:lastPrinted>
  <dcterms:created xsi:type="dcterms:W3CDTF">2018-03-02T20:36:44Z</dcterms:created>
  <dcterms:modified xsi:type="dcterms:W3CDTF">2019-09-09T18:55:58Z</dcterms:modified>
</cp:coreProperties>
</file>