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2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62" r:id="rId9"/>
    <p:sldId id="263" r:id="rId10"/>
    <p:sldId id="271" r:id="rId11"/>
    <p:sldId id="275" r:id="rId12"/>
    <p:sldId id="273" r:id="rId13"/>
    <p:sldId id="274" r:id="rId14"/>
    <p:sldId id="276" r:id="rId15"/>
    <p:sldId id="264" r:id="rId16"/>
    <p:sldId id="270" r:id="rId17"/>
    <p:sldId id="265" r:id="rId18"/>
    <p:sldId id="266" r:id="rId19"/>
    <p:sldId id="268" r:id="rId20"/>
    <p:sldId id="267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95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59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024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6914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096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66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345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078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179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825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60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800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36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820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3143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u="sng" dirty="0" smtClean="0">
                <a:solidFill>
                  <a:schemeClr val="tx1"/>
                </a:solidFill>
              </a:rPr>
              <a:t>Review Jumpstarts!</a:t>
            </a: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dirty="0" smtClean="0"/>
              <a:t>Grab a handout from Table #8 – when the bell rings I will put up a question to work 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5400" b="1" dirty="0"/>
              <a:t>Getting ready for the final!</a:t>
            </a:r>
          </a:p>
        </p:txBody>
      </p:sp>
    </p:spTree>
    <p:extLst>
      <p:ext uri="{BB962C8B-B14F-4D97-AF65-F5344CB8AC3E}">
        <p14:creationId xmlns:p14="http://schemas.microsoft.com/office/powerpoint/2010/main" val="149200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44732" y="384219"/>
            <a:ext cx="6632620" cy="6473781"/>
          </a:xfrm>
        </p:spPr>
        <p:txBody>
          <a:bodyPr>
            <a:normAutofit fontScale="70000" lnSpcReduction="20000"/>
          </a:bodyPr>
          <a:lstStyle/>
          <a:p>
            <a:pPr marL="742950" indent="-742950">
              <a:buFont typeface="+mj-lt"/>
              <a:buAutoNum type="arabicPeriod" startAt="12"/>
            </a:pPr>
            <a:r>
              <a:rPr lang="en-US" sz="4400" b="1" dirty="0" smtClean="0"/>
              <a:t>Thermochemistry basics </a:t>
            </a:r>
          </a:p>
          <a:p>
            <a:pPr marL="742950" indent="-742950">
              <a:buFont typeface="+mj-lt"/>
              <a:buAutoNum type="arabicPeriod" startAt="12"/>
            </a:pPr>
            <a:r>
              <a:rPr lang="en-US" sz="4400" b="1" dirty="0" smtClean="0"/>
              <a:t>Q=</a:t>
            </a:r>
            <a:r>
              <a:rPr lang="en-US" sz="4400" b="1" dirty="0" err="1" smtClean="0"/>
              <a:t>mCAT</a:t>
            </a:r>
            <a:endParaRPr lang="en-US" sz="4400" b="1" dirty="0" smtClean="0"/>
          </a:p>
          <a:p>
            <a:pPr marL="742950" indent="-742950">
              <a:buFont typeface="+mj-lt"/>
              <a:buAutoNum type="arabicPeriod" startAt="12"/>
            </a:pPr>
            <a:r>
              <a:rPr lang="en-US" sz="4400" b="1" dirty="0" smtClean="0"/>
              <a:t>Q=mL</a:t>
            </a:r>
          </a:p>
          <a:p>
            <a:pPr marL="742950" indent="-742950">
              <a:buFont typeface="+mj-lt"/>
              <a:buAutoNum type="arabicPeriod" startAt="12"/>
            </a:pPr>
            <a:r>
              <a:rPr lang="en-US" sz="4400" b="1" dirty="0" smtClean="0"/>
              <a:t>Heating Curves</a:t>
            </a:r>
          </a:p>
          <a:p>
            <a:pPr marL="742950" indent="-742950">
              <a:buFont typeface="+mj-lt"/>
              <a:buAutoNum type="arabicPeriod" startAt="12"/>
            </a:pPr>
            <a:r>
              <a:rPr lang="en-US" sz="4400" b="1" dirty="0" smtClean="0"/>
              <a:t>Reaction Diagrams</a:t>
            </a:r>
          </a:p>
          <a:p>
            <a:pPr marL="742950" indent="-742950">
              <a:buFont typeface="+mj-lt"/>
              <a:buAutoNum type="arabicPeriod" startAt="12"/>
            </a:pPr>
            <a:r>
              <a:rPr lang="en-US" sz="4400" b="1" dirty="0" smtClean="0"/>
              <a:t>Rate Affecting Factors</a:t>
            </a:r>
          </a:p>
          <a:p>
            <a:pPr marL="742950" indent="-742950">
              <a:buFont typeface="+mj-lt"/>
              <a:buAutoNum type="arabicPeriod" startAt="12"/>
            </a:pPr>
            <a:r>
              <a:rPr lang="en-US" sz="4400" b="1" dirty="0" smtClean="0"/>
              <a:t>Molarity</a:t>
            </a:r>
          </a:p>
          <a:p>
            <a:pPr marL="742950" indent="-742950">
              <a:buFont typeface="+mj-lt"/>
              <a:buAutoNum type="arabicPeriod" startAt="12"/>
            </a:pPr>
            <a:r>
              <a:rPr lang="en-US" sz="4400" b="1" dirty="0" smtClean="0"/>
              <a:t>Rate Expressions</a:t>
            </a:r>
          </a:p>
          <a:p>
            <a:pPr marL="742950" indent="-742950">
              <a:buFont typeface="+mj-lt"/>
              <a:buAutoNum type="arabicPeriod" startAt="12"/>
            </a:pPr>
            <a:r>
              <a:rPr lang="en-US" sz="4400" b="1" dirty="0" smtClean="0"/>
              <a:t>Rate Calculations</a:t>
            </a:r>
          </a:p>
          <a:p>
            <a:pPr marL="742950" indent="-742950">
              <a:buFont typeface="+mj-lt"/>
              <a:buAutoNum type="arabicPeriod" startAt="12"/>
            </a:pPr>
            <a:r>
              <a:rPr lang="en-US" sz="4400" b="1" dirty="0" smtClean="0"/>
              <a:t>Equilibrium Basics</a:t>
            </a:r>
          </a:p>
          <a:p>
            <a:pPr marL="742950" indent="-742950">
              <a:buFont typeface="+mj-lt"/>
              <a:buAutoNum type="arabicPeriod" startAt="12"/>
            </a:pPr>
            <a:r>
              <a:rPr lang="en-US" sz="4400" b="1" dirty="0" smtClean="0"/>
              <a:t>Le </a:t>
            </a:r>
            <a:r>
              <a:rPr lang="en-US" sz="4400" b="1" dirty="0" err="1" smtClean="0"/>
              <a:t>Chatelier’s</a:t>
            </a:r>
            <a:r>
              <a:rPr lang="en-US" sz="4400" b="1" dirty="0" smtClean="0"/>
              <a:t> Principle Questions</a:t>
            </a:r>
            <a:endParaRPr lang="en-US" sz="4400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81187" y="384220"/>
            <a:ext cx="5499281" cy="6168979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</a:pPr>
            <a:r>
              <a:rPr lang="en-US" sz="4400" b="1" dirty="0" smtClean="0"/>
              <a:t> Polarity</a:t>
            </a:r>
          </a:p>
          <a:p>
            <a:pPr>
              <a:buFont typeface="+mj-lt"/>
              <a:buAutoNum type="arabicPeriod"/>
            </a:pPr>
            <a:r>
              <a:rPr lang="en-US" sz="4400" b="1" dirty="0" smtClean="0"/>
              <a:t>Properties due to IMFs</a:t>
            </a:r>
          </a:p>
          <a:p>
            <a:pPr>
              <a:buFont typeface="+mj-lt"/>
              <a:buAutoNum type="arabicPeriod"/>
            </a:pPr>
            <a:r>
              <a:rPr lang="en-US" sz="4400" b="1" dirty="0" smtClean="0"/>
              <a:t>Types of IMFs</a:t>
            </a:r>
          </a:p>
          <a:p>
            <a:pPr>
              <a:buFont typeface="+mj-lt"/>
              <a:buAutoNum type="arabicPeriod"/>
            </a:pPr>
            <a:r>
              <a:rPr lang="en-US" sz="4400" b="1" dirty="0" smtClean="0"/>
              <a:t>Bulk Solids</a:t>
            </a:r>
          </a:p>
          <a:p>
            <a:pPr>
              <a:buFont typeface="+mj-lt"/>
              <a:buAutoNum type="arabicPeriod"/>
            </a:pPr>
            <a:r>
              <a:rPr lang="en-US" sz="4400" b="1" dirty="0" smtClean="0"/>
              <a:t>Ranking IMFs</a:t>
            </a:r>
          </a:p>
          <a:p>
            <a:pPr>
              <a:buFont typeface="+mj-lt"/>
              <a:buAutoNum type="arabicPeriod"/>
            </a:pPr>
            <a:r>
              <a:rPr lang="en-US" sz="4400" b="1" dirty="0" smtClean="0"/>
              <a:t>Balancing Equations</a:t>
            </a:r>
          </a:p>
          <a:p>
            <a:pPr>
              <a:buFont typeface="+mj-lt"/>
              <a:buAutoNum type="arabicPeriod"/>
            </a:pPr>
            <a:r>
              <a:rPr lang="en-US" sz="4400" b="1" dirty="0" smtClean="0"/>
              <a:t>Phases and Changes</a:t>
            </a:r>
          </a:p>
          <a:p>
            <a:pPr>
              <a:buFont typeface="+mj-lt"/>
              <a:buAutoNum type="arabicPeriod"/>
            </a:pPr>
            <a:r>
              <a:rPr lang="en-US" sz="4400" b="1" dirty="0" smtClean="0"/>
              <a:t>Types of Reactions</a:t>
            </a:r>
          </a:p>
          <a:p>
            <a:pPr>
              <a:buFont typeface="+mj-lt"/>
              <a:buAutoNum type="arabicPeriod"/>
            </a:pPr>
            <a:r>
              <a:rPr lang="en-US" sz="4400" b="1" dirty="0" smtClean="0"/>
              <a:t>Predicting Products</a:t>
            </a:r>
          </a:p>
          <a:p>
            <a:pPr>
              <a:buFont typeface="+mj-lt"/>
              <a:buAutoNum type="arabicPeriod"/>
            </a:pPr>
            <a:r>
              <a:rPr lang="en-US" sz="4400" b="1" dirty="0" smtClean="0"/>
              <a:t>Molar Conversions</a:t>
            </a:r>
          </a:p>
          <a:p>
            <a:pPr>
              <a:buFont typeface="+mj-lt"/>
              <a:buAutoNum type="arabicPeriod"/>
            </a:pPr>
            <a:r>
              <a:rPr lang="en-US" sz="4400" b="1" dirty="0" smtClean="0"/>
              <a:t>Stoichiometry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48943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143065"/>
              </p:ext>
            </p:extLst>
          </p:nvPr>
        </p:nvGraphicFramePr>
        <p:xfrm>
          <a:off x="321971" y="296215"/>
          <a:ext cx="11578107" cy="63318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6134"/>
                <a:gridCol w="10231973"/>
              </a:tblGrid>
              <a:tr h="117199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800" b="1" dirty="0" smtClean="0"/>
                        <a:t>1s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1" dirty="0" smtClean="0"/>
                        <a:t>We learned this?!?!</a:t>
                      </a:r>
                      <a:endParaRPr lang="en-US" sz="3200" dirty="0"/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199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800" b="1" dirty="0" smtClean="0"/>
                        <a:t>2s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I could do this if Mrs. Farmer was sitting there helping me do it</a:t>
                      </a:r>
                      <a:endParaRPr lang="en-US" sz="3200" dirty="0"/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199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800" b="1" dirty="0" smtClean="0"/>
                        <a:t>3s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I could do this if I had my notebook with me, or someone reminded me how to do it</a:t>
                      </a:r>
                      <a:endParaRPr lang="en-US" sz="3200" dirty="0"/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196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800" b="1" dirty="0" smtClean="0"/>
                        <a:t>4s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I could do this by myself but I don’t think I could teach</a:t>
                      </a:r>
                      <a:r>
                        <a:rPr lang="en-US" sz="3200" b="1" baseline="0" dirty="0" smtClean="0"/>
                        <a:t> </a:t>
                      </a:r>
                      <a:r>
                        <a:rPr lang="en-US" sz="3200" b="1" dirty="0" smtClean="0"/>
                        <a:t>someone, or I might make a mistake here or there </a:t>
                      </a:r>
                      <a:endParaRPr lang="en-US" sz="3200" dirty="0"/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142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800" b="1" dirty="0" smtClean="0"/>
                        <a:t>5s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/>
                        <a:t>I know this so well I could tell someone how to do it, and I know I will get them right on the final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902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632201"/>
              </p:ext>
            </p:extLst>
          </p:nvPr>
        </p:nvGraphicFramePr>
        <p:xfrm>
          <a:off x="1941848" y="1234821"/>
          <a:ext cx="8128000" cy="3296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/>
                <a:gridCol w="1625600"/>
                <a:gridCol w="1625600"/>
                <a:gridCol w="1625600"/>
                <a:gridCol w="1625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1s</a:t>
                      </a:r>
                      <a:endParaRPr lang="en-US" sz="4000" b="1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2s</a:t>
                      </a:r>
                      <a:endParaRPr lang="en-US" sz="4000" b="1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3s</a:t>
                      </a:r>
                      <a:endParaRPr lang="en-US" sz="4000" b="1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4s</a:t>
                      </a:r>
                      <a:endParaRPr lang="en-US" sz="4000" b="1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5s</a:t>
                      </a:r>
                      <a:endParaRPr lang="en-US" sz="4000" b="1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58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01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250559"/>
              </p:ext>
            </p:extLst>
          </p:nvPr>
        </p:nvGraphicFramePr>
        <p:xfrm>
          <a:off x="1941848" y="1234821"/>
          <a:ext cx="8128000" cy="3997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/>
                <a:gridCol w="1625600"/>
                <a:gridCol w="1625600"/>
                <a:gridCol w="1625600"/>
                <a:gridCol w="1625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r>
                        <a:rPr lang="en-US" sz="4000" b="1" baseline="30000" dirty="0" smtClean="0">
                          <a:solidFill>
                            <a:schemeClr val="bg1"/>
                          </a:solidFill>
                        </a:rPr>
                        <a:t>th</a:t>
                      </a:r>
                      <a:r>
                        <a:rPr lang="en-US" sz="40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en-US" sz="4000" b="1" baseline="30000" dirty="0" smtClean="0">
                          <a:solidFill>
                            <a:schemeClr val="bg1"/>
                          </a:solidFill>
                        </a:rPr>
                        <a:t>nd</a:t>
                      </a:r>
                      <a:r>
                        <a:rPr lang="en-US" sz="40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4000" b="1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r>
                        <a:rPr lang="en-US" sz="4000" b="1" baseline="30000" dirty="0" smtClean="0">
                          <a:solidFill>
                            <a:schemeClr val="bg1"/>
                          </a:solidFill>
                        </a:rPr>
                        <a:t>rd</a:t>
                      </a:r>
                      <a:r>
                        <a:rPr lang="en-US" sz="40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r>
                        <a:rPr lang="en-US" sz="4000" b="1" baseline="30000" dirty="0" smtClean="0">
                          <a:solidFill>
                            <a:schemeClr val="bg1"/>
                          </a:solidFill>
                        </a:rPr>
                        <a:t>th</a:t>
                      </a:r>
                      <a:r>
                        <a:rPr lang="en-US" sz="40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1s</a:t>
                      </a:r>
                      <a:endParaRPr lang="en-US" sz="4000" b="1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2s</a:t>
                      </a:r>
                      <a:endParaRPr lang="en-US" sz="4000" b="1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3s</a:t>
                      </a:r>
                      <a:endParaRPr lang="en-US" sz="4000" b="1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4s</a:t>
                      </a:r>
                      <a:endParaRPr lang="en-US" sz="4000" b="1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5s</a:t>
                      </a:r>
                      <a:endParaRPr lang="en-US" sz="4000" b="1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58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30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191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REVIEW JUMPSTART #4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062" y="2222287"/>
            <a:ext cx="11167224" cy="3636511"/>
          </a:xfrm>
        </p:spPr>
        <p:txBody>
          <a:bodyPr>
            <a:normAutofit/>
          </a:bodyPr>
          <a:lstStyle/>
          <a:p>
            <a:pPr marL="800100" lvl="1" indent="-342900">
              <a:buFont typeface="+mj-lt"/>
              <a:buAutoNum type="arabicParenR"/>
            </a:pPr>
            <a:r>
              <a:rPr lang="en-US" sz="3600" b="1" dirty="0"/>
              <a:t>What are the three main types of radioactive particles – give names, symbols and numbers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sz="3600" b="1" dirty="0"/>
              <a:t>Thorium-232 undergoes beta decay. Write the nuclear equation and predict the products of the reaction. </a:t>
            </a:r>
          </a:p>
        </p:txBody>
      </p:sp>
    </p:spTree>
    <p:extLst>
      <p:ext uri="{BB962C8B-B14F-4D97-AF65-F5344CB8AC3E}">
        <p14:creationId xmlns:p14="http://schemas.microsoft.com/office/powerpoint/2010/main" val="5498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68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REVIEW JUMPSTART #1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What is the equation for half life?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If you started with 35 grams of a radioactive substance, and 6 half lives go by, how many grams are left?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807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REVIEW JUMPSTART #</a:t>
            </a:r>
            <a:r>
              <a:rPr lang="en-US" sz="6000" dirty="0"/>
              <a:t>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How many valence electrons does nitrogen have?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What class of element is Chlorine?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What kind of metal is calcium? (group name)</a:t>
            </a:r>
          </a:p>
        </p:txBody>
      </p:sp>
    </p:spTree>
    <p:extLst>
      <p:ext uri="{BB962C8B-B14F-4D97-AF65-F5344CB8AC3E}">
        <p14:creationId xmlns:p14="http://schemas.microsoft.com/office/powerpoint/2010/main" val="58533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REVIEW JUMPSTART #3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972" y="2222287"/>
            <a:ext cx="11051314" cy="3636511"/>
          </a:xfrm>
        </p:spPr>
        <p:txBody>
          <a:bodyPr>
            <a:noAutofit/>
          </a:bodyPr>
          <a:lstStyle/>
          <a:p>
            <a:pPr marL="800100" lvl="1" indent="-342900">
              <a:buFont typeface="+mj-lt"/>
              <a:buAutoNum type="arabicParenR"/>
            </a:pPr>
            <a:r>
              <a:rPr lang="en-US" sz="4000" b="1" dirty="0"/>
              <a:t>Name K</a:t>
            </a:r>
            <a:r>
              <a:rPr lang="en-US" sz="4000" b="1" baseline="-25000" dirty="0"/>
              <a:t>2</a:t>
            </a:r>
            <a:r>
              <a:rPr lang="en-US" sz="4000" b="1" dirty="0"/>
              <a:t>O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sz="4000" b="1" dirty="0"/>
              <a:t>What is the formula for Calcium Sulfate?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sz="4000" b="1" dirty="0"/>
              <a:t>Name C2H6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sz="4000" b="1" dirty="0"/>
              <a:t>What is the formula for </a:t>
            </a:r>
            <a:r>
              <a:rPr lang="en-US" sz="4000" b="1" dirty="0" err="1"/>
              <a:t>Trinitrogen</a:t>
            </a:r>
            <a:r>
              <a:rPr lang="en-US" sz="4000" b="1" dirty="0"/>
              <a:t> </a:t>
            </a:r>
            <a:r>
              <a:rPr lang="en-US" sz="4000" b="1" dirty="0" err="1"/>
              <a:t>Heptaoxide</a:t>
            </a:r>
            <a:r>
              <a:rPr lang="en-US" sz="4000" b="1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413977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REVIEW JUMPSTART #1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What was the VERY FIRST topic we learned about in Chapter #1???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Fill the rest of the box with bullet points summarizing that topic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90294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REVIEW JUMPSTART #4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Draw the Lewis structure for CH</a:t>
            </a:r>
            <a:r>
              <a:rPr lang="en-US" sz="4000" b="1" baseline="-25000" dirty="0" smtClean="0"/>
              <a:t>4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Draw the Lewis structure for N</a:t>
            </a:r>
            <a:r>
              <a:rPr lang="en-US" sz="4000" b="1" baseline="-25000" dirty="0" smtClean="0"/>
              <a:t>2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Draw the Lewis structure for BF</a:t>
            </a:r>
            <a:r>
              <a:rPr lang="en-US" sz="4000" b="1" baseline="-25000" dirty="0" smtClean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40743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REVIEW JUMPSTART #2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What is 4390000 in scientific notation?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Convert 39cm into </a:t>
            </a:r>
            <a:r>
              <a:rPr lang="en-US" sz="4000" b="1" dirty="0" err="1" smtClean="0"/>
              <a:t>Dm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90299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REVIEW JUMPSTART #3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How many protons, neutrons, and electrons does Sodium have?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How many protons, neutrons, and electrons does Cobolt-60 have?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How many protons, neutrons, and electrons does O</a:t>
            </a:r>
            <a:r>
              <a:rPr lang="en-US" sz="4000" b="1" baseline="30000" dirty="0" smtClean="0"/>
              <a:t>2-</a:t>
            </a:r>
            <a:r>
              <a:rPr lang="en-US" sz="4000" b="1" dirty="0" smtClean="0"/>
              <a:t> have?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04814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REVIEW JUMPSTART #4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What is the molar mass of Ca(OH)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?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Which element has a molar mass of 19?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81661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0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REVIEW JUMPSTART #1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385" y="2647290"/>
            <a:ext cx="11565228" cy="3636511"/>
          </a:xfrm>
        </p:spPr>
        <p:txBody>
          <a:bodyPr>
            <a:normAutofit fontScale="85000" lnSpcReduction="20000"/>
          </a:bodyPr>
          <a:lstStyle/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What is an electron orbital?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What are the main types of orbitals? Give names, how many of each orbital are in a “set” and sketch the first two shapes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How many electrons are allowed in each orbital?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How many electrons are allowed in each orbital “set?”</a:t>
            </a:r>
          </a:p>
          <a:p>
            <a:pPr marL="742950" indent="-742950">
              <a:buFont typeface="+mj-lt"/>
              <a:buAutoNum type="arabicParenR"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8891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REVIEW JUMPSTART #2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What is the electron configuration for Bromine?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Which element is 1s</a:t>
            </a:r>
            <a:r>
              <a:rPr lang="en-US" sz="4000" b="1" baseline="30000" dirty="0" smtClean="0"/>
              <a:t>2</a:t>
            </a:r>
            <a:r>
              <a:rPr lang="en-US" sz="4000" b="1" dirty="0" smtClean="0"/>
              <a:t>2s</a:t>
            </a:r>
            <a:r>
              <a:rPr lang="en-US" sz="4000" b="1" baseline="30000" dirty="0" smtClean="0"/>
              <a:t>2</a:t>
            </a:r>
            <a:r>
              <a:rPr lang="en-US" sz="4000" b="1" dirty="0" smtClean="0"/>
              <a:t>2p</a:t>
            </a:r>
            <a:r>
              <a:rPr lang="en-US" sz="4000" b="1" baseline="30000" dirty="0" smtClean="0"/>
              <a:t>6</a:t>
            </a:r>
            <a:r>
              <a:rPr lang="en-US" sz="4000" b="1" dirty="0" smtClean="0"/>
              <a:t>3s</a:t>
            </a:r>
            <a:r>
              <a:rPr lang="en-US" sz="4000" b="1" baseline="30000" dirty="0" smtClean="0"/>
              <a:t>2</a:t>
            </a:r>
            <a:r>
              <a:rPr lang="en-US" sz="4000" b="1" dirty="0" smtClean="0"/>
              <a:t>3p</a:t>
            </a:r>
            <a:r>
              <a:rPr lang="en-US" sz="4000" b="1" baseline="30000" dirty="0" smtClean="0"/>
              <a:t>2</a:t>
            </a:r>
            <a:endParaRPr lang="en-US" sz="4000" b="1" baseline="30000" dirty="0"/>
          </a:p>
        </p:txBody>
      </p:sp>
    </p:spTree>
    <p:extLst>
      <p:ext uri="{BB962C8B-B14F-4D97-AF65-F5344CB8AC3E}">
        <p14:creationId xmlns:p14="http://schemas.microsoft.com/office/powerpoint/2010/main" val="396128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REVIEW JUMPSTART #3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Describe what is happening during atomic absorption and emission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Draw a picture of absorption and a picture of emission. Label which is which!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04659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6546</TotalTime>
  <Words>523</Words>
  <Application>Microsoft Office PowerPoint</Application>
  <PresentationFormat>Widescreen</PresentationFormat>
  <Paragraphs>92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Century Gothic</vt:lpstr>
      <vt:lpstr>Wingdings 2</vt:lpstr>
      <vt:lpstr>Quotable</vt:lpstr>
      <vt:lpstr>Review Jumpstarts! Grab a handout from Table #8 – when the bell rings I will put up a question to work on</vt:lpstr>
      <vt:lpstr>REVIEW JUMPSTART #1</vt:lpstr>
      <vt:lpstr>REVIEW JUMPSTART #2</vt:lpstr>
      <vt:lpstr>REVIEW JUMPSTART #3</vt:lpstr>
      <vt:lpstr>REVIEW JUMPSTART #4</vt:lpstr>
      <vt:lpstr>PowerPoint Presentation</vt:lpstr>
      <vt:lpstr>REVIEW JUMPSTART #1</vt:lpstr>
      <vt:lpstr>REVIEW JUMPSTART #2</vt:lpstr>
      <vt:lpstr>REVIEW JUMPSTART #3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REVIEW JUMPSTART #4</vt:lpstr>
      <vt:lpstr>PowerPoint Presentation</vt:lpstr>
      <vt:lpstr>REVIEW JUMPSTART #1</vt:lpstr>
      <vt:lpstr>REVIEW JUMPSTART #2</vt:lpstr>
      <vt:lpstr>REVIEW JUMPSTART #3</vt:lpstr>
      <vt:lpstr>REVIEW JUMPSTART #4</vt:lpstr>
    </vt:vector>
  </TitlesOfParts>
  <Company>DVHS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Jumpstarts! Grab a handout from Table #8 – when the bell rings I will put up a question to work on</dc:title>
  <dc:creator>Farmer, Stephanie [DH]</dc:creator>
  <cp:lastModifiedBy>Farmer, Stephanie [DH]</cp:lastModifiedBy>
  <cp:revision>15</cp:revision>
  <dcterms:created xsi:type="dcterms:W3CDTF">2017-05-02T15:04:58Z</dcterms:created>
  <dcterms:modified xsi:type="dcterms:W3CDTF">2017-05-16T22:24:27Z</dcterms:modified>
</cp:coreProperties>
</file>