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0" r:id="rId2"/>
  </p:sldMasterIdLst>
  <p:sldIdLst>
    <p:sldId id="256" r:id="rId3"/>
    <p:sldId id="258" r:id="rId4"/>
    <p:sldId id="257" r:id="rId5"/>
    <p:sldId id="259" r:id="rId6"/>
    <p:sldId id="261" r:id="rId7"/>
    <p:sldId id="283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84" r:id="rId16"/>
    <p:sldId id="285" r:id="rId17"/>
    <p:sldId id="286" r:id="rId18"/>
    <p:sldId id="287" r:id="rId19"/>
    <p:sldId id="288" r:id="rId20"/>
    <p:sldId id="289" r:id="rId21"/>
    <p:sldId id="292" r:id="rId22"/>
    <p:sldId id="291" r:id="rId23"/>
    <p:sldId id="290" r:id="rId24"/>
    <p:sldId id="270" r:id="rId25"/>
    <p:sldId id="276" r:id="rId26"/>
    <p:sldId id="278" r:id="rId27"/>
    <p:sldId id="279" r:id="rId28"/>
    <p:sldId id="280" r:id="rId29"/>
    <p:sldId id="281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>
                <a:solidFill>
                  <a:prstClr val="white"/>
                </a:solidFill>
              </a:rPr>
              <a:pPr/>
              <a:t>5/21/2019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ECD33"/>
                </a:solidFill>
              </a:rPr>
              <a:pPr/>
              <a:t>‹#›</a:t>
            </a:fld>
            <a:endParaRPr lang="en-US" dirty="0">
              <a:solidFill>
                <a:srgbClr val="9ECD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904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>
                <a:solidFill>
                  <a:prstClr val="white"/>
                </a:solidFill>
              </a:rPr>
              <a:pPr/>
              <a:t>5/21/2019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ECD33"/>
                </a:solidFill>
              </a:rPr>
              <a:pPr/>
              <a:t>‹#›</a:t>
            </a:fld>
            <a:endParaRPr lang="en-US" dirty="0">
              <a:solidFill>
                <a:srgbClr val="9ECD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564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>
                <a:solidFill>
                  <a:prstClr val="white"/>
                </a:solidFill>
              </a:rPr>
              <a:pPr/>
              <a:t>5/21/2019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ECD33"/>
                </a:solidFill>
              </a:rPr>
              <a:pPr/>
              <a:t>‹#›</a:t>
            </a:fld>
            <a:endParaRPr lang="en-US" dirty="0">
              <a:solidFill>
                <a:srgbClr val="9ECD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258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>
                <a:solidFill>
                  <a:prstClr val="white"/>
                </a:solidFill>
              </a:rPr>
              <a:pPr/>
              <a:t>5/21/2019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ECD33"/>
                </a:solidFill>
              </a:rPr>
              <a:pPr/>
              <a:t>‹#›</a:t>
            </a:fld>
            <a:endParaRPr lang="en-US" dirty="0">
              <a:solidFill>
                <a:srgbClr val="9ECD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043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>
                <a:solidFill>
                  <a:prstClr val="white"/>
                </a:solidFill>
              </a:rPr>
              <a:pPr/>
              <a:t>5/21/2019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ECD33"/>
                </a:solidFill>
              </a:rPr>
              <a:pPr/>
              <a:t>‹#›</a:t>
            </a:fld>
            <a:endParaRPr lang="en-US" dirty="0">
              <a:solidFill>
                <a:srgbClr val="9ECD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6153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>
                <a:solidFill>
                  <a:prstClr val="white"/>
                </a:solidFill>
              </a:rPr>
              <a:pPr/>
              <a:t>5/21/2019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ECD33"/>
                </a:solidFill>
              </a:rPr>
              <a:pPr/>
              <a:t>‹#›</a:t>
            </a:fld>
            <a:endParaRPr lang="en-US" dirty="0">
              <a:solidFill>
                <a:srgbClr val="9ECD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4131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>
                <a:solidFill>
                  <a:prstClr val="white"/>
                </a:solidFill>
              </a:rPr>
              <a:pPr/>
              <a:t>5/21/2019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ECD33"/>
                </a:solidFill>
              </a:rPr>
              <a:pPr/>
              <a:t>‹#›</a:t>
            </a:fld>
            <a:endParaRPr lang="en-US" dirty="0">
              <a:solidFill>
                <a:srgbClr val="9ECD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9799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>
                <a:solidFill>
                  <a:prstClr val="white"/>
                </a:solidFill>
              </a:rPr>
              <a:pPr/>
              <a:t>5/21/2019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ECD33"/>
                </a:solidFill>
              </a:rPr>
              <a:pPr/>
              <a:t>‹#›</a:t>
            </a:fld>
            <a:endParaRPr lang="en-US" dirty="0">
              <a:solidFill>
                <a:srgbClr val="9ECD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034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smtClean="0">
                <a:solidFill>
                  <a:prstClr val="white"/>
                </a:solidFill>
              </a:rPr>
              <a:pPr/>
              <a:t>5/21/2019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rgbClr val="9ECD33"/>
                </a:solidFill>
              </a:rPr>
              <a:pPr/>
              <a:t>‹#›</a:t>
            </a:fld>
            <a:endParaRPr lang="en-US" dirty="0">
              <a:solidFill>
                <a:srgbClr val="9ECD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070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>
                <a:solidFill>
                  <a:prstClr val="white"/>
                </a:solidFill>
              </a:rPr>
              <a:pPr/>
              <a:t>5/21/2019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ECD33"/>
                </a:solidFill>
              </a:rPr>
              <a:pPr/>
              <a:t>‹#›</a:t>
            </a:fld>
            <a:endParaRPr lang="en-US" dirty="0">
              <a:solidFill>
                <a:srgbClr val="9ECD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3600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>
                <a:solidFill>
                  <a:prstClr val="white"/>
                </a:solidFill>
              </a:rPr>
              <a:pPr/>
              <a:t>5/21/2019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ECD33"/>
                </a:solidFill>
              </a:rPr>
              <a:pPr/>
              <a:t>‹#›</a:t>
            </a:fld>
            <a:endParaRPr lang="en-US" dirty="0">
              <a:solidFill>
                <a:srgbClr val="9ECD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8603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>
                <a:solidFill>
                  <a:prstClr val="white"/>
                </a:solidFill>
              </a:rPr>
              <a:pPr/>
              <a:t>5/21/2019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ECD33"/>
                </a:solidFill>
              </a:rPr>
              <a:pPr/>
              <a:t>‹#›</a:t>
            </a:fld>
            <a:endParaRPr lang="en-US" dirty="0">
              <a:solidFill>
                <a:srgbClr val="9ECD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8878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>
                <a:solidFill>
                  <a:prstClr val="white"/>
                </a:solidFill>
              </a:rPr>
              <a:pPr/>
              <a:t>5/21/2019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ECD33"/>
                </a:solidFill>
              </a:rPr>
              <a:pPr/>
              <a:t>‹#›</a:t>
            </a:fld>
            <a:endParaRPr lang="en-US" dirty="0">
              <a:solidFill>
                <a:srgbClr val="9ECD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4667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>
                <a:solidFill>
                  <a:prstClr val="white"/>
                </a:solidFill>
              </a:rPr>
              <a:pPr/>
              <a:t>5/21/2019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ECD33"/>
                </a:solidFill>
              </a:rPr>
              <a:pPr/>
              <a:t>‹#›</a:t>
            </a:fld>
            <a:endParaRPr lang="en-US" dirty="0">
              <a:solidFill>
                <a:srgbClr val="9ECD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818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smtClean="0">
                <a:solidFill>
                  <a:prstClr val="white"/>
                </a:solidFill>
              </a:rPr>
              <a:pPr/>
              <a:t>5/21/2019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>
                <a:solidFill>
                  <a:srgbClr val="9ECD33"/>
                </a:solidFill>
              </a:rPr>
              <a:pPr/>
              <a:t>‹#›</a:t>
            </a:fld>
            <a:endParaRPr lang="en-US" dirty="0">
              <a:solidFill>
                <a:srgbClr val="9ECD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128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Jumpstart #G-2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76788" y="1128451"/>
            <a:ext cx="10728101" cy="4752303"/>
          </a:xfrm>
        </p:spPr>
        <p:txBody>
          <a:bodyPr>
            <a:normAutofit fontScale="92500" lnSpcReduction="10000"/>
          </a:bodyPr>
          <a:lstStyle/>
          <a:p>
            <a:pPr marL="457200" indent="-457200" fontAlgn="base">
              <a:buFont typeface="+mj-lt"/>
              <a:buAutoNum type="arabicParenR"/>
            </a:pPr>
            <a:r>
              <a:rPr lang="en-US" sz="3500" b="1" dirty="0" smtClean="0">
                <a:solidFill>
                  <a:schemeClr val="tx1"/>
                </a:solidFill>
              </a:rPr>
              <a:t>Look </a:t>
            </a:r>
            <a:r>
              <a:rPr lang="en-US" sz="3500" b="1" dirty="0">
                <a:solidFill>
                  <a:schemeClr val="tx1"/>
                </a:solidFill>
              </a:rPr>
              <a:t>through your entire notebook for the whole year. What topic was the hardest for you?</a:t>
            </a:r>
          </a:p>
          <a:p>
            <a:pPr marL="457200" indent="-457200" fontAlgn="base">
              <a:buFont typeface="+mj-lt"/>
              <a:buAutoNum type="arabicParenR"/>
            </a:pPr>
            <a:r>
              <a:rPr lang="en-US" sz="3500" b="1" dirty="0">
                <a:solidFill>
                  <a:schemeClr val="tx1"/>
                </a:solidFill>
              </a:rPr>
              <a:t>Look through your entire notebook for the whole year. What topic was the easiest for you?</a:t>
            </a:r>
          </a:p>
          <a:p>
            <a:pPr marL="457200" indent="-457200" fontAlgn="base">
              <a:buFont typeface="+mj-lt"/>
              <a:buAutoNum type="arabicParenR"/>
            </a:pPr>
            <a:r>
              <a:rPr lang="en-US" sz="3500" b="1" dirty="0">
                <a:solidFill>
                  <a:schemeClr val="tx1"/>
                </a:solidFill>
              </a:rPr>
              <a:t>Flip through your  notebook and list page #s that you need to do/finish/add to before your final notebook check (you wont be marked down on this jumpstart if you have a lot of pages to fix...I just want you to see what needs to get done.)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53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REVIEW JUMPSTART #3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How many protons, neutrons, and electrons does Sodium have?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How many protons, neutrons, and electrons does Cobalt-60 have?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How many protons, neutrons, and electrons does O</a:t>
            </a:r>
            <a:r>
              <a:rPr lang="en-US" sz="4000" b="1" baseline="30000" dirty="0" smtClean="0"/>
              <a:t>2-</a:t>
            </a:r>
            <a:r>
              <a:rPr lang="en-US" sz="4000" b="1" dirty="0" smtClean="0"/>
              <a:t> have?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23681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REVIEW JUMPSTART #4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What is the molar mass of Ca(OH)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?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Which element has a molar mass of 19?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93943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REVIEW JUMPSTART #5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385" y="2647290"/>
            <a:ext cx="11565228" cy="3636511"/>
          </a:xfrm>
        </p:spPr>
        <p:txBody>
          <a:bodyPr>
            <a:normAutofit fontScale="85000" lnSpcReduction="20000"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What is an electron orbital?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What are the main types of orbitals? Give names, how many of each orbital are in a “set” and sketch the first two shapes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How many electrons are allowed in each orbital?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How many electrons are allowed in each orbital “set?”</a:t>
            </a:r>
          </a:p>
          <a:p>
            <a:pPr marL="742950" indent="-742950">
              <a:buFont typeface="+mj-lt"/>
              <a:buAutoNum type="arabicParenR"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55296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REVIEW JUMPSTART #6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What is the electron configuration for Bromine?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Which element is 1s</a:t>
            </a:r>
            <a:r>
              <a:rPr lang="en-US" sz="4000" b="1" baseline="30000" dirty="0" smtClean="0"/>
              <a:t>2</a:t>
            </a:r>
            <a:r>
              <a:rPr lang="en-US" sz="4000" b="1" dirty="0" smtClean="0"/>
              <a:t>2s</a:t>
            </a:r>
            <a:r>
              <a:rPr lang="en-US" sz="4000" b="1" baseline="30000" dirty="0" smtClean="0"/>
              <a:t>2</a:t>
            </a:r>
            <a:r>
              <a:rPr lang="en-US" sz="4000" b="1" dirty="0" smtClean="0"/>
              <a:t>2p</a:t>
            </a:r>
            <a:r>
              <a:rPr lang="en-US" sz="4000" b="1" baseline="30000" dirty="0" smtClean="0"/>
              <a:t>6</a:t>
            </a:r>
            <a:r>
              <a:rPr lang="en-US" sz="4000" b="1" dirty="0" smtClean="0"/>
              <a:t>3s</a:t>
            </a:r>
            <a:r>
              <a:rPr lang="en-US" sz="4000" b="1" baseline="30000" dirty="0" smtClean="0"/>
              <a:t>2</a:t>
            </a:r>
            <a:r>
              <a:rPr lang="en-US" sz="4000" b="1" dirty="0" smtClean="0"/>
              <a:t>3p</a:t>
            </a:r>
            <a:r>
              <a:rPr lang="en-US" sz="4000" b="1" baseline="30000" dirty="0" smtClean="0"/>
              <a:t>2</a:t>
            </a:r>
            <a:endParaRPr lang="en-US" sz="4000" b="1" baseline="30000" dirty="0"/>
          </a:p>
        </p:txBody>
      </p:sp>
    </p:spTree>
    <p:extLst>
      <p:ext uri="{BB962C8B-B14F-4D97-AF65-F5344CB8AC3E}">
        <p14:creationId xmlns:p14="http://schemas.microsoft.com/office/powerpoint/2010/main" val="280981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51678" y="382385"/>
            <a:ext cx="3751396" cy="14921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Glue paper to p. 243</a:t>
            </a:r>
            <a:br>
              <a:rPr lang="en-US" dirty="0" smtClean="0"/>
            </a:br>
            <a:r>
              <a:rPr lang="en-US" dirty="0" smtClean="0"/>
              <a:t>show all work and give all answers on p. 242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3074" y="382384"/>
            <a:ext cx="5669280" cy="5810199"/>
          </a:xfrm>
          <a:prstGeom prst="rect">
            <a:avLst/>
          </a:prstGeom>
          <a:ln w="571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00137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361202" cy="1492132"/>
          </a:xfrm>
        </p:spPr>
        <p:txBody>
          <a:bodyPr>
            <a:normAutofit/>
          </a:bodyPr>
          <a:lstStyle/>
          <a:p>
            <a:r>
              <a:rPr lang="en-US" u="sng" dirty="0" smtClean="0"/>
              <a:t>Chunk #1 Answer Key</a:t>
            </a:r>
            <a:endParaRPr lang="en-US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926281" y="1240971"/>
            <a:ext cx="337021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en-US" sz="3200" dirty="0" smtClean="0"/>
              <a:t> 1.485 x 10</a:t>
            </a:r>
            <a:r>
              <a:rPr lang="en-US" sz="3200" baseline="30000" dirty="0" smtClean="0"/>
              <a:t>4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3200" dirty="0"/>
              <a:t> </a:t>
            </a:r>
            <a:r>
              <a:rPr lang="en-US" sz="3200" dirty="0" smtClean="0"/>
              <a:t>3.87 x 10</a:t>
            </a:r>
            <a:r>
              <a:rPr lang="en-US" sz="3200" baseline="30000" dirty="0" smtClean="0"/>
              <a:t>-4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3200" dirty="0" smtClean="0"/>
              <a:t> 52800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3200" dirty="0" smtClean="0"/>
              <a:t> 0.00875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3200" dirty="0" smtClean="0"/>
              <a:t> K – kilo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3200" dirty="0"/>
              <a:t> </a:t>
            </a:r>
            <a:r>
              <a:rPr lang="en-US" sz="3200" dirty="0" smtClean="0"/>
              <a:t>c – </a:t>
            </a:r>
            <a:r>
              <a:rPr lang="en-US" sz="3200" dirty="0" err="1" smtClean="0"/>
              <a:t>centi</a:t>
            </a:r>
            <a:endParaRPr lang="en-US" sz="3200" dirty="0" smtClean="0"/>
          </a:p>
          <a:p>
            <a:pPr marL="342900" indent="-342900">
              <a:buFont typeface="+mj-lt"/>
              <a:buAutoNum type="arabicParenR"/>
            </a:pPr>
            <a:r>
              <a:rPr lang="en-US" sz="3200" dirty="0"/>
              <a:t> </a:t>
            </a:r>
            <a:r>
              <a:rPr lang="en-US" sz="3200" dirty="0" smtClean="0"/>
              <a:t>294000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3200" dirty="0"/>
              <a:t> </a:t>
            </a:r>
            <a:r>
              <a:rPr lang="en-US" sz="3200" dirty="0" smtClean="0"/>
              <a:t>0.034052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3200" dirty="0"/>
              <a:t> </a:t>
            </a:r>
            <a:r>
              <a:rPr lang="en-US" sz="3200" dirty="0" smtClean="0"/>
              <a:t>1.79 m/sec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3200" dirty="0"/>
              <a:t> </a:t>
            </a:r>
            <a:r>
              <a:rPr lang="en-US" sz="3200" dirty="0" smtClean="0"/>
              <a:t>1853568 m/</a:t>
            </a:r>
            <a:r>
              <a:rPr lang="en-US" sz="3200" dirty="0" err="1" smtClean="0"/>
              <a:t>hr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190820" y="1240971"/>
            <a:ext cx="44490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 startAt="11"/>
            </a:pPr>
            <a:r>
              <a:rPr lang="en-US" sz="3200" dirty="0"/>
              <a:t> </a:t>
            </a:r>
            <a:r>
              <a:rPr lang="en-US" sz="3200" dirty="0" smtClean="0"/>
              <a:t>116.3 mi/</a:t>
            </a:r>
            <a:r>
              <a:rPr lang="en-US" sz="3200" dirty="0" err="1" smtClean="0"/>
              <a:t>hr</a:t>
            </a:r>
            <a:endParaRPr lang="en-US" sz="3200" dirty="0" smtClean="0"/>
          </a:p>
          <a:p>
            <a:pPr marL="514350" indent="-514350">
              <a:buFont typeface="+mj-lt"/>
              <a:buAutoNum type="arabicParenR" startAt="11"/>
            </a:pPr>
            <a:r>
              <a:rPr lang="en-US" sz="3200" dirty="0"/>
              <a:t> </a:t>
            </a:r>
            <a:r>
              <a:rPr lang="en-US" sz="3200" dirty="0" smtClean="0"/>
              <a:t>no change to the components – same molecules when done</a:t>
            </a:r>
          </a:p>
          <a:p>
            <a:pPr marL="514350" indent="-514350">
              <a:buFont typeface="+mj-lt"/>
              <a:buAutoNum type="arabicParenR" startAt="11"/>
            </a:pPr>
            <a:r>
              <a:rPr lang="en-US" sz="3200" dirty="0"/>
              <a:t> </a:t>
            </a:r>
            <a:r>
              <a:rPr lang="en-US" sz="3200" dirty="0" smtClean="0"/>
              <a:t>change to the components – new molecules when done </a:t>
            </a:r>
          </a:p>
          <a:p>
            <a:pPr marL="514350" indent="-514350">
              <a:buFont typeface="+mj-lt"/>
              <a:buAutoNum type="arabicParenR" startAt="11"/>
            </a:pPr>
            <a:r>
              <a:rPr lang="en-US" sz="3200" dirty="0"/>
              <a:t> </a:t>
            </a:r>
            <a:r>
              <a:rPr lang="en-US" sz="3200" dirty="0" smtClean="0"/>
              <a:t>melting, bending, freezing, crushing, cutting 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8731342" y="1240970"/>
            <a:ext cx="303829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 startAt="15"/>
            </a:pPr>
            <a:r>
              <a:rPr lang="en-US" sz="3200" dirty="0" smtClean="0"/>
              <a:t> burning, rotting, digesting, cooking</a:t>
            </a:r>
          </a:p>
          <a:p>
            <a:pPr marL="514350" indent="-514350">
              <a:buFont typeface="+mj-lt"/>
              <a:buAutoNum type="arabicParenR" startAt="15"/>
            </a:pPr>
            <a:r>
              <a:rPr lang="en-US" sz="3200" dirty="0"/>
              <a:t> </a:t>
            </a:r>
            <a:r>
              <a:rPr lang="en-US" sz="3200" dirty="0" smtClean="0"/>
              <a:t>protons + neutrons</a:t>
            </a:r>
          </a:p>
          <a:p>
            <a:pPr marL="514350" indent="-514350">
              <a:buFont typeface="+mj-lt"/>
              <a:buAutoNum type="arabicParenR" startAt="15"/>
            </a:pPr>
            <a:r>
              <a:rPr lang="en-US" sz="3200" dirty="0"/>
              <a:t> </a:t>
            </a:r>
            <a:r>
              <a:rPr lang="en-US" sz="3200" dirty="0" smtClean="0"/>
              <a:t># of protons</a:t>
            </a:r>
          </a:p>
          <a:p>
            <a:pPr marL="514350" indent="-514350">
              <a:buFont typeface="+mj-lt"/>
              <a:buAutoNum type="arabicParenR" startAt="15"/>
            </a:pPr>
            <a:r>
              <a:rPr lang="en-US" sz="3200" dirty="0"/>
              <a:t> </a:t>
            </a:r>
            <a:r>
              <a:rPr lang="en-US" sz="3200" dirty="0" smtClean="0"/>
              <a:t>47p, 61n, 47e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167052" y="1240971"/>
            <a:ext cx="0" cy="534270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588828" y="1240970"/>
            <a:ext cx="0" cy="534270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633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51678" y="68878"/>
            <a:ext cx="10361202" cy="1492132"/>
          </a:xfrm>
        </p:spPr>
        <p:txBody>
          <a:bodyPr>
            <a:normAutofit/>
          </a:bodyPr>
          <a:lstStyle/>
          <a:p>
            <a:r>
              <a:rPr lang="en-US" u="sng" dirty="0" smtClean="0"/>
              <a:t>Chunk #1 Answer Key</a:t>
            </a:r>
            <a:endParaRPr lang="en-US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966652" y="927464"/>
            <a:ext cx="296526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 startAt="19"/>
            </a:pPr>
            <a:r>
              <a:rPr lang="en-US" sz="2800" dirty="0" smtClean="0"/>
              <a:t> 17, 18, 17</a:t>
            </a:r>
            <a:br>
              <a:rPr lang="en-US" sz="2800" dirty="0" smtClean="0"/>
            </a:br>
            <a:r>
              <a:rPr lang="en-US" sz="2800" dirty="0" smtClean="0"/>
              <a:t> 56, 81, 56</a:t>
            </a:r>
            <a:br>
              <a:rPr lang="en-US" sz="2800" dirty="0" smtClean="0"/>
            </a:br>
            <a:r>
              <a:rPr lang="en-US" sz="2800" dirty="0" smtClean="0"/>
              <a:t>6, 6, 6, </a:t>
            </a:r>
            <a:br>
              <a:rPr lang="en-US" sz="2800" dirty="0" smtClean="0"/>
            </a:br>
            <a:r>
              <a:rPr lang="en-US" sz="2800" dirty="0" smtClean="0"/>
              <a:t>10, 10, 10</a:t>
            </a:r>
          </a:p>
          <a:p>
            <a:pPr marL="514350" indent="-514350">
              <a:buFont typeface="+mj-lt"/>
              <a:buAutoNum type="arabicParenR" startAt="19"/>
            </a:pPr>
            <a:r>
              <a:rPr lang="en-US" sz="2800" dirty="0"/>
              <a:t> </a:t>
            </a:r>
            <a:r>
              <a:rPr lang="en-US" sz="2800" dirty="0" smtClean="0"/>
              <a:t>Mg</a:t>
            </a:r>
          </a:p>
          <a:p>
            <a:pPr marL="514350" indent="-514350">
              <a:buFont typeface="+mj-lt"/>
              <a:buAutoNum type="arabicParenR" startAt="19"/>
            </a:pPr>
            <a:r>
              <a:rPr lang="en-US" sz="2800" dirty="0"/>
              <a:t> </a:t>
            </a:r>
            <a:r>
              <a:rPr lang="en-US" sz="2800" dirty="0" smtClean="0"/>
              <a:t>8, 6, 6</a:t>
            </a:r>
            <a:br>
              <a:rPr lang="en-US" sz="2800" dirty="0" smtClean="0"/>
            </a:br>
            <a:r>
              <a:rPr lang="en-US" sz="2800" dirty="0" smtClean="0"/>
              <a:t> 6, 6, 6, </a:t>
            </a:r>
          </a:p>
          <a:p>
            <a:pPr marL="514350" indent="-514350">
              <a:buFont typeface="+mj-lt"/>
              <a:buAutoNum type="arabicParenR" startAt="19"/>
            </a:pPr>
            <a:r>
              <a:rPr lang="en-US" sz="3200" dirty="0"/>
              <a:t> </a:t>
            </a:r>
            <a:r>
              <a:rPr lang="en-US" sz="2800" dirty="0" smtClean="0"/>
              <a:t>an area an e is most likely to be found,</a:t>
            </a:r>
            <a:r>
              <a:rPr lang="en-US" sz="2800" dirty="0"/>
              <a:t> </a:t>
            </a:r>
            <a:r>
              <a:rPr lang="en-US" sz="2800" dirty="0" smtClean="0"/>
              <a:t>a probability cloud, only 2 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16946" y="927464"/>
            <a:ext cx="750579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 startAt="23"/>
            </a:pPr>
            <a:r>
              <a:rPr lang="en-US" sz="3200" dirty="0"/>
              <a:t> </a:t>
            </a:r>
            <a:r>
              <a:rPr lang="en-US" sz="3200" dirty="0" smtClean="0"/>
              <a:t>s orbital is sphere shaped, p orbital is shaped like a petal or a peanut</a:t>
            </a:r>
          </a:p>
          <a:p>
            <a:pPr marL="514350" indent="-514350">
              <a:buFont typeface="+mj-lt"/>
              <a:buAutoNum type="arabicParenR" startAt="23"/>
            </a:pPr>
            <a:r>
              <a:rPr lang="en-US" sz="3200" dirty="0"/>
              <a:t> </a:t>
            </a:r>
            <a:r>
              <a:rPr lang="en-US" sz="3200" dirty="0" smtClean="0"/>
              <a:t>2, 6, 10, 14</a:t>
            </a:r>
          </a:p>
          <a:p>
            <a:pPr marL="514350" indent="-514350">
              <a:buFont typeface="+mj-lt"/>
              <a:buAutoNum type="arabicParenR" startAt="23"/>
            </a:pPr>
            <a:r>
              <a:rPr lang="en-US" sz="3200" dirty="0"/>
              <a:t> </a:t>
            </a:r>
            <a:r>
              <a:rPr lang="en-US" sz="3200" dirty="0" smtClean="0">
                <a:sym typeface="Wingdings" panose="05000000000000000000" pitchFamily="2" charset="2"/>
              </a:rPr>
              <a:t></a:t>
            </a:r>
            <a:endParaRPr lang="en-US" sz="3200" dirty="0" smtClean="0"/>
          </a:p>
          <a:p>
            <a:endParaRPr lang="en-US" sz="3200" dirty="0"/>
          </a:p>
        </p:txBody>
      </p:sp>
      <p:pic>
        <p:nvPicPr>
          <p:cNvPr id="1028" name="Picture 4" descr="Image result for orbital diagram for chlorin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02" r="49576"/>
          <a:stretch/>
        </p:blipFill>
        <p:spPr bwMode="auto">
          <a:xfrm>
            <a:off x="8486650" y="2628604"/>
            <a:ext cx="3126230" cy="3654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Image result for orbital diagram for chlorin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34" t="21402" r="2381"/>
          <a:stretch/>
        </p:blipFill>
        <p:spPr bwMode="auto">
          <a:xfrm>
            <a:off x="5501214" y="2628604"/>
            <a:ext cx="2913017" cy="3654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4100003" y="940661"/>
            <a:ext cx="0" cy="534270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06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51678" y="68878"/>
            <a:ext cx="10361202" cy="1492132"/>
          </a:xfrm>
        </p:spPr>
        <p:txBody>
          <a:bodyPr>
            <a:normAutofit/>
          </a:bodyPr>
          <a:lstStyle/>
          <a:p>
            <a:r>
              <a:rPr lang="en-US" u="sng" dirty="0" smtClean="0"/>
              <a:t>Chunk #1 Answer Key</a:t>
            </a:r>
            <a:endParaRPr lang="en-US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966651" y="927464"/>
            <a:ext cx="8987245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 startAt="26"/>
            </a:pPr>
            <a:r>
              <a:rPr lang="en-US" sz="3200" dirty="0" smtClean="0"/>
              <a:t> Ge</a:t>
            </a:r>
          </a:p>
          <a:p>
            <a:pPr marL="514350" indent="-514350">
              <a:buFont typeface="+mj-lt"/>
              <a:buAutoNum type="arabicParenR" startAt="26"/>
            </a:pPr>
            <a:r>
              <a:rPr lang="en-US" sz="3200" dirty="0"/>
              <a:t> </a:t>
            </a:r>
            <a:r>
              <a:rPr lang="en-US" sz="3200" dirty="0" smtClean="0"/>
              <a:t>K</a:t>
            </a:r>
          </a:p>
          <a:p>
            <a:pPr marL="514350" indent="-514350">
              <a:buFont typeface="+mj-lt"/>
              <a:buAutoNum type="arabicParenR" startAt="26"/>
            </a:pPr>
            <a:r>
              <a:rPr lang="en-US" sz="3200" dirty="0"/>
              <a:t> </a:t>
            </a:r>
            <a:r>
              <a:rPr lang="en-US" sz="3200" dirty="0" smtClean="0"/>
              <a:t>1s</a:t>
            </a:r>
            <a:r>
              <a:rPr lang="en-US" sz="3200" baseline="30000" dirty="0" smtClean="0"/>
              <a:t>1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1s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</a:t>
            </a:r>
            <a:r>
              <a:rPr lang="en-US" sz="3200" dirty="0" err="1" smtClean="0"/>
              <a:t>1s</a:t>
            </a:r>
            <a:r>
              <a:rPr lang="en-US" sz="3200" baseline="30000" dirty="0" err="1" smtClean="0"/>
              <a:t>2</a:t>
            </a:r>
            <a:r>
              <a:rPr lang="en-US" sz="3200" dirty="0" smtClean="0"/>
              <a:t> 2s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2p</a:t>
            </a:r>
            <a:r>
              <a:rPr lang="en-US" sz="3200" baseline="30000" dirty="0" smtClean="0"/>
              <a:t>6</a:t>
            </a:r>
            <a:r>
              <a:rPr lang="en-US" sz="3200" dirty="0" smtClean="0"/>
              <a:t> 3s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3p</a:t>
            </a:r>
            <a:r>
              <a:rPr lang="en-US" sz="3200" baseline="30000" dirty="0" smtClean="0"/>
              <a:t>6</a:t>
            </a:r>
            <a:r>
              <a:rPr lang="en-US" sz="3200" dirty="0" smtClean="0"/>
              <a:t> 4s</a:t>
            </a:r>
            <a:r>
              <a:rPr lang="en-US" sz="3200" baseline="30000" dirty="0" smtClean="0"/>
              <a:t>1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 smtClean="0"/>
              <a:t> 1s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</a:t>
            </a:r>
            <a:r>
              <a:rPr lang="en-US" sz="3200" dirty="0"/>
              <a:t>2s</a:t>
            </a:r>
            <a:r>
              <a:rPr lang="en-US" sz="3200" baseline="30000" dirty="0"/>
              <a:t>2</a:t>
            </a:r>
            <a:r>
              <a:rPr lang="en-US" sz="3200" dirty="0"/>
              <a:t> 2p</a:t>
            </a:r>
            <a:r>
              <a:rPr lang="en-US" sz="3200" baseline="30000" dirty="0"/>
              <a:t>6</a:t>
            </a:r>
            <a:r>
              <a:rPr lang="en-US" sz="3200" dirty="0"/>
              <a:t> 3s</a:t>
            </a:r>
            <a:r>
              <a:rPr lang="en-US" sz="3200" baseline="30000" dirty="0"/>
              <a:t>2</a:t>
            </a:r>
            <a:r>
              <a:rPr lang="en-US" sz="3200" dirty="0"/>
              <a:t> 3p</a:t>
            </a:r>
            <a:r>
              <a:rPr lang="en-US" sz="3200" baseline="30000" dirty="0"/>
              <a:t>6</a:t>
            </a:r>
            <a:r>
              <a:rPr lang="en-US" sz="3200" dirty="0"/>
              <a:t> </a:t>
            </a:r>
            <a:r>
              <a:rPr lang="en-US" sz="3200" dirty="0" smtClean="0"/>
              <a:t>4s</a:t>
            </a:r>
            <a:r>
              <a:rPr lang="en-US" sz="3200" baseline="30000" dirty="0" smtClean="0"/>
              <a:t>2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 1s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</a:t>
            </a:r>
            <a:r>
              <a:rPr lang="en-US" sz="3200" dirty="0"/>
              <a:t>2s</a:t>
            </a:r>
            <a:r>
              <a:rPr lang="en-US" sz="3200" baseline="30000" dirty="0"/>
              <a:t>2</a:t>
            </a:r>
            <a:r>
              <a:rPr lang="en-US" sz="3200" dirty="0"/>
              <a:t> 2p</a:t>
            </a:r>
            <a:r>
              <a:rPr lang="en-US" sz="3200" baseline="30000" dirty="0"/>
              <a:t>6</a:t>
            </a:r>
            <a:r>
              <a:rPr lang="en-US" sz="3200" dirty="0"/>
              <a:t> 3s</a:t>
            </a:r>
            <a:r>
              <a:rPr lang="en-US" sz="3200" baseline="30000" dirty="0"/>
              <a:t>2</a:t>
            </a:r>
            <a:r>
              <a:rPr lang="en-US" sz="3200" dirty="0"/>
              <a:t> 3p</a:t>
            </a:r>
            <a:r>
              <a:rPr lang="en-US" sz="3200" baseline="30000" dirty="0"/>
              <a:t>6</a:t>
            </a:r>
            <a:r>
              <a:rPr lang="en-US" sz="3200" dirty="0"/>
              <a:t> </a:t>
            </a:r>
            <a:r>
              <a:rPr lang="en-US" sz="3200" dirty="0" smtClean="0"/>
              <a:t>4s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3d</a:t>
            </a:r>
            <a:r>
              <a:rPr lang="en-US" sz="3200" baseline="30000" dirty="0" smtClean="0"/>
              <a:t>10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1s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</a:t>
            </a:r>
            <a:r>
              <a:rPr lang="en-US" sz="3200" dirty="0"/>
              <a:t>2s</a:t>
            </a:r>
            <a:r>
              <a:rPr lang="en-US" sz="3200" baseline="30000" dirty="0"/>
              <a:t>2</a:t>
            </a:r>
            <a:r>
              <a:rPr lang="en-US" sz="3200" dirty="0"/>
              <a:t> 2p</a:t>
            </a:r>
            <a:r>
              <a:rPr lang="en-US" sz="3200" baseline="30000" dirty="0"/>
              <a:t>6</a:t>
            </a:r>
            <a:r>
              <a:rPr lang="en-US" sz="3200" dirty="0"/>
              <a:t> 3s</a:t>
            </a:r>
            <a:r>
              <a:rPr lang="en-US" sz="3200" baseline="30000" dirty="0"/>
              <a:t>2</a:t>
            </a:r>
            <a:r>
              <a:rPr lang="en-US" sz="3200" dirty="0"/>
              <a:t> 3p</a:t>
            </a:r>
            <a:r>
              <a:rPr lang="en-US" sz="3200" baseline="30000" dirty="0"/>
              <a:t>6</a:t>
            </a:r>
            <a:r>
              <a:rPr lang="en-US" sz="3200" dirty="0"/>
              <a:t> 4s</a:t>
            </a:r>
            <a:r>
              <a:rPr lang="en-US" sz="3200" baseline="30000" dirty="0"/>
              <a:t>2</a:t>
            </a:r>
            <a:r>
              <a:rPr lang="en-US" sz="3200" dirty="0"/>
              <a:t> </a:t>
            </a:r>
            <a:r>
              <a:rPr lang="en-US" sz="3200" dirty="0" smtClean="0"/>
              <a:t>3d</a:t>
            </a:r>
            <a:r>
              <a:rPr lang="en-US" sz="3200" baseline="30000" dirty="0" smtClean="0"/>
              <a:t>10</a:t>
            </a:r>
            <a:r>
              <a:rPr lang="en-US" sz="3200" dirty="0" smtClean="0"/>
              <a:t> 4p</a:t>
            </a:r>
            <a:r>
              <a:rPr lang="en-US" sz="3200" baseline="30000" dirty="0" smtClean="0"/>
              <a:t>6</a:t>
            </a:r>
            <a:r>
              <a:rPr lang="en-US" sz="3200" dirty="0" smtClean="0"/>
              <a:t> 5s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4d</a:t>
            </a:r>
            <a:r>
              <a:rPr lang="en-US" sz="3200" baseline="30000" dirty="0" smtClean="0"/>
              <a:t>10 </a:t>
            </a:r>
            <a:r>
              <a:rPr lang="en-US" sz="3200" dirty="0" smtClean="0"/>
              <a:t>5p</a:t>
            </a:r>
            <a:r>
              <a:rPr lang="en-US" sz="3200" baseline="30000" dirty="0" smtClean="0"/>
              <a:t>5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 smtClean="0"/>
              <a:t> 1s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</a:t>
            </a:r>
            <a:r>
              <a:rPr lang="en-US" sz="3200" dirty="0"/>
              <a:t>2s</a:t>
            </a:r>
            <a:r>
              <a:rPr lang="en-US" sz="3200" baseline="30000" dirty="0"/>
              <a:t>2</a:t>
            </a:r>
            <a:r>
              <a:rPr lang="en-US" sz="3200" dirty="0"/>
              <a:t> 2p</a:t>
            </a:r>
            <a:r>
              <a:rPr lang="en-US" sz="3200" baseline="30000" dirty="0"/>
              <a:t>6</a:t>
            </a:r>
            <a:r>
              <a:rPr lang="en-US" sz="3200" dirty="0"/>
              <a:t> 3s</a:t>
            </a:r>
            <a:r>
              <a:rPr lang="en-US" sz="3200" baseline="30000" dirty="0"/>
              <a:t>2</a:t>
            </a:r>
            <a:r>
              <a:rPr lang="en-US" sz="3200" dirty="0"/>
              <a:t> 3p</a:t>
            </a:r>
            <a:r>
              <a:rPr lang="en-US" sz="3200" baseline="30000" dirty="0"/>
              <a:t>6</a:t>
            </a:r>
            <a:r>
              <a:rPr lang="en-US" sz="3200" dirty="0"/>
              <a:t> 4s</a:t>
            </a:r>
            <a:r>
              <a:rPr lang="en-US" sz="3200" baseline="30000" dirty="0"/>
              <a:t>2</a:t>
            </a:r>
            <a:r>
              <a:rPr lang="en-US" sz="3200" dirty="0"/>
              <a:t> </a:t>
            </a:r>
            <a:r>
              <a:rPr lang="en-US" sz="3200" dirty="0" smtClean="0"/>
              <a:t>3d</a:t>
            </a:r>
            <a:r>
              <a:rPr lang="en-US" sz="3200" baseline="30000" dirty="0" smtClean="0"/>
              <a:t>10</a:t>
            </a:r>
            <a:r>
              <a:rPr lang="en-US" sz="3200" dirty="0" smtClean="0"/>
              <a:t> 4p</a:t>
            </a:r>
            <a:r>
              <a:rPr lang="en-US" sz="3200" baseline="30000" dirty="0" smtClean="0"/>
              <a:t>6</a:t>
            </a:r>
            <a:endParaRPr lang="en-US" sz="3200" baseline="30000" dirty="0"/>
          </a:p>
          <a:p>
            <a:pPr marL="514350" indent="-514350">
              <a:buFont typeface="+mj-lt"/>
              <a:buAutoNum type="arabicParenR" startAt="26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67038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361202" cy="1492132"/>
          </a:xfrm>
        </p:spPr>
        <p:txBody>
          <a:bodyPr>
            <a:normAutofit/>
          </a:bodyPr>
          <a:lstStyle/>
          <a:p>
            <a:r>
              <a:rPr lang="en-US" u="sng" dirty="0" smtClean="0"/>
              <a:t>Chunk #2 Answer Key</a:t>
            </a:r>
            <a:endParaRPr lang="en-US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1251678" y="1289742"/>
            <a:ext cx="103612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prstClr val="black"/>
                </a:solidFill>
              </a:rPr>
              <a:t>USE YOUR GREEN PEN!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prstClr val="black"/>
                </a:solidFill>
              </a:rPr>
              <a:t>Answer Keys are class copies – hand it back to me when done. </a:t>
            </a:r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49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361202" cy="1492132"/>
          </a:xfrm>
        </p:spPr>
        <p:txBody>
          <a:bodyPr>
            <a:normAutofit/>
          </a:bodyPr>
          <a:lstStyle/>
          <a:p>
            <a:r>
              <a:rPr lang="en-US" u="sng" dirty="0" smtClean="0"/>
              <a:t>Representative questions</a:t>
            </a:r>
            <a:endParaRPr lang="en-US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1251678" y="1289742"/>
            <a:ext cx="103612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prstClr val="black"/>
                </a:solidFill>
              </a:rPr>
              <a:t>Due at the end of the period!</a:t>
            </a:r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35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Brainstorming review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307206"/>
            <a:ext cx="10146125" cy="3593591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22 topics from 2nd semester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 You can use your notebook to help you!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</a:rPr>
              <a:t>Prizes for group that gets closest to my list!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 smtClean="0"/>
              <a:t>Absent yesterday?????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5400" b="1" dirty="0" smtClean="0"/>
              <a:t>TURN IN YOUR NOTEBOOK TO MY DESK!!!!!!!!!!!!!!!!!!!!!!!!</a:t>
            </a:r>
          </a:p>
          <a:p>
            <a:pPr lvl="1"/>
            <a:r>
              <a:rPr lang="en-US" sz="3600" dirty="0"/>
              <a:t> </a:t>
            </a:r>
            <a:r>
              <a:rPr lang="en-US" sz="3600" i="1" dirty="0" smtClean="0"/>
              <a:t>put your self grading sheet between p.124 and p.125 sticking out the top like a bookmark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3380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361202" cy="1492132"/>
          </a:xfrm>
        </p:spPr>
        <p:txBody>
          <a:bodyPr>
            <a:normAutofit/>
          </a:bodyPr>
          <a:lstStyle/>
          <a:p>
            <a:r>
              <a:rPr lang="en-US" u="sng" dirty="0" smtClean="0"/>
              <a:t>Chunk #3 Answer Key</a:t>
            </a:r>
            <a:endParaRPr lang="en-US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1251678" y="1289742"/>
            <a:ext cx="103612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prstClr val="black"/>
                </a:solidFill>
              </a:rPr>
              <a:t>USE YOUR GREEN PEN!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prstClr val="black"/>
                </a:solidFill>
              </a:rPr>
              <a:t>Answer Keys are class copies – hand it back to me when done. </a:t>
            </a:r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45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361202" cy="1492132"/>
          </a:xfrm>
        </p:spPr>
        <p:txBody>
          <a:bodyPr>
            <a:normAutofit/>
          </a:bodyPr>
          <a:lstStyle/>
          <a:p>
            <a:r>
              <a:rPr lang="en-US" u="sng" dirty="0" smtClean="0"/>
              <a:t>Pictionary</a:t>
            </a:r>
            <a:endParaRPr lang="en-US" u="sng" dirty="0"/>
          </a:p>
        </p:txBody>
      </p:sp>
      <p:pic>
        <p:nvPicPr>
          <p:cNvPr id="1026" name="Picture 2" descr="Image result for pictionary ru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244" y="503339"/>
            <a:ext cx="5451105" cy="5941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51678" y="1430594"/>
            <a:ext cx="32318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Due at the end of the period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4835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REVIEW JUMPSTART #7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Describe what is happening during atomic absorption and emission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Draw a picture of absorption and a picture of emission. Label which is which!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00611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REVIEW JUMPSTART #8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062" y="2222287"/>
            <a:ext cx="11167224" cy="3636511"/>
          </a:xfrm>
        </p:spPr>
        <p:txBody>
          <a:bodyPr>
            <a:normAutofit/>
          </a:bodyPr>
          <a:lstStyle/>
          <a:p>
            <a:pPr marL="800100" lvl="1" indent="-342900">
              <a:buFont typeface="+mj-lt"/>
              <a:buAutoNum type="arabicParenR"/>
            </a:pPr>
            <a:r>
              <a:rPr lang="en-US" sz="3600" b="1" dirty="0"/>
              <a:t>What are the three main types of radioactive particles – give names, symbols and numbers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3600" b="1" dirty="0"/>
              <a:t>Thorium-232 undergoes beta decay. Write the nuclear equation and predict the products of the reaction. </a:t>
            </a:r>
          </a:p>
        </p:txBody>
      </p:sp>
    </p:spTree>
    <p:extLst>
      <p:ext uri="{BB962C8B-B14F-4D97-AF65-F5344CB8AC3E}">
        <p14:creationId xmlns:p14="http://schemas.microsoft.com/office/powerpoint/2010/main" val="88448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REVIEW JUMPSTART #9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What is the equation for half life?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If you started with 35 grams of a radioactive substance, and 6 half lives go by, how many grams are left?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12618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REVIEW JUMPSTART #10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How many valence electrons does nitrogen have?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What class of element is Chlorine?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What kind of metal is calcium? (group name)</a:t>
            </a:r>
          </a:p>
        </p:txBody>
      </p:sp>
    </p:spTree>
    <p:extLst>
      <p:ext uri="{BB962C8B-B14F-4D97-AF65-F5344CB8AC3E}">
        <p14:creationId xmlns:p14="http://schemas.microsoft.com/office/powerpoint/2010/main" val="114531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REVIEW JUMPSTART #11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972" y="2222287"/>
            <a:ext cx="11051314" cy="3636511"/>
          </a:xfrm>
        </p:spPr>
        <p:txBody>
          <a:bodyPr>
            <a:noAutofit/>
          </a:bodyPr>
          <a:lstStyle/>
          <a:p>
            <a:pPr marL="800100" lvl="1" indent="-342900">
              <a:buFont typeface="+mj-lt"/>
              <a:buAutoNum type="arabicParenR"/>
            </a:pPr>
            <a:r>
              <a:rPr lang="en-US" sz="4000" b="1" dirty="0"/>
              <a:t>Name K</a:t>
            </a:r>
            <a:r>
              <a:rPr lang="en-US" sz="4000" b="1" baseline="-25000" dirty="0"/>
              <a:t>2</a:t>
            </a:r>
            <a:r>
              <a:rPr lang="en-US" sz="4000" b="1" dirty="0"/>
              <a:t>O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4000" b="1" dirty="0"/>
              <a:t>What is the formula for Calcium Sulfate?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4000" b="1" dirty="0"/>
              <a:t>Name C2H6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4000" b="1" dirty="0"/>
              <a:t>What is the formula for </a:t>
            </a:r>
            <a:r>
              <a:rPr lang="en-US" sz="4000" b="1" dirty="0" err="1"/>
              <a:t>Trinitrogen</a:t>
            </a:r>
            <a:r>
              <a:rPr lang="en-US" sz="4000" b="1" dirty="0"/>
              <a:t> </a:t>
            </a:r>
            <a:r>
              <a:rPr lang="en-US" sz="4000" b="1" dirty="0" err="1"/>
              <a:t>Heptaoxide</a:t>
            </a:r>
            <a:r>
              <a:rPr lang="en-US" sz="4000" b="1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25209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REVIEW JUMPSTART #12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Draw the Lewis structure for CH</a:t>
            </a:r>
            <a:r>
              <a:rPr lang="en-US" sz="4000" b="1" baseline="-25000" dirty="0" smtClean="0"/>
              <a:t>4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Draw the Lewis structure for N</a:t>
            </a:r>
            <a:r>
              <a:rPr lang="en-US" sz="4000" b="1" baseline="-25000" dirty="0" smtClean="0"/>
              <a:t>2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Draw the Lewis structure for BF</a:t>
            </a:r>
            <a:r>
              <a:rPr lang="en-US" sz="4000" b="1" baseline="-25000" dirty="0" smtClean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1316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Page 240		</a:t>
            </a:r>
            <a:r>
              <a:rPr lang="en-US" dirty="0"/>
              <a:t> </a:t>
            </a:r>
            <a:r>
              <a:rPr lang="en-US" dirty="0" smtClean="0"/>
              <a:t>  page 241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1317" y="1128451"/>
            <a:ext cx="4061093" cy="5318860"/>
          </a:xfrm>
          <a:prstGeom prst="rect">
            <a:avLst/>
          </a:prstGeom>
          <a:ln w="57150">
            <a:solidFill>
              <a:schemeClr val="accent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0372" y="1128451"/>
            <a:ext cx="3810000" cy="5368636"/>
          </a:xfrm>
          <a:prstGeom prst="rect">
            <a:avLst/>
          </a:prstGeom>
          <a:ln w="571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72763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3194" y="328412"/>
            <a:ext cx="4067296" cy="6265571"/>
          </a:xfrm>
        </p:spPr>
        <p:txBody>
          <a:bodyPr>
            <a:normAutofit fontScale="92500" lnSpcReduction="20000"/>
          </a:bodyPr>
          <a:lstStyle/>
          <a:p>
            <a:pPr marL="457200" lvl="0" indent="-457200">
              <a:buFont typeface="+mj-lt"/>
              <a:buAutoNum type="arabicParenR"/>
            </a:pPr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Lewis Structures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Polarity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Properties due to IMFs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 of IMFs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Bulk Solids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Ranking IMFs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Balancing Equations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Phases and Changes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 of Reactions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Predicting products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370751" y="173865"/>
            <a:ext cx="6096000" cy="562461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 startAt="11"/>
            </a:pPr>
            <a:r>
              <a:rPr lang="en-U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Molar </a:t>
            </a:r>
            <a:r>
              <a:rPr lang="en-US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conversions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 startAt="11"/>
            </a:pPr>
            <a:r>
              <a:rPr lang="en-U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Stoichiometry</a:t>
            </a:r>
            <a:endParaRPr lang="en-US" sz="2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 startAt="11"/>
            </a:pPr>
            <a:r>
              <a:rPr lang="en-U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Thermochemistry </a:t>
            </a:r>
            <a:r>
              <a:rPr lang="en-US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basics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 startAt="11"/>
            </a:pPr>
            <a:r>
              <a:rPr lang="en-U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Q=</a:t>
            </a:r>
            <a:r>
              <a:rPr lang="en-US" sz="2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mC</a:t>
            </a:r>
            <a:r>
              <a:rPr lang="en-US" sz="2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en-US" sz="2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endParaRPr lang="en-US" sz="2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 startAt="11"/>
            </a:pPr>
            <a:r>
              <a:rPr lang="en-U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Q=mL</a:t>
            </a:r>
            <a:endParaRPr lang="en-US" sz="2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 startAt="11"/>
            </a:pPr>
            <a:r>
              <a:rPr lang="en-U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Heating </a:t>
            </a:r>
            <a:r>
              <a:rPr lang="en-US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curves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 startAt="11"/>
            </a:pPr>
            <a:r>
              <a:rPr lang="en-U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Reaction </a:t>
            </a:r>
            <a:r>
              <a:rPr lang="en-US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diagrams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 startAt="11"/>
            </a:pPr>
            <a:r>
              <a:rPr lang="en-U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Rate </a:t>
            </a:r>
            <a:r>
              <a:rPr lang="en-US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affecting factors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 startAt="11"/>
            </a:pPr>
            <a:r>
              <a:rPr lang="en-U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Rate </a:t>
            </a:r>
            <a:r>
              <a:rPr lang="en-US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expressions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 startAt="11"/>
            </a:pPr>
            <a:r>
              <a:rPr lang="en-U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Rate </a:t>
            </a:r>
            <a:r>
              <a:rPr lang="en-US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Calculations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 startAt="11"/>
            </a:pPr>
            <a:r>
              <a:rPr lang="en-U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Equilibrium </a:t>
            </a:r>
            <a:r>
              <a:rPr lang="en-US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basics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arenR" startAt="11"/>
            </a:pPr>
            <a:r>
              <a:rPr lang="en-U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Le </a:t>
            </a:r>
            <a:r>
              <a:rPr lang="en-US" sz="28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Chatelier’s</a:t>
            </a:r>
            <a:r>
              <a:rPr lang="en-US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Principle</a:t>
            </a:r>
            <a:endParaRPr lang="en-US" sz="2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54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562422"/>
              </p:ext>
            </p:extLst>
          </p:nvPr>
        </p:nvGraphicFramePr>
        <p:xfrm>
          <a:off x="1214846" y="1046787"/>
          <a:ext cx="10424159" cy="49479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57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848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/>
                        <a:t>1s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/>
                        <a:t>We learned this?!?!</a:t>
                      </a:r>
                      <a:endParaRPr lang="en-US" sz="2800" dirty="0"/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1138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/>
                        <a:t>2s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I could do this if Mrs. Farmer was sitting there helping me do it</a:t>
                      </a:r>
                      <a:endParaRPr lang="en-US" sz="2800" dirty="0"/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05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/>
                        <a:t>3s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I could do this if I had my notebook with me, or someone reminded me how to do it</a:t>
                      </a:r>
                      <a:endParaRPr lang="en-US" sz="2800" dirty="0"/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327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/>
                        <a:t>4s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I could do this by myself but I don’t think I could teach</a:t>
                      </a:r>
                      <a:r>
                        <a:rPr lang="en-US" sz="2800" b="1" baseline="0" dirty="0" smtClean="0"/>
                        <a:t> </a:t>
                      </a:r>
                      <a:r>
                        <a:rPr lang="en-US" sz="2800" b="1" dirty="0" smtClean="0"/>
                        <a:t>someone, or I might make a mistake here or there </a:t>
                      </a:r>
                      <a:endParaRPr lang="en-US" sz="2800" dirty="0"/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726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/>
                        <a:t>5s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I know this so well I could tell someone how to do it, and I know I will get them right on the final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70016" y="169816"/>
            <a:ext cx="93138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Topic Rankings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33165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151712"/>
              </p:ext>
            </p:extLst>
          </p:nvPr>
        </p:nvGraphicFramePr>
        <p:xfrm>
          <a:off x="2369457" y="1208695"/>
          <a:ext cx="8128000" cy="140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4000" b="1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4000" b="1" baseline="30000" dirty="0" smtClean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4000" b="1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4000" b="1" baseline="30000" dirty="0" smtClean="0">
                          <a:solidFill>
                            <a:schemeClr val="tx1"/>
                          </a:solidFill>
                        </a:rPr>
                        <a:t>rd</a:t>
                      </a:r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US" sz="4000" b="1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1s</a:t>
                      </a:r>
                      <a:endParaRPr lang="en-US" sz="4000" b="1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2s</a:t>
                      </a:r>
                      <a:endParaRPr lang="en-US" sz="4000" b="1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3s</a:t>
                      </a:r>
                      <a:endParaRPr lang="en-US" sz="4000" b="1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4s</a:t>
                      </a:r>
                      <a:endParaRPr lang="en-US" sz="4000" b="1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5s</a:t>
                      </a:r>
                      <a:endParaRPr lang="en-US" sz="4000" b="1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76548" y="378822"/>
            <a:ext cx="93138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Recommended Order to Study Things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35278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u="sng" dirty="0" smtClean="0">
                <a:solidFill>
                  <a:schemeClr val="tx1"/>
                </a:solidFill>
              </a:rPr>
              <a:t>Review Jumpstarts!</a:t>
            </a: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dirty="0" smtClean="0"/>
              <a:t>Grab a handout from Table #8 – when the bell rings I will put up a question to work 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5400" b="1" dirty="0"/>
              <a:t>Getting ready for the final!</a:t>
            </a:r>
          </a:p>
        </p:txBody>
      </p:sp>
    </p:spTree>
    <p:extLst>
      <p:ext uri="{BB962C8B-B14F-4D97-AF65-F5344CB8AC3E}">
        <p14:creationId xmlns:p14="http://schemas.microsoft.com/office/powerpoint/2010/main" val="251860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REVIEW JUMPSTART #1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List the scientists we talked about that had major advancements in atomic theory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What did Rutherford’s Gold Foil Experiment discover?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46292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REVIEW JUMPSTART #2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What is 4390000 in scientific notation?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Convert 39cm into </a:t>
            </a:r>
            <a:r>
              <a:rPr lang="en-US" sz="4000" b="1" dirty="0" err="1" smtClean="0"/>
              <a:t>Dm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3052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11388</TotalTime>
  <Words>847</Words>
  <Application>Microsoft Office PowerPoint</Application>
  <PresentationFormat>Widescreen</PresentationFormat>
  <Paragraphs>143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Arial</vt:lpstr>
      <vt:lpstr>Calibri</vt:lpstr>
      <vt:lpstr>Century Gothic</vt:lpstr>
      <vt:lpstr>Gill Sans MT</vt:lpstr>
      <vt:lpstr>Impact</vt:lpstr>
      <vt:lpstr>Symbol</vt:lpstr>
      <vt:lpstr>Wingdings</vt:lpstr>
      <vt:lpstr>Wingdings 2</vt:lpstr>
      <vt:lpstr>Badge</vt:lpstr>
      <vt:lpstr>Quotable</vt:lpstr>
      <vt:lpstr>Jumpstart #G-2</vt:lpstr>
      <vt:lpstr>Brainstorming review topics</vt:lpstr>
      <vt:lpstr>        Page 240     page 241</vt:lpstr>
      <vt:lpstr>PowerPoint Presentation</vt:lpstr>
      <vt:lpstr>PowerPoint Presentation</vt:lpstr>
      <vt:lpstr>PowerPoint Presentation</vt:lpstr>
      <vt:lpstr>Review Jumpstarts! Grab a handout from Table #8 – when the bell rings I will put up a question to work on</vt:lpstr>
      <vt:lpstr>REVIEW JUMPSTART #1</vt:lpstr>
      <vt:lpstr>REVIEW JUMPSTART #2</vt:lpstr>
      <vt:lpstr>REVIEW JUMPSTART #3</vt:lpstr>
      <vt:lpstr>REVIEW JUMPSTART #4</vt:lpstr>
      <vt:lpstr>REVIEW JUMPSTART #5</vt:lpstr>
      <vt:lpstr>REVIEW JUMPSTART #6</vt:lpstr>
      <vt:lpstr>Glue paper to p. 243 show all work and give all answers on p. 242</vt:lpstr>
      <vt:lpstr>Chunk #1 Answer Key</vt:lpstr>
      <vt:lpstr>Chunk #1 Answer Key</vt:lpstr>
      <vt:lpstr>Chunk #1 Answer Key</vt:lpstr>
      <vt:lpstr>Chunk #2 Answer Key</vt:lpstr>
      <vt:lpstr>Representative questions</vt:lpstr>
      <vt:lpstr>Absent yesterday?????</vt:lpstr>
      <vt:lpstr>Chunk #3 Answer Key</vt:lpstr>
      <vt:lpstr>Pictionary</vt:lpstr>
      <vt:lpstr>REVIEW JUMPSTART #7</vt:lpstr>
      <vt:lpstr>REVIEW JUMPSTART #8</vt:lpstr>
      <vt:lpstr>REVIEW JUMPSTART #9</vt:lpstr>
      <vt:lpstr>REVIEW JUMPSTART #10</vt:lpstr>
      <vt:lpstr>REVIEW JUMPSTART #11</vt:lpstr>
      <vt:lpstr>REVIEW JUMPSTART #12</vt:lpstr>
    </vt:vector>
  </TitlesOfParts>
  <Company>DVHS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Jumpstart #G-2</dc:title>
  <dc:creator>Farmer, Stephanie [DH]</dc:creator>
  <cp:lastModifiedBy>Farmer, Stephanie [DH]</cp:lastModifiedBy>
  <cp:revision>35</cp:revision>
  <dcterms:created xsi:type="dcterms:W3CDTF">2018-05-15T15:22:37Z</dcterms:created>
  <dcterms:modified xsi:type="dcterms:W3CDTF">2019-05-21T22:44:57Z</dcterms:modified>
</cp:coreProperties>
</file>