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3" r:id="rId3"/>
    <p:sldId id="277" r:id="rId4"/>
    <p:sldId id="278" r:id="rId5"/>
    <p:sldId id="281" r:id="rId6"/>
    <p:sldId id="284" r:id="rId7"/>
    <p:sldId id="285" r:id="rId8"/>
    <p:sldId id="28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0066FF"/>
    <a:srgbClr val="6600FF"/>
    <a:srgbClr val="0000FF"/>
    <a:srgbClr val="0066CC"/>
    <a:srgbClr val="E09C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34" autoAdjust="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2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E434-D918-48A5-B2B1-CFBF477B7CDC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D084-FF3F-40E3-8FB6-515F1CDC2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A50-F76C-4C06-A27D-9D77A9CD5F14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09D6-614E-46FC-8522-0725A355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3220-7659-461C-AF70-3E922D8CB48A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E6BB-018E-4635-B163-D477D5127A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5167B-33E2-4D50-9E8C-C32E89F3CF6C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EBB4-A8CE-43C0-99C2-ED5EE680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0EF9-4888-47DF-AFB5-D69B615C0300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DE90-960E-4D7C-BD88-3ABE08041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CF15-A9DD-4BC1-B71D-EE85F65DE78B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4B75-B165-4151-B514-2F7731CDD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5FA1-B097-43EE-AC5A-62B0915D33E6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4D8A-A687-421C-A443-E07963D24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93D44-9F04-4CAF-BD29-46F48DE88CE4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C3DA-437E-4904-BBE8-9D71C52D1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940F-1AF2-4DA5-BBC1-27E95259ECE9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5473-3411-4BD4-B206-2415436E0F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6002-2EE1-46A1-A547-383AC7167214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A1BCE-CC48-4D76-8D19-290B45BC8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5386-EE95-42D3-A1EA-21F57962169F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FD4D-0908-41B6-B913-85F21FA50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FCEBE-06A5-4A90-B006-F6C5C5AF0EF1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20BFD-51D5-4F92-BD44-7CE3D1FE0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1000" y="304800"/>
            <a:ext cx="8382000" cy="617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4800" dirty="0" smtClean="0">
              <a:solidFill>
                <a:schemeClr val="tx1"/>
              </a:solidFill>
              <a:latin typeface="Impact" panose="020B0806030902050204" pitchFamily="34" charset="0"/>
            </a:endParaRPr>
          </a:p>
          <a:p>
            <a:pPr algn="ctr"/>
            <a:endParaRPr lang="en-US" sz="4800" dirty="0">
              <a:solidFill>
                <a:schemeClr val="tx1"/>
              </a:solidFill>
              <a:latin typeface="Impact" panose="020B0806030902050204" pitchFamily="34" charset="0"/>
            </a:endParaRPr>
          </a:p>
          <a:p>
            <a:pPr algn="ctr"/>
            <a:r>
              <a:rPr lang="en-US" sz="4800" dirty="0" smtClean="0">
                <a:solidFill>
                  <a:schemeClr val="tx1"/>
                </a:solidFill>
                <a:latin typeface="Impact" panose="020B0806030902050204" pitchFamily="34" charset="0"/>
              </a:rPr>
              <a:t>Density and Concentration 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Impact" panose="020B0806030902050204" pitchFamily="34" charset="0"/>
            </a:endParaRPr>
          </a:p>
          <a:p>
            <a:pPr algn="ctr"/>
            <a:r>
              <a:rPr lang="en-US" sz="4000" i="1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  <a:t>How much “stuff” </a:t>
            </a:r>
            <a:r>
              <a:rPr lang="en-US" sz="4000" i="1" dirty="0">
                <a:solidFill>
                  <a:schemeClr val="tx1"/>
                </a:solidFill>
                <a:latin typeface="Century Schoolbook" panose="02040604050505020304" pitchFamily="18" charset="0"/>
              </a:rPr>
              <a:t/>
            </a:r>
            <a:br>
              <a:rPr lang="en-US" sz="4000" i="1" dirty="0">
                <a:solidFill>
                  <a:schemeClr val="tx1"/>
                </a:solidFill>
                <a:latin typeface="Century Schoolbook" panose="02040604050505020304" pitchFamily="18" charset="0"/>
              </a:rPr>
            </a:br>
            <a:r>
              <a:rPr lang="en-US" sz="4000" i="1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  <a:t>crammed into </a:t>
            </a:r>
            <a:br>
              <a:rPr lang="en-US" sz="4000" i="1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</a:br>
            <a:r>
              <a:rPr lang="en-US" sz="4000" i="1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  <a:t>how much space?</a:t>
            </a:r>
            <a:endParaRPr lang="en-US" sz="4000" i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55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1000" y="304800"/>
            <a:ext cx="8382000" cy="617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800" dirty="0" smtClean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sz="4800" u="sng" dirty="0" smtClean="0">
                <a:solidFill>
                  <a:schemeClr val="tx1"/>
                </a:solidFill>
                <a:latin typeface="Impact" panose="020B0806030902050204" pitchFamily="34" charset="0"/>
              </a:rPr>
              <a:t>Density</a:t>
            </a:r>
            <a:r>
              <a:rPr lang="en-US" sz="3600" dirty="0" smtClean="0">
                <a:solidFill>
                  <a:schemeClr val="tx1"/>
                </a:solidFill>
                <a:latin typeface="+mj-lt"/>
              </a:rPr>
              <a:t>     </a:t>
            </a:r>
            <a:r>
              <a:rPr lang="en-US" sz="3600" i="1" dirty="0" smtClean="0">
                <a:solidFill>
                  <a:schemeClr val="tx1"/>
                </a:solidFill>
                <a:latin typeface="+mj-lt"/>
              </a:rPr>
              <a:t>Usually  used for solid and gas</a:t>
            </a:r>
            <a:endParaRPr lang="en-US" sz="4800" i="1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479005"/>
            <a:ext cx="197437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How much “stuff”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21224" y="3307805"/>
            <a:ext cx="196755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How much space</a:t>
            </a:r>
            <a:endParaRPr lang="en-US" sz="28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124200" y="1915037"/>
            <a:ext cx="990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200400" y="3917404"/>
            <a:ext cx="914400" cy="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91000" y="1622649"/>
            <a:ext cx="16002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mass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4204648" y="2622005"/>
            <a:ext cx="158655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“per” 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" y="2622005"/>
            <a:ext cx="2667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crammed into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429000" y="2883615"/>
            <a:ext cx="6858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04648" y="3592674"/>
            <a:ext cx="158655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volume</a:t>
            </a:r>
            <a:endParaRPr lang="en-US" sz="3200" dirty="0"/>
          </a:p>
        </p:txBody>
      </p:sp>
      <p:sp>
        <p:nvSpPr>
          <p:cNvPr id="29" name="Right Brace 28"/>
          <p:cNvSpPr/>
          <p:nvPr/>
        </p:nvSpPr>
        <p:spPr>
          <a:xfrm>
            <a:off x="5543834" y="1276092"/>
            <a:ext cx="1447800" cy="327660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182134" y="1219200"/>
            <a:ext cx="12954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smtClean="0"/>
              <a:t>   g   </a:t>
            </a:r>
            <a:r>
              <a:rPr lang="en-US" sz="3200" u="sng" dirty="0" smtClean="0">
                <a:solidFill>
                  <a:schemeClr val="bg1"/>
                </a:solidFill>
              </a:rPr>
              <a:t>.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mL</a:t>
            </a:r>
            <a:endParaRPr lang="en-US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7182134" y="2728478"/>
            <a:ext cx="12954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smtClean="0"/>
              <a:t>   g   </a:t>
            </a:r>
            <a:r>
              <a:rPr lang="en-US" sz="3200" u="sng" dirty="0" smtClean="0">
                <a:solidFill>
                  <a:schemeClr val="bg1"/>
                </a:solidFill>
              </a:rPr>
              <a:t>.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cm</a:t>
            </a:r>
            <a:r>
              <a:rPr lang="en-US" sz="3200" baseline="30000" dirty="0" smtClean="0"/>
              <a:t>3</a:t>
            </a:r>
            <a:endParaRPr lang="en-US" sz="3200" baseline="30000" dirty="0"/>
          </a:p>
        </p:txBody>
      </p:sp>
      <p:sp>
        <p:nvSpPr>
          <p:cNvPr id="32" name="TextBox 31"/>
          <p:cNvSpPr txBox="1"/>
          <p:nvPr/>
        </p:nvSpPr>
        <p:spPr>
          <a:xfrm>
            <a:off x="7182134" y="4094013"/>
            <a:ext cx="12954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smtClean="0"/>
              <a:t>  kg   </a:t>
            </a:r>
            <a:r>
              <a:rPr lang="en-US" sz="3200" u="sng" dirty="0" smtClean="0">
                <a:solidFill>
                  <a:schemeClr val="bg1"/>
                </a:solidFill>
              </a:rPr>
              <a:t>.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L</a:t>
            </a:r>
            <a:endParaRPr lang="en-US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7182134" y="5496818"/>
            <a:ext cx="12954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Etc</a:t>
            </a:r>
            <a:r>
              <a:rPr lang="en-US" sz="3200" b="1" dirty="0" smtClean="0"/>
              <a:t>…</a:t>
            </a:r>
            <a:endParaRPr lang="en-US" sz="3200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1066800" y="4876800"/>
            <a:ext cx="4114800" cy="9124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REMEMBER: 1mL = 1cm</a:t>
            </a:r>
            <a:r>
              <a:rPr lang="en-US" sz="2800" b="1" baseline="30000" dirty="0" smtClean="0">
                <a:solidFill>
                  <a:schemeClr val="tx1"/>
                </a:solidFill>
              </a:rPr>
              <a:t>3</a:t>
            </a:r>
            <a:endParaRPr lang="en-US" sz="28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44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2" grpId="0" animBg="1"/>
      <p:bldP spid="14" grpId="0" animBg="1"/>
      <p:bldP spid="29" grpId="0" animBg="1"/>
      <p:bldP spid="30" grpId="0"/>
      <p:bldP spid="31" grpId="0"/>
      <p:bldP spid="32" grpId="0"/>
      <p:bldP spid="33" grpId="0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381000" y="304800"/>
            <a:ext cx="8382000" cy="617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4000" i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2291" name="Rectangle 17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rIns="132080"/>
          <a:lstStyle/>
          <a:p>
            <a:pPr indent="0" eaLnBrk="1" hangingPunct="1"/>
            <a:r>
              <a:rPr lang="en-US" u="sng" dirty="0" smtClean="0">
                <a:latin typeface="Impact" panose="020B0806030902050204" pitchFamily="34" charset="0"/>
              </a:rPr>
              <a:t>Which one is more dense?</a:t>
            </a:r>
          </a:p>
        </p:txBody>
      </p:sp>
      <p:sp>
        <p:nvSpPr>
          <p:cNvPr id="12293" name="Rectangle 19"/>
          <p:cNvSpPr>
            <a:spLocks/>
          </p:cNvSpPr>
          <p:nvPr/>
        </p:nvSpPr>
        <p:spPr bwMode="auto">
          <a:xfrm>
            <a:off x="1447800" y="2316162"/>
            <a:ext cx="1905000" cy="19050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4" name="Rectangle 20"/>
          <p:cNvSpPr>
            <a:spLocks/>
          </p:cNvSpPr>
          <p:nvPr/>
        </p:nvSpPr>
        <p:spPr bwMode="auto">
          <a:xfrm>
            <a:off x="5334000" y="2316162"/>
            <a:ext cx="1905000" cy="19050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5" name="Oval 21"/>
          <p:cNvSpPr>
            <a:spLocks/>
          </p:cNvSpPr>
          <p:nvPr/>
        </p:nvSpPr>
        <p:spPr bwMode="auto">
          <a:xfrm>
            <a:off x="1676400" y="24685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6" name="Oval 22"/>
          <p:cNvSpPr>
            <a:spLocks/>
          </p:cNvSpPr>
          <p:nvPr/>
        </p:nvSpPr>
        <p:spPr bwMode="auto">
          <a:xfrm>
            <a:off x="1905000" y="36877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7" name="Oval 23"/>
          <p:cNvSpPr>
            <a:spLocks/>
          </p:cNvSpPr>
          <p:nvPr/>
        </p:nvSpPr>
        <p:spPr bwMode="auto">
          <a:xfrm>
            <a:off x="2667000" y="29257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8" name="Oval 24"/>
          <p:cNvSpPr>
            <a:spLocks/>
          </p:cNvSpPr>
          <p:nvPr/>
        </p:nvSpPr>
        <p:spPr bwMode="auto">
          <a:xfrm>
            <a:off x="2971800" y="39163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9" name="Oval 25"/>
          <p:cNvSpPr>
            <a:spLocks/>
          </p:cNvSpPr>
          <p:nvPr/>
        </p:nvSpPr>
        <p:spPr bwMode="auto">
          <a:xfrm>
            <a:off x="1981200" y="30019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0" name="Oval 26"/>
          <p:cNvSpPr>
            <a:spLocks/>
          </p:cNvSpPr>
          <p:nvPr/>
        </p:nvSpPr>
        <p:spPr bwMode="auto">
          <a:xfrm>
            <a:off x="5562600" y="25447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1" name="Oval 27"/>
          <p:cNvSpPr>
            <a:spLocks/>
          </p:cNvSpPr>
          <p:nvPr/>
        </p:nvSpPr>
        <p:spPr bwMode="auto">
          <a:xfrm>
            <a:off x="5943600" y="25447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2" name="Oval 28"/>
          <p:cNvSpPr>
            <a:spLocks/>
          </p:cNvSpPr>
          <p:nvPr/>
        </p:nvSpPr>
        <p:spPr bwMode="auto">
          <a:xfrm>
            <a:off x="5638800" y="31543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3" name="Oval 29"/>
          <p:cNvSpPr>
            <a:spLocks/>
          </p:cNvSpPr>
          <p:nvPr/>
        </p:nvSpPr>
        <p:spPr bwMode="auto">
          <a:xfrm>
            <a:off x="6477000" y="26209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4" name="Oval 30"/>
          <p:cNvSpPr>
            <a:spLocks/>
          </p:cNvSpPr>
          <p:nvPr/>
        </p:nvSpPr>
        <p:spPr bwMode="auto">
          <a:xfrm>
            <a:off x="6096000" y="38401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5" name="Oval 31"/>
          <p:cNvSpPr>
            <a:spLocks/>
          </p:cNvSpPr>
          <p:nvPr/>
        </p:nvSpPr>
        <p:spPr bwMode="auto">
          <a:xfrm>
            <a:off x="6096000" y="32305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6" name="Oval 32"/>
          <p:cNvSpPr>
            <a:spLocks/>
          </p:cNvSpPr>
          <p:nvPr/>
        </p:nvSpPr>
        <p:spPr bwMode="auto">
          <a:xfrm>
            <a:off x="6477000" y="30781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7" name="Oval 33"/>
          <p:cNvSpPr>
            <a:spLocks/>
          </p:cNvSpPr>
          <p:nvPr/>
        </p:nvSpPr>
        <p:spPr bwMode="auto">
          <a:xfrm>
            <a:off x="6858000" y="27733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8" name="Oval 34"/>
          <p:cNvSpPr>
            <a:spLocks/>
          </p:cNvSpPr>
          <p:nvPr/>
        </p:nvSpPr>
        <p:spPr bwMode="auto">
          <a:xfrm>
            <a:off x="6324600" y="35353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9" name="Oval 35"/>
          <p:cNvSpPr>
            <a:spLocks/>
          </p:cNvSpPr>
          <p:nvPr/>
        </p:nvSpPr>
        <p:spPr bwMode="auto">
          <a:xfrm>
            <a:off x="6934200" y="33067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0" name="Oval 36"/>
          <p:cNvSpPr>
            <a:spLocks/>
          </p:cNvSpPr>
          <p:nvPr/>
        </p:nvSpPr>
        <p:spPr bwMode="auto">
          <a:xfrm>
            <a:off x="5715000" y="39163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1" name="Oval 37"/>
          <p:cNvSpPr>
            <a:spLocks/>
          </p:cNvSpPr>
          <p:nvPr/>
        </p:nvSpPr>
        <p:spPr bwMode="auto">
          <a:xfrm>
            <a:off x="6934200" y="39163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2" name="Oval 38"/>
          <p:cNvSpPr>
            <a:spLocks/>
          </p:cNvSpPr>
          <p:nvPr/>
        </p:nvSpPr>
        <p:spPr bwMode="auto">
          <a:xfrm>
            <a:off x="5410200" y="28495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3" name="Oval 39"/>
          <p:cNvSpPr>
            <a:spLocks/>
          </p:cNvSpPr>
          <p:nvPr/>
        </p:nvSpPr>
        <p:spPr bwMode="auto">
          <a:xfrm>
            <a:off x="5867400" y="28495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4" name="Oval 40"/>
          <p:cNvSpPr>
            <a:spLocks/>
          </p:cNvSpPr>
          <p:nvPr/>
        </p:nvSpPr>
        <p:spPr bwMode="auto">
          <a:xfrm>
            <a:off x="6477000" y="39163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5" name="Oval 41"/>
          <p:cNvSpPr>
            <a:spLocks/>
          </p:cNvSpPr>
          <p:nvPr/>
        </p:nvSpPr>
        <p:spPr bwMode="auto">
          <a:xfrm>
            <a:off x="6172200" y="29257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6" name="Oval 42"/>
          <p:cNvSpPr>
            <a:spLocks/>
          </p:cNvSpPr>
          <p:nvPr/>
        </p:nvSpPr>
        <p:spPr bwMode="auto">
          <a:xfrm>
            <a:off x="5715000" y="34591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7" name="Oval 43"/>
          <p:cNvSpPr>
            <a:spLocks/>
          </p:cNvSpPr>
          <p:nvPr/>
        </p:nvSpPr>
        <p:spPr bwMode="auto">
          <a:xfrm>
            <a:off x="6629400" y="33067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8" name="Oval 44"/>
          <p:cNvSpPr>
            <a:spLocks/>
          </p:cNvSpPr>
          <p:nvPr/>
        </p:nvSpPr>
        <p:spPr bwMode="auto">
          <a:xfrm>
            <a:off x="6629400" y="36115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9" name="Oval 45"/>
          <p:cNvSpPr>
            <a:spLocks/>
          </p:cNvSpPr>
          <p:nvPr/>
        </p:nvSpPr>
        <p:spPr bwMode="auto">
          <a:xfrm>
            <a:off x="6705600" y="2468562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381000" y="304800"/>
            <a:ext cx="8382000" cy="617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4000" i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5" name="Rectangle 17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rIns="132080"/>
          <a:lstStyle/>
          <a:p>
            <a:pPr indent="0" eaLnBrk="1" hangingPunct="1"/>
            <a:r>
              <a:rPr lang="en-US" u="sng" dirty="0" smtClean="0">
                <a:latin typeface="Impact" panose="020B0806030902050204" pitchFamily="34" charset="0"/>
              </a:rPr>
              <a:t>Which one is more dense?</a:t>
            </a:r>
          </a:p>
        </p:txBody>
      </p:sp>
      <p:sp>
        <p:nvSpPr>
          <p:cNvPr id="13317" name="Rectangle 19"/>
          <p:cNvSpPr>
            <a:spLocks/>
          </p:cNvSpPr>
          <p:nvPr/>
        </p:nvSpPr>
        <p:spPr bwMode="auto">
          <a:xfrm>
            <a:off x="1752600" y="2286000"/>
            <a:ext cx="939800" cy="9144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8" name="Rectangle 20"/>
          <p:cNvSpPr>
            <a:spLocks/>
          </p:cNvSpPr>
          <p:nvPr/>
        </p:nvSpPr>
        <p:spPr bwMode="auto">
          <a:xfrm>
            <a:off x="4419600" y="2209800"/>
            <a:ext cx="2857500" cy="29337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9" name="Oval 21"/>
          <p:cNvSpPr>
            <a:spLocks/>
          </p:cNvSpPr>
          <p:nvPr/>
        </p:nvSpPr>
        <p:spPr bwMode="auto">
          <a:xfrm>
            <a:off x="1905000" y="23749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0" name="Oval 22"/>
          <p:cNvSpPr>
            <a:spLocks/>
          </p:cNvSpPr>
          <p:nvPr/>
        </p:nvSpPr>
        <p:spPr bwMode="auto">
          <a:xfrm>
            <a:off x="2209800" y="24511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1" name="Oval 23"/>
          <p:cNvSpPr>
            <a:spLocks/>
          </p:cNvSpPr>
          <p:nvPr/>
        </p:nvSpPr>
        <p:spPr bwMode="auto">
          <a:xfrm>
            <a:off x="1905000" y="29083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2" name="Oval 24"/>
          <p:cNvSpPr>
            <a:spLocks/>
          </p:cNvSpPr>
          <p:nvPr/>
        </p:nvSpPr>
        <p:spPr bwMode="auto">
          <a:xfrm>
            <a:off x="2286000" y="27559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3" name="Oval 25"/>
          <p:cNvSpPr>
            <a:spLocks/>
          </p:cNvSpPr>
          <p:nvPr/>
        </p:nvSpPr>
        <p:spPr bwMode="auto">
          <a:xfrm>
            <a:off x="2514600" y="23749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4" name="Oval 26"/>
          <p:cNvSpPr>
            <a:spLocks/>
          </p:cNvSpPr>
          <p:nvPr/>
        </p:nvSpPr>
        <p:spPr bwMode="auto">
          <a:xfrm>
            <a:off x="4572000" y="23749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5" name="Oval 27"/>
          <p:cNvSpPr>
            <a:spLocks/>
          </p:cNvSpPr>
          <p:nvPr/>
        </p:nvSpPr>
        <p:spPr bwMode="auto">
          <a:xfrm>
            <a:off x="6769100" y="46736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6" name="Oval 28"/>
          <p:cNvSpPr>
            <a:spLocks/>
          </p:cNvSpPr>
          <p:nvPr/>
        </p:nvSpPr>
        <p:spPr bwMode="auto">
          <a:xfrm>
            <a:off x="4724400" y="35941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7" name="Oval 29"/>
          <p:cNvSpPr>
            <a:spLocks/>
          </p:cNvSpPr>
          <p:nvPr/>
        </p:nvSpPr>
        <p:spPr bwMode="auto">
          <a:xfrm>
            <a:off x="5638800" y="38989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8" name="Oval 30"/>
          <p:cNvSpPr>
            <a:spLocks/>
          </p:cNvSpPr>
          <p:nvPr/>
        </p:nvSpPr>
        <p:spPr bwMode="auto">
          <a:xfrm>
            <a:off x="6477000" y="3098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9" name="Oval 31"/>
          <p:cNvSpPr>
            <a:spLocks/>
          </p:cNvSpPr>
          <p:nvPr/>
        </p:nvSpPr>
        <p:spPr bwMode="auto">
          <a:xfrm>
            <a:off x="2413000" y="2971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30" name="Oval 32"/>
          <p:cNvSpPr>
            <a:spLocks/>
          </p:cNvSpPr>
          <p:nvPr/>
        </p:nvSpPr>
        <p:spPr bwMode="auto">
          <a:xfrm>
            <a:off x="1905000" y="26035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381000" y="304800"/>
            <a:ext cx="8382000" cy="617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4000" i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2" name="Rectangle 17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rIns="132080"/>
          <a:lstStyle/>
          <a:p>
            <a:pPr indent="0" eaLnBrk="1" hangingPunct="1"/>
            <a:r>
              <a:rPr lang="en-US" u="sng" dirty="0" smtClean="0">
                <a:latin typeface="Impact" panose="020B0806030902050204" pitchFamily="34" charset="0"/>
              </a:rPr>
              <a:t>Try these…</a:t>
            </a:r>
          </a:p>
        </p:txBody>
      </p:sp>
      <p:sp>
        <p:nvSpPr>
          <p:cNvPr id="16388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 rIns="132080">
            <a:normAutofit lnSpcReduction="10000"/>
          </a:bodyPr>
          <a:lstStyle/>
          <a:p>
            <a:pPr marL="514350" indent="-514350" eaLnBrk="1" hangingPunct="1">
              <a:buFont typeface="+mj-lt"/>
              <a:buAutoNum type="arabicParenR"/>
            </a:pPr>
            <a:r>
              <a:rPr lang="en-US" dirty="0" smtClean="0"/>
              <a:t>Jack has a rock. The rock has a density of 6.73 g/</a:t>
            </a:r>
            <a:r>
              <a:rPr lang="en-US" dirty="0" err="1" smtClean="0"/>
              <a:t>mL</a:t>
            </a:r>
            <a:r>
              <a:rPr lang="en-US" dirty="0" smtClean="0"/>
              <a:t> and a volume of 8cm</a:t>
            </a:r>
            <a:r>
              <a:rPr lang="en-US" baseline="30000" dirty="0" smtClean="0"/>
              <a:t>3</a:t>
            </a:r>
            <a:r>
              <a:rPr lang="en-US" dirty="0" smtClean="0"/>
              <a:t>. What is the mass of the rock?   (1 mL = 1cm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</a:p>
          <a:p>
            <a:pPr marL="514350" indent="-514350" eaLnBrk="1" hangingPunct="1">
              <a:buFont typeface="+mj-lt"/>
              <a:buAutoNum type="arabicParenR"/>
            </a:pPr>
            <a:r>
              <a:rPr lang="en-US" dirty="0" smtClean="0"/>
              <a:t>What is the volume of an object if the density is 1.45g/mL and it has a mass of 15.2 grams?</a:t>
            </a:r>
          </a:p>
          <a:p>
            <a:pPr marL="514350" indent="-514350" eaLnBrk="1" hangingPunct="1">
              <a:buFont typeface="+mj-lt"/>
              <a:buAutoNum type="arabicParenR"/>
            </a:pPr>
            <a:r>
              <a:rPr lang="en-US" dirty="0" smtClean="0"/>
              <a:t>What is the density of a block if it has the following dimensions and it weighs 45.8 g? 12 cm long, 3 cm tall, and 6.5 cm wide</a:t>
            </a:r>
          </a:p>
          <a:p>
            <a:pPr eaLnBrk="1" hangingPunct="1"/>
            <a:endParaRPr lang="en-US" dirty="0" smtClean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2590800"/>
            <a:ext cx="838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1000" y="4038600"/>
            <a:ext cx="838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1000" y="304800"/>
            <a:ext cx="8382000" cy="617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800" dirty="0" smtClean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sz="4800" u="sng" dirty="0" smtClean="0">
                <a:solidFill>
                  <a:schemeClr val="tx1"/>
                </a:solidFill>
                <a:latin typeface="Impact" panose="020B0806030902050204" pitchFamily="34" charset="0"/>
              </a:rPr>
              <a:t>Concentration</a:t>
            </a:r>
            <a:r>
              <a:rPr lang="en-US" sz="3600" dirty="0" smtClean="0">
                <a:solidFill>
                  <a:schemeClr val="tx1"/>
                </a:solidFill>
                <a:latin typeface="+mj-lt"/>
              </a:rPr>
              <a:t>     </a:t>
            </a:r>
            <a:r>
              <a:rPr lang="en-US" sz="3600" i="1" dirty="0" smtClean="0">
                <a:solidFill>
                  <a:schemeClr val="tx1"/>
                </a:solidFill>
                <a:latin typeface="+mj-lt"/>
              </a:rPr>
              <a:t>Usually  for solutions</a:t>
            </a:r>
            <a:endParaRPr lang="en-US" sz="4800" i="1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2641313"/>
            <a:ext cx="197437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How much “stuff”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21224" y="4470113"/>
            <a:ext cx="196755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How much space</a:t>
            </a:r>
            <a:endParaRPr lang="en-US" sz="28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124200" y="3077345"/>
            <a:ext cx="990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200400" y="5079712"/>
            <a:ext cx="914400" cy="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91000" y="2784957"/>
            <a:ext cx="16002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moles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4204648" y="3784313"/>
            <a:ext cx="158655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“per” 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" y="3784313"/>
            <a:ext cx="2667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crammed into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429000" y="4045923"/>
            <a:ext cx="6858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04648" y="4754982"/>
            <a:ext cx="158655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liter</a:t>
            </a:r>
            <a:endParaRPr lang="en-US" sz="3200" dirty="0"/>
          </a:p>
        </p:txBody>
      </p:sp>
      <p:sp>
        <p:nvSpPr>
          <p:cNvPr id="29" name="Right Brace 28"/>
          <p:cNvSpPr/>
          <p:nvPr/>
        </p:nvSpPr>
        <p:spPr>
          <a:xfrm>
            <a:off x="5543834" y="2438400"/>
            <a:ext cx="1447800" cy="3276600"/>
          </a:xfrm>
          <a:prstGeom prst="rightBrace">
            <a:avLst>
              <a:gd name="adj1" fmla="val 8333"/>
              <a:gd name="adj2" fmla="val 16678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162800" y="2504182"/>
            <a:ext cx="12954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smtClean="0"/>
              <a:t>moles   </a:t>
            </a:r>
            <a:r>
              <a:rPr lang="en-US" sz="3200" u="sng" dirty="0" smtClean="0">
                <a:solidFill>
                  <a:schemeClr val="bg1"/>
                </a:solidFill>
              </a:rPr>
              <a:t>.</a:t>
            </a:r>
            <a:r>
              <a:rPr lang="en-US" sz="3200" dirty="0" smtClean="0"/>
              <a:t>L</a:t>
            </a:r>
            <a:endParaRPr lang="en-US" sz="3200" baseline="30000" dirty="0"/>
          </a:p>
        </p:txBody>
      </p:sp>
      <p:sp>
        <p:nvSpPr>
          <p:cNvPr id="34" name="Rounded Rectangle 33"/>
          <p:cNvSpPr/>
          <p:nvPr/>
        </p:nvSpPr>
        <p:spPr>
          <a:xfrm>
            <a:off x="533400" y="1295400"/>
            <a:ext cx="5715000" cy="9124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We are only going to use MOLARITY as our concentration unit</a:t>
            </a:r>
            <a:endParaRPr lang="en-US" sz="2800" b="1" baseline="300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29400" y="3847041"/>
            <a:ext cx="1981200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You can also just use a capital M</a:t>
            </a:r>
            <a:endParaRPr lang="en-US" sz="2800" i="1" baseline="30000" dirty="0"/>
          </a:p>
        </p:txBody>
      </p:sp>
    </p:spTree>
    <p:extLst>
      <p:ext uri="{BB962C8B-B14F-4D97-AF65-F5344CB8AC3E}">
        <p14:creationId xmlns:p14="http://schemas.microsoft.com/office/powerpoint/2010/main" val="214547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2" grpId="0" animBg="1"/>
      <p:bldP spid="14" grpId="0" animBg="1"/>
      <p:bldP spid="29" grpId="0" animBg="1"/>
      <p:bldP spid="31" grpId="0"/>
      <p:bldP spid="34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381000" y="304800"/>
            <a:ext cx="8382000" cy="617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4000" i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2" name="Rectangle 17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rIns="132080"/>
          <a:lstStyle/>
          <a:p>
            <a:pPr indent="0" eaLnBrk="1" hangingPunct="1"/>
            <a:r>
              <a:rPr lang="en-US" u="sng" dirty="0" smtClean="0">
                <a:latin typeface="Impact" panose="020B0806030902050204" pitchFamily="34" charset="0"/>
              </a:rPr>
              <a:t>Try these…</a:t>
            </a:r>
          </a:p>
        </p:txBody>
      </p:sp>
      <p:sp>
        <p:nvSpPr>
          <p:cNvPr id="16388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 rIns="132080">
            <a:normAutofit/>
          </a:bodyPr>
          <a:lstStyle/>
          <a:p>
            <a:pPr marL="514350" indent="-514350" eaLnBrk="1" hangingPunct="1">
              <a:buFont typeface="+mj-lt"/>
              <a:buAutoNum type="arabicParenR"/>
            </a:pPr>
            <a:r>
              <a:rPr lang="en-US" dirty="0" smtClean="0"/>
              <a:t>If you have 1.3 moles of </a:t>
            </a:r>
            <a:r>
              <a:rPr lang="en-US" dirty="0" err="1" smtClean="0"/>
              <a:t>NaCl</a:t>
            </a:r>
            <a:r>
              <a:rPr lang="en-US" dirty="0" smtClean="0"/>
              <a:t> dissolved in 4L of water, what is the molarity?</a:t>
            </a:r>
            <a:endParaRPr lang="en-US" baseline="30000" dirty="0" smtClean="0"/>
          </a:p>
          <a:p>
            <a:pPr marL="514350" indent="-514350" eaLnBrk="1" hangingPunct="1">
              <a:buFont typeface="+mj-lt"/>
              <a:buAutoNum type="arabicParenR"/>
            </a:pPr>
            <a:r>
              <a:rPr lang="en-US" dirty="0" smtClean="0"/>
              <a:t>What is the concentration of a solution if 0.45 moles are dissolved in 300mL?</a:t>
            </a:r>
          </a:p>
          <a:p>
            <a:pPr marL="514350" indent="-514350" eaLnBrk="1" hangingPunct="1">
              <a:buFont typeface="+mj-lt"/>
              <a:buAutoNum type="arabicParenR"/>
            </a:pPr>
            <a:r>
              <a:rPr lang="en-US" dirty="0" smtClean="0"/>
              <a:t>If you have 15 grams of </a:t>
            </a:r>
            <a:r>
              <a:rPr lang="en-US" dirty="0" err="1" smtClean="0"/>
              <a:t>NaOH</a:t>
            </a:r>
            <a:r>
              <a:rPr lang="en-US" dirty="0" smtClean="0"/>
              <a:t> in 630mL of water, what is the concentration?</a:t>
            </a:r>
          </a:p>
          <a:p>
            <a:pPr eaLnBrk="1" hangingPunct="1"/>
            <a:endParaRPr lang="en-US" dirty="0" smtClean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2286000"/>
            <a:ext cx="838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1000" y="3390900"/>
            <a:ext cx="838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7757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528052"/>
              </p:ext>
            </p:extLst>
          </p:nvPr>
        </p:nvGraphicFramePr>
        <p:xfrm>
          <a:off x="381000" y="304800"/>
          <a:ext cx="8458200" cy="64770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113277544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1760446265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3841041243"/>
                    </a:ext>
                  </a:extLst>
                </a:gridCol>
              </a:tblGrid>
              <a:tr h="146384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GROUP</a:t>
                      </a:r>
                      <a:r>
                        <a:rPr lang="en-US" sz="2800" b="1" baseline="0" dirty="0" smtClean="0"/>
                        <a:t> #</a:t>
                      </a:r>
                      <a:endParaRPr lang="en-US" sz="2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PRE-1982 % error</a:t>
                      </a:r>
                      <a:endParaRPr lang="en-US" sz="2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POST-1982 % error</a:t>
                      </a:r>
                      <a:endParaRPr lang="en-US" sz="2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749410"/>
                  </a:ext>
                </a:extLst>
              </a:tr>
              <a:tr h="62664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502451"/>
                  </a:ext>
                </a:extLst>
              </a:tr>
              <a:tr h="62664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660742"/>
                  </a:ext>
                </a:extLst>
              </a:tr>
              <a:tr h="62664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586055"/>
                  </a:ext>
                </a:extLst>
              </a:tr>
              <a:tr h="62664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570406"/>
                  </a:ext>
                </a:extLst>
              </a:tr>
              <a:tr h="62664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652648"/>
                  </a:ext>
                </a:extLst>
              </a:tr>
              <a:tr h="62664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</a:t>
                      </a:r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703546"/>
                  </a:ext>
                </a:extLst>
              </a:tr>
              <a:tr h="62664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841528"/>
                  </a:ext>
                </a:extLst>
              </a:tr>
              <a:tr h="62664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</a:t>
                      </a:r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581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61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258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Schoolbook</vt:lpstr>
      <vt:lpstr>Impact</vt:lpstr>
      <vt:lpstr>Office Theme</vt:lpstr>
      <vt:lpstr>PowerPoint Presentation</vt:lpstr>
      <vt:lpstr>PowerPoint Presentation</vt:lpstr>
      <vt:lpstr>Which one is more dense?</vt:lpstr>
      <vt:lpstr>Which one is more dense?</vt:lpstr>
      <vt:lpstr>Try these…</vt:lpstr>
      <vt:lpstr>PowerPoint Presentation</vt:lpstr>
      <vt:lpstr>Try these…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 August, 26th</dc:title>
  <dc:creator>SBosse</dc:creator>
  <cp:lastModifiedBy>Farmer, Stephanie [DH]</cp:lastModifiedBy>
  <cp:revision>97</cp:revision>
  <dcterms:created xsi:type="dcterms:W3CDTF">2009-08-25T20:49:10Z</dcterms:created>
  <dcterms:modified xsi:type="dcterms:W3CDTF">2018-08-30T22:35:05Z</dcterms:modified>
</cp:coreProperties>
</file>