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82" r:id="rId3"/>
    <p:sldId id="283" r:id="rId4"/>
    <p:sldId id="277" r:id="rId5"/>
    <p:sldId id="278" r:id="rId6"/>
    <p:sldId id="296" r:id="rId7"/>
    <p:sldId id="298" r:id="rId8"/>
    <p:sldId id="297" r:id="rId9"/>
    <p:sldId id="293" r:id="rId10"/>
    <p:sldId id="294" r:id="rId11"/>
    <p:sldId id="300" r:id="rId12"/>
    <p:sldId id="292" r:id="rId13"/>
    <p:sldId id="291" r:id="rId14"/>
    <p:sldId id="295" r:id="rId15"/>
    <p:sldId id="281" r:id="rId16"/>
    <p:sldId id="288" r:id="rId17"/>
    <p:sldId id="289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66FF"/>
    <a:srgbClr val="6600FF"/>
    <a:srgbClr val="0000FF"/>
    <a:srgbClr val="0066CC"/>
    <a:srgbClr val="E09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E434-D918-48A5-B2B1-CFBF477B7CDC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5D084-FF3F-40E3-8FB6-515F1CDC2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5A50-F76C-4C06-A27D-9D77A9CD5F14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C09D6-614E-46FC-8522-0725A355D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3220-7659-461C-AF70-3E922D8CB48A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E6BB-018E-4635-B163-D477D5127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167B-33E2-4D50-9E8C-C32E89F3CF6C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BB4-A8CE-43C0-99C2-ED5EE680A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0EF9-4888-47DF-AFB5-D69B615C0300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CDE90-960E-4D7C-BD88-3ABE08041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CF15-A9DD-4BC1-B71D-EE85F65DE78B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4B75-B165-4151-B514-2F7731CDD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5FA1-B097-43EE-AC5A-62B0915D33E6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4D8A-A687-421C-A443-E07963D24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3D44-9F04-4CAF-BD29-46F48DE88CE4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C3DA-437E-4904-BBE8-9D71C52D1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940F-1AF2-4DA5-BBC1-27E95259ECE9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5473-3411-4BD4-B206-2415436E0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6002-2EE1-46A1-A547-383AC7167214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1BCE-CC48-4D76-8D19-290B45BC8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5386-EE95-42D3-A1EA-21F57962169F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FD4D-0908-41B6-B913-85F21FA50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CEBE-06A5-4A90-B006-F6C5C5AF0EF1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0BFD-51D5-4F92-BD44-7CE3D1FE0E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What is happening???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8194" name="Picture 2" descr="Image result for diet coke regular coke float s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26479"/>
            <a:ext cx="5562600" cy="3827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Denser plate goes under </a:t>
            </a:r>
            <a:b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less dense plate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Image result for density tectonic pl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05000"/>
            <a:ext cx="7086600" cy="4396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4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  <a:t/>
            </a:r>
            <a:br>
              <a:rPr lang="en-US" sz="10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One way diamonds get to the surface!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7170" name="Picture 2" descr="Diamond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47800"/>
            <a:ext cx="7429500" cy="4539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407175"/>
            <a:ext cx="7010399" cy="462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199" y="440489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anose="020B0806030902050204" pitchFamily="34" charset="0"/>
              </a:rPr>
              <a:t>Japan - 2013</a:t>
            </a:r>
            <a:endParaRPr lang="en-US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5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77297"/>
            <a:ext cx="7129026" cy="4537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482658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anose="020B0806030902050204" pitchFamily="34" charset="0"/>
              </a:rPr>
              <a:t>Japan - 2014</a:t>
            </a:r>
            <a:endParaRPr lang="en-US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3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85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Impact" panose="020B0806030902050204" pitchFamily="34" charset="0"/>
              </a:rPr>
              <a:t>A new island!</a:t>
            </a:r>
            <a:endParaRPr lang="en-US" sz="4800" dirty="0">
              <a:latin typeface="Impact" panose="020B080603090205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" y="1798638"/>
            <a:ext cx="7939088" cy="395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6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Try these…</a:t>
            </a:r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 rIns="132080"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arenR"/>
            </a:pPr>
            <a:r>
              <a:rPr lang="en-US" dirty="0" smtClean="0"/>
              <a:t>Jack has a rock. The rock has a density of 6.73 g/</a:t>
            </a:r>
            <a:r>
              <a:rPr lang="en-US" dirty="0" err="1" smtClean="0"/>
              <a:t>mL</a:t>
            </a:r>
            <a:r>
              <a:rPr lang="en-US" dirty="0" smtClean="0"/>
              <a:t> and a volume of 8cm</a:t>
            </a:r>
            <a:r>
              <a:rPr lang="en-US" baseline="30000" dirty="0" smtClean="0"/>
              <a:t>3</a:t>
            </a:r>
            <a:r>
              <a:rPr lang="en-US" dirty="0" smtClean="0"/>
              <a:t>. What is the mass of the rock?   (1 mL = 1cm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dirty="0" smtClean="0"/>
              <a:t>What is the volume of an object if the density is 1.45g/mL and it has a mass of 15.2 grams?</a:t>
            </a:r>
          </a:p>
          <a:p>
            <a:pPr marL="514350" indent="-514350" eaLnBrk="1" hangingPunct="1">
              <a:buFont typeface="+mj-lt"/>
              <a:buAutoNum type="arabicParenR"/>
            </a:pPr>
            <a:r>
              <a:rPr lang="en-US" dirty="0" smtClean="0"/>
              <a:t>What is the density of a block if it has the following dimensions and it weighs 45.8 g? 12 cm long, 3 cm tall, and 6.5 cm wide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25908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403860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issfullydomestic.com/wp-content/uploads/pennies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8115" y="914400"/>
            <a:ext cx="7307770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The Density of </a:t>
            </a: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Pennies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194" name="Picture 2" descr=" Popsci Images 2007 07 Penny 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350" y="2198738"/>
            <a:ext cx="60833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23900" y="436224"/>
            <a:ext cx="769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Not all pennies are the same!</a:t>
            </a:r>
          </a:p>
          <a:p>
            <a:pPr algn="ctr"/>
            <a:r>
              <a:rPr lang="en-US" sz="2800" dirty="0" smtClean="0"/>
              <a:t>Some </a:t>
            </a:r>
            <a:r>
              <a:rPr lang="en-US" sz="2800" dirty="0"/>
              <a:t>are 95% copper and 5% zinc</a:t>
            </a:r>
          </a:p>
          <a:p>
            <a:pPr algn="ctr"/>
            <a:r>
              <a:rPr lang="en-US" sz="2800" dirty="0"/>
              <a:t>Some are 2.4% copper and 97.6% zinc  </a:t>
            </a:r>
          </a:p>
        </p:txBody>
      </p:sp>
    </p:spTree>
    <p:extLst>
      <p:ext uri="{BB962C8B-B14F-4D97-AF65-F5344CB8AC3E}">
        <p14:creationId xmlns:p14="http://schemas.microsoft.com/office/powerpoint/2010/main" val="9138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28052"/>
              </p:ext>
            </p:extLst>
          </p:nvPr>
        </p:nvGraphicFramePr>
        <p:xfrm>
          <a:off x="381000" y="304800"/>
          <a:ext cx="8458200" cy="6477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327754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76044626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841041243"/>
                    </a:ext>
                  </a:extLst>
                </a:gridCol>
              </a:tblGrid>
              <a:tr h="14638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GROUP</a:t>
                      </a:r>
                      <a:r>
                        <a:rPr lang="en-US" sz="2800" b="1" baseline="0" dirty="0" smtClean="0"/>
                        <a:t> #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PRE-1982 % error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POST-1982 % error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49410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502451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60742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86055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570406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652648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703546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41528"/>
                  </a:ext>
                </a:extLst>
              </a:tr>
              <a:tr h="6266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8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6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8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</a:t>
            </a:r>
            <a:endParaRPr lang="en-US" sz="4800" dirty="0" smtClean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How much “stuff” </a:t>
            </a:r>
            <a:r>
              <a:rPr lang="en-US" sz="40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/>
            </a:r>
            <a:br>
              <a:rPr lang="en-US" sz="4000" i="1" dirty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crammed into </a:t>
            </a:r>
            <a:b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en-US" sz="4000" i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how much space?</a:t>
            </a:r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dirty="0" smtClean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en-US" sz="4800" u="sng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3600" i="1" dirty="0" smtClean="0">
                <a:solidFill>
                  <a:schemeClr val="tx1"/>
                </a:solidFill>
                <a:latin typeface="+mj-lt"/>
              </a:rPr>
              <a:t>Usually  used for solid and gas</a:t>
            </a:r>
            <a:endParaRPr lang="en-US" sz="4800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479005"/>
            <a:ext cx="19743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much “stuff”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1224" y="3307805"/>
            <a:ext cx="196755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much space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1915037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00400" y="3917404"/>
            <a:ext cx="914400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1622649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mass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04648" y="2622005"/>
            <a:ext cx="15865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“per”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622005"/>
            <a:ext cx="2667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crammed into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2883615"/>
            <a:ext cx="685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4648" y="3592674"/>
            <a:ext cx="158655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volume</a:t>
            </a:r>
            <a:endParaRPr lang="en-US" sz="3200" dirty="0"/>
          </a:p>
        </p:txBody>
      </p:sp>
      <p:sp>
        <p:nvSpPr>
          <p:cNvPr id="29" name="Right Brace 28"/>
          <p:cNvSpPr/>
          <p:nvPr/>
        </p:nvSpPr>
        <p:spPr>
          <a:xfrm>
            <a:off x="5543834" y="1276092"/>
            <a:ext cx="1447800" cy="3276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182134" y="1219200"/>
            <a:ext cx="129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 g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mL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182134" y="2728478"/>
            <a:ext cx="129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 g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cm</a:t>
            </a:r>
            <a:r>
              <a:rPr lang="en-US" sz="3200" baseline="30000" dirty="0" smtClean="0"/>
              <a:t>3</a:t>
            </a:r>
            <a:endParaRPr lang="en-US" sz="32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7182134" y="4094013"/>
            <a:ext cx="129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  kg   </a:t>
            </a:r>
            <a:r>
              <a:rPr lang="en-US" sz="3200" u="sng" dirty="0" smtClean="0">
                <a:solidFill>
                  <a:schemeClr val="bg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182134" y="5496818"/>
            <a:ext cx="1295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Etc</a:t>
            </a:r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1066800" y="4876800"/>
            <a:ext cx="4114800" cy="9124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REMEMBER: 1mL = 1cm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3</a:t>
            </a:r>
            <a:endParaRPr lang="en-US" sz="2800" b="1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29" grpId="0" animBg="1"/>
      <p:bldP spid="30" grpId="0"/>
      <p:bldP spid="31" grpId="0"/>
      <p:bldP spid="32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291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Which one is more dense?</a:t>
            </a:r>
          </a:p>
        </p:txBody>
      </p:sp>
      <p:sp>
        <p:nvSpPr>
          <p:cNvPr id="12293" name="Rectangle 19"/>
          <p:cNvSpPr>
            <a:spLocks/>
          </p:cNvSpPr>
          <p:nvPr/>
        </p:nvSpPr>
        <p:spPr bwMode="auto">
          <a:xfrm>
            <a:off x="1447800" y="2316162"/>
            <a:ext cx="19050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4" name="Rectangle 20"/>
          <p:cNvSpPr>
            <a:spLocks/>
          </p:cNvSpPr>
          <p:nvPr/>
        </p:nvSpPr>
        <p:spPr bwMode="auto">
          <a:xfrm>
            <a:off x="5334000" y="2316162"/>
            <a:ext cx="19050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5" name="Oval 21"/>
          <p:cNvSpPr>
            <a:spLocks/>
          </p:cNvSpPr>
          <p:nvPr/>
        </p:nvSpPr>
        <p:spPr bwMode="auto">
          <a:xfrm>
            <a:off x="1676400" y="2468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6" name="Oval 22"/>
          <p:cNvSpPr>
            <a:spLocks/>
          </p:cNvSpPr>
          <p:nvPr/>
        </p:nvSpPr>
        <p:spPr bwMode="auto">
          <a:xfrm>
            <a:off x="1905000" y="3687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7" name="Oval 23"/>
          <p:cNvSpPr>
            <a:spLocks/>
          </p:cNvSpPr>
          <p:nvPr/>
        </p:nvSpPr>
        <p:spPr bwMode="auto">
          <a:xfrm>
            <a:off x="2667000" y="2925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8" name="Oval 24"/>
          <p:cNvSpPr>
            <a:spLocks/>
          </p:cNvSpPr>
          <p:nvPr/>
        </p:nvSpPr>
        <p:spPr bwMode="auto">
          <a:xfrm>
            <a:off x="29718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9" name="Oval 25"/>
          <p:cNvSpPr>
            <a:spLocks/>
          </p:cNvSpPr>
          <p:nvPr/>
        </p:nvSpPr>
        <p:spPr bwMode="auto">
          <a:xfrm>
            <a:off x="1981200" y="30019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0" name="Oval 26"/>
          <p:cNvSpPr>
            <a:spLocks/>
          </p:cNvSpPr>
          <p:nvPr/>
        </p:nvSpPr>
        <p:spPr bwMode="auto">
          <a:xfrm>
            <a:off x="5562600" y="2544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1" name="Oval 27"/>
          <p:cNvSpPr>
            <a:spLocks/>
          </p:cNvSpPr>
          <p:nvPr/>
        </p:nvSpPr>
        <p:spPr bwMode="auto">
          <a:xfrm>
            <a:off x="5943600" y="2544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2" name="Oval 28"/>
          <p:cNvSpPr>
            <a:spLocks/>
          </p:cNvSpPr>
          <p:nvPr/>
        </p:nvSpPr>
        <p:spPr bwMode="auto">
          <a:xfrm>
            <a:off x="5638800" y="3154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3" name="Oval 29"/>
          <p:cNvSpPr>
            <a:spLocks/>
          </p:cNvSpPr>
          <p:nvPr/>
        </p:nvSpPr>
        <p:spPr bwMode="auto">
          <a:xfrm>
            <a:off x="6477000" y="26209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4" name="Oval 30"/>
          <p:cNvSpPr>
            <a:spLocks/>
          </p:cNvSpPr>
          <p:nvPr/>
        </p:nvSpPr>
        <p:spPr bwMode="auto">
          <a:xfrm>
            <a:off x="6096000" y="38401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5" name="Oval 31"/>
          <p:cNvSpPr>
            <a:spLocks/>
          </p:cNvSpPr>
          <p:nvPr/>
        </p:nvSpPr>
        <p:spPr bwMode="auto">
          <a:xfrm>
            <a:off x="6096000" y="3230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6" name="Oval 32"/>
          <p:cNvSpPr>
            <a:spLocks/>
          </p:cNvSpPr>
          <p:nvPr/>
        </p:nvSpPr>
        <p:spPr bwMode="auto">
          <a:xfrm>
            <a:off x="6477000" y="30781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7" name="Oval 33"/>
          <p:cNvSpPr>
            <a:spLocks/>
          </p:cNvSpPr>
          <p:nvPr/>
        </p:nvSpPr>
        <p:spPr bwMode="auto">
          <a:xfrm>
            <a:off x="6858000" y="2773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8" name="Oval 34"/>
          <p:cNvSpPr>
            <a:spLocks/>
          </p:cNvSpPr>
          <p:nvPr/>
        </p:nvSpPr>
        <p:spPr bwMode="auto">
          <a:xfrm>
            <a:off x="6324600" y="3535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09" name="Oval 35"/>
          <p:cNvSpPr>
            <a:spLocks/>
          </p:cNvSpPr>
          <p:nvPr/>
        </p:nvSpPr>
        <p:spPr bwMode="auto">
          <a:xfrm>
            <a:off x="6934200" y="3306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0" name="Oval 36"/>
          <p:cNvSpPr>
            <a:spLocks/>
          </p:cNvSpPr>
          <p:nvPr/>
        </p:nvSpPr>
        <p:spPr bwMode="auto">
          <a:xfrm>
            <a:off x="57150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1" name="Oval 37"/>
          <p:cNvSpPr>
            <a:spLocks/>
          </p:cNvSpPr>
          <p:nvPr/>
        </p:nvSpPr>
        <p:spPr bwMode="auto">
          <a:xfrm>
            <a:off x="69342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2" name="Oval 38"/>
          <p:cNvSpPr>
            <a:spLocks/>
          </p:cNvSpPr>
          <p:nvPr/>
        </p:nvSpPr>
        <p:spPr bwMode="auto">
          <a:xfrm>
            <a:off x="5410200" y="2849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3" name="Oval 39"/>
          <p:cNvSpPr>
            <a:spLocks/>
          </p:cNvSpPr>
          <p:nvPr/>
        </p:nvSpPr>
        <p:spPr bwMode="auto">
          <a:xfrm>
            <a:off x="5867400" y="2849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4" name="Oval 40"/>
          <p:cNvSpPr>
            <a:spLocks/>
          </p:cNvSpPr>
          <p:nvPr/>
        </p:nvSpPr>
        <p:spPr bwMode="auto">
          <a:xfrm>
            <a:off x="6477000" y="39163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5" name="Oval 41"/>
          <p:cNvSpPr>
            <a:spLocks/>
          </p:cNvSpPr>
          <p:nvPr/>
        </p:nvSpPr>
        <p:spPr bwMode="auto">
          <a:xfrm>
            <a:off x="6172200" y="2925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6" name="Oval 42"/>
          <p:cNvSpPr>
            <a:spLocks/>
          </p:cNvSpPr>
          <p:nvPr/>
        </p:nvSpPr>
        <p:spPr bwMode="auto">
          <a:xfrm>
            <a:off x="5715000" y="34591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7" name="Oval 43"/>
          <p:cNvSpPr>
            <a:spLocks/>
          </p:cNvSpPr>
          <p:nvPr/>
        </p:nvSpPr>
        <p:spPr bwMode="auto">
          <a:xfrm>
            <a:off x="6629400" y="33067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8" name="Oval 44"/>
          <p:cNvSpPr>
            <a:spLocks/>
          </p:cNvSpPr>
          <p:nvPr/>
        </p:nvSpPr>
        <p:spPr bwMode="auto">
          <a:xfrm>
            <a:off x="6629400" y="3611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19" name="Oval 45"/>
          <p:cNvSpPr>
            <a:spLocks/>
          </p:cNvSpPr>
          <p:nvPr/>
        </p:nvSpPr>
        <p:spPr bwMode="auto">
          <a:xfrm>
            <a:off x="6705600" y="2468562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u="sng" dirty="0" smtClean="0">
                <a:latin typeface="Impact" panose="020B0806030902050204" pitchFamily="34" charset="0"/>
              </a:rPr>
              <a:t>Which one is more dense?</a:t>
            </a:r>
          </a:p>
        </p:txBody>
      </p:sp>
      <p:sp>
        <p:nvSpPr>
          <p:cNvPr id="13317" name="Rectangle 19"/>
          <p:cNvSpPr>
            <a:spLocks/>
          </p:cNvSpPr>
          <p:nvPr/>
        </p:nvSpPr>
        <p:spPr bwMode="auto">
          <a:xfrm>
            <a:off x="1752600" y="2286000"/>
            <a:ext cx="939800" cy="91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8" name="Rectangle 20"/>
          <p:cNvSpPr>
            <a:spLocks/>
          </p:cNvSpPr>
          <p:nvPr/>
        </p:nvSpPr>
        <p:spPr bwMode="auto">
          <a:xfrm>
            <a:off x="4419600" y="2209800"/>
            <a:ext cx="2857500" cy="2933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9" name="Oval 21"/>
          <p:cNvSpPr>
            <a:spLocks/>
          </p:cNvSpPr>
          <p:nvPr/>
        </p:nvSpPr>
        <p:spPr bwMode="auto">
          <a:xfrm>
            <a:off x="1905000" y="2374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0" name="Oval 22"/>
          <p:cNvSpPr>
            <a:spLocks/>
          </p:cNvSpPr>
          <p:nvPr/>
        </p:nvSpPr>
        <p:spPr bwMode="auto">
          <a:xfrm>
            <a:off x="2209800" y="24511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1" name="Oval 23"/>
          <p:cNvSpPr>
            <a:spLocks/>
          </p:cNvSpPr>
          <p:nvPr/>
        </p:nvSpPr>
        <p:spPr bwMode="auto">
          <a:xfrm>
            <a:off x="1905000" y="29083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2" name="Oval 24"/>
          <p:cNvSpPr>
            <a:spLocks/>
          </p:cNvSpPr>
          <p:nvPr/>
        </p:nvSpPr>
        <p:spPr bwMode="auto">
          <a:xfrm>
            <a:off x="2286000" y="2755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3" name="Oval 25"/>
          <p:cNvSpPr>
            <a:spLocks/>
          </p:cNvSpPr>
          <p:nvPr/>
        </p:nvSpPr>
        <p:spPr bwMode="auto">
          <a:xfrm>
            <a:off x="2514600" y="2374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4" name="Oval 26"/>
          <p:cNvSpPr>
            <a:spLocks/>
          </p:cNvSpPr>
          <p:nvPr/>
        </p:nvSpPr>
        <p:spPr bwMode="auto">
          <a:xfrm>
            <a:off x="4572000" y="2374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5" name="Oval 27"/>
          <p:cNvSpPr>
            <a:spLocks/>
          </p:cNvSpPr>
          <p:nvPr/>
        </p:nvSpPr>
        <p:spPr bwMode="auto">
          <a:xfrm>
            <a:off x="6769100" y="46736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6" name="Oval 28"/>
          <p:cNvSpPr>
            <a:spLocks/>
          </p:cNvSpPr>
          <p:nvPr/>
        </p:nvSpPr>
        <p:spPr bwMode="auto">
          <a:xfrm>
            <a:off x="4724400" y="35941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7" name="Oval 29"/>
          <p:cNvSpPr>
            <a:spLocks/>
          </p:cNvSpPr>
          <p:nvPr/>
        </p:nvSpPr>
        <p:spPr bwMode="auto">
          <a:xfrm>
            <a:off x="5638800" y="38989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8" name="Oval 30"/>
          <p:cNvSpPr>
            <a:spLocks/>
          </p:cNvSpPr>
          <p:nvPr/>
        </p:nvSpPr>
        <p:spPr bwMode="auto">
          <a:xfrm>
            <a:off x="6477000" y="30988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9" name="Oval 31"/>
          <p:cNvSpPr>
            <a:spLocks/>
          </p:cNvSpPr>
          <p:nvPr/>
        </p:nvSpPr>
        <p:spPr bwMode="auto">
          <a:xfrm>
            <a:off x="2413000" y="29718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0" name="Oval 32"/>
          <p:cNvSpPr>
            <a:spLocks/>
          </p:cNvSpPr>
          <p:nvPr/>
        </p:nvSpPr>
        <p:spPr bwMode="auto">
          <a:xfrm>
            <a:off x="1905000" y="2603500"/>
            <a:ext cx="152400" cy="1524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Liquids Not Just Solids 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Image result for density colum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r="15593"/>
          <a:stretch/>
        </p:blipFill>
        <p:spPr bwMode="auto">
          <a:xfrm>
            <a:off x="1524000" y="1217408"/>
            <a:ext cx="6096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9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Air – Air Pressure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6146" name="Picture 2" descr="Image result for density of atmosph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0000" r="4167"/>
          <a:stretch/>
        </p:blipFill>
        <p:spPr bwMode="auto">
          <a:xfrm>
            <a:off x="1053317" y="1295400"/>
            <a:ext cx="7037366" cy="489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3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Impact" panose="020B0806030902050204" pitchFamily="34" charset="0"/>
              </a:rPr>
              <a:t>Density of Air – Air Pressure</a:t>
            </a:r>
            <a:endParaRPr lang="en-US" sz="40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4098" name="Picture 2" descr="enter image source h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1"/>
          <a:stretch/>
        </p:blipFill>
        <p:spPr bwMode="auto">
          <a:xfrm>
            <a:off x="762001" y="1295400"/>
            <a:ext cx="7467600" cy="4862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8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i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4018"/>
            <a:ext cx="5575512" cy="59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1682739"/>
            <a:ext cx="220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Impact" panose="020B0806030902050204" pitchFamily="34" charset="0"/>
              </a:rPr>
              <a:t>Different densities lead to earth having layers</a:t>
            </a:r>
            <a:endParaRPr lang="en-US" sz="3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9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225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Schoolbook</vt:lpstr>
      <vt:lpstr>Impact</vt:lpstr>
      <vt:lpstr>Office Theme</vt:lpstr>
      <vt:lpstr>PowerPoint Presentation</vt:lpstr>
      <vt:lpstr>PowerPoint Presentation</vt:lpstr>
      <vt:lpstr>PowerPoint Presentation</vt:lpstr>
      <vt:lpstr>Which one is more dense?</vt:lpstr>
      <vt:lpstr>Which one is more dense?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these…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Jumpstart August, 26th</dc:title>
  <dc:creator>SBosse</dc:creator>
  <cp:lastModifiedBy>Farmer, Stephanie [DH]</cp:lastModifiedBy>
  <cp:revision>103</cp:revision>
  <dcterms:created xsi:type="dcterms:W3CDTF">2009-08-25T20:49:10Z</dcterms:created>
  <dcterms:modified xsi:type="dcterms:W3CDTF">2019-06-05T06:11:05Z</dcterms:modified>
</cp:coreProperties>
</file>