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8" r:id="rId13"/>
    <p:sldId id="269" r:id="rId14"/>
    <p:sldId id="270" r:id="rId15"/>
    <p:sldId id="267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9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7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9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3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8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6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4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6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6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9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2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4A0F8-E542-4AD6-B645-515234A56CC8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7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65" y="-481623"/>
            <a:ext cx="8858250" cy="1254264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Bernard MT Condensed" panose="02050806060905020404" pitchFamily="18" charset="0"/>
              </a:rPr>
              <a:t>Measurements and Conversions Gone Wrong!</a:t>
            </a:r>
            <a:endParaRPr lang="en-US" sz="4000" dirty="0">
              <a:latin typeface="Bernard MT Condensed" panose="02050806060905020404" pitchFamily="18" charset="0"/>
            </a:endParaRPr>
          </a:p>
        </p:txBody>
      </p:sp>
      <p:pic>
        <p:nvPicPr>
          <p:cNvPr id="1026" name="Picture 2" descr="http://media.theweek.com/img/generic/sciencedisaste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4" y="1011797"/>
            <a:ext cx="2636950" cy="17579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9929" y="2895333"/>
            <a:ext cx="2994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1999 – NASA lost a Mars orbiter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$125 million loss</a:t>
            </a:r>
          </a:p>
        </p:txBody>
      </p:sp>
      <p:pic>
        <p:nvPicPr>
          <p:cNvPr id="1030" name="Picture 6" descr="Image result for air ca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447" y="1011798"/>
            <a:ext cx="3302845" cy="17579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19700" y="2895333"/>
            <a:ext cx="2994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1983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Air Canada plane ran out of fuel in the air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4" name="Picture 10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240" y="2160334"/>
            <a:ext cx="1451192" cy="17556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851561" y="4167121"/>
            <a:ext cx="22449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1492 – Columbus ended up in Bahama’s not Asia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6" name="Picture 12" descr="Image result for tokyo space mountai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4" y="3802912"/>
            <a:ext cx="3121151" cy="17556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55220" y="5664356"/>
            <a:ext cx="2994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2004 – Tokyo Disneyland’s Space Mountain Accident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8" name="Picture 14" descr="Clarence the tortoise celebrated his 90th birthday Sunday at the Spring Spectacular at AmericaÃ¢ÂÂs Teaching Zoo at Moorpark College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260" y="3802912"/>
            <a:ext cx="2802032" cy="17556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70107" y="5664356"/>
            <a:ext cx="3007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2001 – LA Zoo loans Clarence to another zoo. Clarence destroys the enclosure.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25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820" y="255112"/>
            <a:ext cx="7886700" cy="1325563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What are the 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u="sng" dirty="0" smtClean="0">
                <a:latin typeface="Bernard MT Condensed" panose="02050806060905020404" pitchFamily="18" charset="0"/>
              </a:rPr>
              <a:t>“Base Units?”</a:t>
            </a:r>
            <a:endParaRPr lang="en-US" u="sng" dirty="0">
              <a:latin typeface="Bernard MT Condensed" panose="02050806060905020404" pitchFamily="18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33820" y="2632552"/>
            <a:ext cx="10668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Kilo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1000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300620" y="3165952"/>
            <a:ext cx="1069848" cy="10698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Hecto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100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367420" y="3699352"/>
            <a:ext cx="1069848" cy="10698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Deka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10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3446252" y="4308952"/>
            <a:ext cx="1069848" cy="1069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Base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4513546" y="4766152"/>
            <a:ext cx="1069848" cy="1069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Deci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0.1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5580840" y="5223352"/>
            <a:ext cx="1069848" cy="1069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Centi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0.01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6647640" y="5680552"/>
            <a:ext cx="1069848" cy="1069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Milli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0.001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206320"/>
              </p:ext>
            </p:extLst>
          </p:nvPr>
        </p:nvGraphicFramePr>
        <p:xfrm>
          <a:off x="4322406" y="491173"/>
          <a:ext cx="3610779" cy="313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476"/>
                <a:gridCol w="11393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Measuring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Unit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Length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Meter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Volume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Liter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Mass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Gram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Time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Second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Temp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Kelvin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# of molecules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Mole 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84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7" y="-34816"/>
            <a:ext cx="7886700" cy="1325563"/>
          </a:xfrm>
        </p:spPr>
        <p:txBody>
          <a:bodyPr/>
          <a:lstStyle/>
          <a:p>
            <a:r>
              <a:rPr lang="en-US" u="sng" dirty="0" smtClean="0">
                <a:latin typeface="Bernard MT Condensed" panose="02050806060905020404" pitchFamily="18" charset="0"/>
              </a:rPr>
              <a:t>How do I remember the prefixes?</a:t>
            </a:r>
            <a:endParaRPr lang="en-US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13778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ing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enry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ied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y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rinking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hocolate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ilk</a:t>
            </a:r>
            <a:endParaRPr lang="en-US" sz="36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16" name="Picture 4" descr="C:\Users\Stephanie\AppData\Local\Microsoft\Windows\Temporary Internet Files\Content.IE5\2XR4OUFQ\MM90004659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244504"/>
            <a:ext cx="2133600" cy="2074877"/>
          </a:xfrm>
          <a:prstGeom prst="rect">
            <a:avLst/>
          </a:prstGeom>
          <a:noFill/>
        </p:spPr>
      </p:pic>
      <p:pic>
        <p:nvPicPr>
          <p:cNvPr id="17" name="Picture 5" descr="C:\Users\Stephanie\AppData\Local\Microsoft\Windows\Temporary Internet Files\Content.IE5\1MY86VYY\MC90013899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3192" y="3880982"/>
            <a:ext cx="2233208" cy="2438400"/>
          </a:xfrm>
          <a:prstGeom prst="rect">
            <a:avLst/>
          </a:prstGeom>
          <a:noFill/>
        </p:spPr>
      </p:pic>
      <p:pic>
        <p:nvPicPr>
          <p:cNvPr id="18" name="Picture 7" descr="C:\Users\Stephanie\AppData\Local\Microsoft\Windows\Temporary Internet Files\Content.IE5\O7BKLZPO\MP90043102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3595" y="4032044"/>
            <a:ext cx="2291805" cy="2287337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76200" y="1671182"/>
            <a:ext cx="582211" cy="19050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KILO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94189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HECTO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38400" y="1671182"/>
            <a:ext cx="513410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DEKA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9000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Base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4800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DECI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67400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CENTI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8600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MILLI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66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324"/>
            <a:ext cx="7886700" cy="1325563"/>
          </a:xfrm>
        </p:spPr>
        <p:txBody>
          <a:bodyPr/>
          <a:lstStyle/>
          <a:p>
            <a:r>
              <a:rPr lang="en-US" u="sng" dirty="0" smtClean="0">
                <a:latin typeface="Bernard MT Condensed" panose="02050806060905020404" pitchFamily="18" charset="0"/>
              </a:rPr>
              <a:t>Guided Practice</a:t>
            </a:r>
            <a:endParaRPr lang="en-US" u="sng" dirty="0">
              <a:latin typeface="Bernard MT Condensed" panose="02050806060905020404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23290" y="221121"/>
            <a:ext cx="3611942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/>
              <a:t>27500 </a:t>
            </a:r>
            <a:r>
              <a:rPr lang="en-US" sz="4400" dirty="0"/>
              <a:t>mg </a:t>
            </a:r>
            <a:r>
              <a:rPr lang="en-US" sz="4400" dirty="0" smtClean="0">
                <a:sym typeface="Wingdings" panose="05000000000000000000" pitchFamily="2" charset="2"/>
              </a:rPr>
              <a:t> </a:t>
            </a:r>
            <a:r>
              <a:rPr lang="en-US" sz="4400" dirty="0" smtClean="0"/>
              <a:t>g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409902" y="1325564"/>
            <a:ext cx="5281449" cy="8366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 smtClean="0">
                <a:solidFill>
                  <a:schemeClr val="tx1"/>
                </a:solidFill>
              </a:rPr>
              <a:t>STEP 1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Are you going up or down the “ladder?”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9902" y="2162232"/>
            <a:ext cx="3925615" cy="8488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 smtClean="0">
                <a:solidFill>
                  <a:schemeClr val="tx1"/>
                </a:solidFill>
              </a:rPr>
              <a:t>STEP 2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How many steps to get there?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9903" y="3011051"/>
            <a:ext cx="2554014" cy="15767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 smtClean="0">
                <a:solidFill>
                  <a:schemeClr val="tx1"/>
                </a:solidFill>
              </a:rPr>
              <a:t>STEP 3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Move decimal that many times, in that direction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41103" y="2101091"/>
            <a:ext cx="40117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K  H  D  B  d  c  m</a:t>
            </a:r>
            <a:endParaRPr lang="en-US" sz="4400" dirty="0"/>
          </a:p>
        </p:txBody>
      </p:sp>
      <p:sp>
        <p:nvSpPr>
          <p:cNvPr id="12" name="Oval 11"/>
          <p:cNvSpPr/>
          <p:nvPr/>
        </p:nvSpPr>
        <p:spPr>
          <a:xfrm>
            <a:off x="8603407" y="1946892"/>
            <a:ext cx="215740" cy="30839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6867194" y="1667840"/>
            <a:ext cx="359566" cy="438084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Circular Arrow 2065"/>
          <p:cNvSpPr/>
          <p:nvPr/>
        </p:nvSpPr>
        <p:spPr>
          <a:xfrm flipH="1" flipV="1">
            <a:off x="8198068" y="2296192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ircular Arrow 52"/>
          <p:cNvSpPr/>
          <p:nvPr/>
        </p:nvSpPr>
        <p:spPr>
          <a:xfrm flipH="1" flipV="1">
            <a:off x="7593026" y="2296191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Circular Arrow 53"/>
          <p:cNvSpPr/>
          <p:nvPr/>
        </p:nvSpPr>
        <p:spPr>
          <a:xfrm flipH="1" flipV="1">
            <a:off x="6987984" y="2296191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68" name="Straight Arrow Connector 2067"/>
          <p:cNvCxnSpPr/>
          <p:nvPr/>
        </p:nvCxnSpPr>
        <p:spPr>
          <a:xfrm flipH="1" flipV="1">
            <a:off x="7469247" y="1944678"/>
            <a:ext cx="819357" cy="2214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963917" y="2242822"/>
            <a:ext cx="43713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2 7 5 0 0</a:t>
            </a:r>
            <a:r>
              <a:rPr lang="en-US" sz="13800" dirty="0" smtClean="0"/>
              <a:t>.</a:t>
            </a:r>
            <a:endParaRPr lang="en-US" sz="6600" dirty="0"/>
          </a:p>
        </p:txBody>
      </p:sp>
      <p:sp>
        <p:nvSpPr>
          <p:cNvPr id="59" name="Circular Arrow 58"/>
          <p:cNvSpPr/>
          <p:nvPr/>
        </p:nvSpPr>
        <p:spPr>
          <a:xfrm flipH="1" flipV="1">
            <a:off x="5895474" y="3569905"/>
            <a:ext cx="782334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Circular Arrow 59"/>
          <p:cNvSpPr/>
          <p:nvPr/>
        </p:nvSpPr>
        <p:spPr>
          <a:xfrm flipH="1" flipV="1">
            <a:off x="5238049" y="3571385"/>
            <a:ext cx="657423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Circular Arrow 60"/>
          <p:cNvSpPr/>
          <p:nvPr/>
        </p:nvSpPr>
        <p:spPr>
          <a:xfrm flipH="1" flipV="1">
            <a:off x="4564344" y="3569905"/>
            <a:ext cx="657422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70" name="TextBox 2069"/>
          <p:cNvSpPr txBox="1"/>
          <p:nvPr/>
        </p:nvSpPr>
        <p:spPr>
          <a:xfrm>
            <a:off x="3195147" y="4895787"/>
            <a:ext cx="5460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27.500 g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18436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7886700" cy="1325563"/>
          </a:xfrm>
        </p:spPr>
        <p:txBody>
          <a:bodyPr/>
          <a:lstStyle/>
          <a:p>
            <a:r>
              <a:rPr lang="en-US" u="sng" dirty="0" smtClean="0">
                <a:latin typeface="Bernard MT Condensed" panose="02050806060905020404" pitchFamily="18" charset="0"/>
              </a:rPr>
              <a:t>Guided Practice</a:t>
            </a:r>
            <a:endParaRPr lang="en-US" u="sng" dirty="0">
              <a:latin typeface="Bernard MT Condensed" panose="02050806060905020404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93433" y="268608"/>
            <a:ext cx="493776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/>
              <a:t>0.15 </a:t>
            </a:r>
            <a:r>
              <a:rPr lang="en-US" sz="4400" dirty="0"/>
              <a:t>D</a:t>
            </a:r>
            <a:r>
              <a:rPr lang="en-US" sz="4400" dirty="0" smtClean="0"/>
              <a:t>L </a:t>
            </a:r>
            <a:r>
              <a:rPr lang="en-US" sz="4400" dirty="0"/>
              <a:t>= ______ </a:t>
            </a:r>
            <a:r>
              <a:rPr lang="en-US" sz="4400" dirty="0"/>
              <a:t>m</a:t>
            </a:r>
            <a:r>
              <a:rPr lang="en-US" sz="4400" dirty="0" smtClean="0"/>
              <a:t>L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409902" y="1325564"/>
            <a:ext cx="5281449" cy="8366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 smtClean="0">
                <a:solidFill>
                  <a:schemeClr val="tx1"/>
                </a:solidFill>
              </a:rPr>
              <a:t>STEP 1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Are you going up or down the “ladder?”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9902" y="2162232"/>
            <a:ext cx="3925615" cy="8488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 smtClean="0">
                <a:solidFill>
                  <a:schemeClr val="tx1"/>
                </a:solidFill>
              </a:rPr>
              <a:t>STEP 2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How many steps to get there?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9903" y="3011051"/>
            <a:ext cx="2554014" cy="15767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 smtClean="0">
                <a:solidFill>
                  <a:schemeClr val="tx1"/>
                </a:solidFill>
              </a:rPr>
              <a:t>STEP 3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Move decimal that many times, in that direction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41103" y="2101091"/>
            <a:ext cx="40117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K  H  D  B  d  c  m</a:t>
            </a:r>
            <a:endParaRPr lang="en-US" sz="4400" dirty="0"/>
          </a:p>
        </p:txBody>
      </p:sp>
      <p:sp>
        <p:nvSpPr>
          <p:cNvPr id="12" name="Oval 11"/>
          <p:cNvSpPr/>
          <p:nvPr/>
        </p:nvSpPr>
        <p:spPr>
          <a:xfrm>
            <a:off x="6364559" y="1790479"/>
            <a:ext cx="215740" cy="30839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8499548" y="1805321"/>
            <a:ext cx="359566" cy="438084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Circular Arrow 2065"/>
          <p:cNvSpPr/>
          <p:nvPr/>
        </p:nvSpPr>
        <p:spPr>
          <a:xfrm flipV="1">
            <a:off x="8198068" y="2296192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ircular Arrow 52"/>
          <p:cNvSpPr/>
          <p:nvPr/>
        </p:nvSpPr>
        <p:spPr>
          <a:xfrm flipV="1">
            <a:off x="7593026" y="2296191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Circular Arrow 53"/>
          <p:cNvSpPr/>
          <p:nvPr/>
        </p:nvSpPr>
        <p:spPr>
          <a:xfrm flipV="1">
            <a:off x="6987984" y="2296191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68" name="Straight Arrow Connector 2067"/>
          <p:cNvCxnSpPr/>
          <p:nvPr/>
        </p:nvCxnSpPr>
        <p:spPr>
          <a:xfrm>
            <a:off x="6855667" y="1944677"/>
            <a:ext cx="1432937" cy="1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963917" y="2242822"/>
            <a:ext cx="43713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0</a:t>
            </a:r>
            <a:r>
              <a:rPr lang="en-US" sz="13800" dirty="0" smtClean="0"/>
              <a:t>.</a:t>
            </a:r>
            <a:r>
              <a:rPr lang="en-US" sz="6600" dirty="0" smtClean="0"/>
              <a:t>1 5 0 0</a:t>
            </a:r>
            <a:endParaRPr lang="en-US" sz="6600" dirty="0"/>
          </a:p>
        </p:txBody>
      </p:sp>
      <p:sp>
        <p:nvSpPr>
          <p:cNvPr id="60" name="Circular Arrow 59"/>
          <p:cNvSpPr/>
          <p:nvPr/>
        </p:nvSpPr>
        <p:spPr>
          <a:xfrm flipV="1">
            <a:off x="4516160" y="3571383"/>
            <a:ext cx="609294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Circular Arrow 60"/>
          <p:cNvSpPr/>
          <p:nvPr/>
        </p:nvSpPr>
        <p:spPr>
          <a:xfrm flipV="1">
            <a:off x="3674009" y="3569904"/>
            <a:ext cx="842147" cy="108027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799994"/>
              <a:gd name="adj5" fmla="val 125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70" name="TextBox 2069"/>
          <p:cNvSpPr txBox="1"/>
          <p:nvPr/>
        </p:nvSpPr>
        <p:spPr>
          <a:xfrm>
            <a:off x="3195147" y="4895787"/>
            <a:ext cx="5460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1500 mL </a:t>
            </a:r>
            <a:endParaRPr lang="en-US" sz="8000" b="1" dirty="0"/>
          </a:p>
        </p:txBody>
      </p:sp>
      <p:sp>
        <p:nvSpPr>
          <p:cNvPr id="20" name="Circular Arrow 19"/>
          <p:cNvSpPr/>
          <p:nvPr/>
        </p:nvSpPr>
        <p:spPr>
          <a:xfrm flipV="1">
            <a:off x="6463157" y="2315198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ircular Arrow 20"/>
          <p:cNvSpPr/>
          <p:nvPr/>
        </p:nvSpPr>
        <p:spPr>
          <a:xfrm flipV="1">
            <a:off x="5125454" y="3575424"/>
            <a:ext cx="609294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ircular Arrow 21"/>
          <p:cNvSpPr/>
          <p:nvPr/>
        </p:nvSpPr>
        <p:spPr>
          <a:xfrm flipV="1">
            <a:off x="5755265" y="3569903"/>
            <a:ext cx="609294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38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9" y="69014"/>
            <a:ext cx="8507881" cy="1325563"/>
          </a:xfrm>
        </p:spPr>
        <p:txBody>
          <a:bodyPr/>
          <a:lstStyle/>
          <a:p>
            <a:r>
              <a:rPr lang="en-US" u="sng" dirty="0" smtClean="0">
                <a:latin typeface="Bernard MT Condensed" panose="02050806060905020404" pitchFamily="18" charset="0"/>
              </a:rPr>
              <a:t>Tired of really big or really small numbers???</a:t>
            </a:r>
            <a:endParaRPr lang="en-US" u="sng" dirty="0">
              <a:latin typeface="Bernard MT Condensed" panose="02050806060905020404" pitchFamily="18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71449" y="1440614"/>
            <a:ext cx="8755983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Use scientific notation!</a:t>
            </a:r>
          </a:p>
          <a:p>
            <a:r>
              <a:rPr lang="en-US" sz="3200" dirty="0" smtClean="0"/>
              <a:t>Move your decimal and </a:t>
            </a:r>
            <a:br>
              <a:rPr lang="en-US" sz="3200" dirty="0" smtClean="0"/>
            </a:br>
            <a:r>
              <a:rPr lang="en-US" sz="3200" dirty="0" smtClean="0"/>
              <a:t>rewrite it in “scientific </a:t>
            </a:r>
            <a:br>
              <a:rPr lang="en-US" sz="3200" dirty="0" smtClean="0"/>
            </a:br>
            <a:r>
              <a:rPr lang="en-US" sz="3200" dirty="0" smtClean="0"/>
              <a:t>notation format”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67617"/>
              </p:ext>
            </p:extLst>
          </p:nvPr>
        </p:nvGraphicFramePr>
        <p:xfrm>
          <a:off x="4740442" y="1096210"/>
          <a:ext cx="4186991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2232"/>
                <a:gridCol w="25747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STANDARD FORM</a:t>
                      </a:r>
                      <a:endParaRPr lang="en-US" sz="20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SCIENTIFIC 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NOTATION</a:t>
                      </a:r>
                      <a:endParaRPr lang="en-US" sz="20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1.50 x 10</a:t>
                      </a:r>
                      <a:r>
                        <a:rPr lang="en-US" sz="3200" baseline="30000" dirty="0" smtClean="0"/>
                        <a:t>1</a:t>
                      </a:r>
                      <a:endParaRPr lang="en-US" sz="32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150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1.50 x 10</a:t>
                      </a:r>
                      <a:r>
                        <a:rPr lang="en-US" sz="3200" baseline="30000" dirty="0" smtClean="0"/>
                        <a:t>2</a:t>
                      </a:r>
                      <a:endParaRPr lang="en-US" sz="32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150</a:t>
                      </a:r>
                      <a:r>
                        <a:rPr lang="en-US" sz="3200" dirty="0"/>
                        <a:t>0</a:t>
                      </a:r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1.500 x 10</a:t>
                      </a:r>
                      <a:r>
                        <a:rPr lang="en-US" sz="3200" baseline="300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15000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1.5000 x 10</a:t>
                      </a:r>
                      <a:r>
                        <a:rPr lang="en-US" sz="3200" baseline="30000" dirty="0" smtClean="0"/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7411" y="2177231"/>
            <a:ext cx="352525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3</a:t>
            </a:r>
            <a:r>
              <a:rPr lang="en-US" sz="16600" dirty="0" smtClean="0">
                <a:solidFill>
                  <a:schemeClr val="accent2"/>
                </a:solidFill>
              </a:rPr>
              <a:t>.</a:t>
            </a:r>
            <a:r>
              <a:rPr lang="en-US" sz="5400" dirty="0" smtClean="0">
                <a:solidFill>
                  <a:srgbClr val="00B050"/>
                </a:solidFill>
              </a:rPr>
              <a:t>54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00B0F0"/>
                </a:solidFill>
              </a:rPr>
              <a:t>x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7030A0"/>
                </a:solidFill>
              </a:rPr>
              <a:t>10</a:t>
            </a:r>
            <a:r>
              <a:rPr lang="en-US" sz="5400" baseline="30000" dirty="0" smtClean="0">
                <a:solidFill>
                  <a:srgbClr val="FF66FF"/>
                </a:solidFill>
              </a:rPr>
              <a:t>2</a:t>
            </a:r>
            <a:endParaRPr lang="en-US" sz="5400" baseline="30000" dirty="0">
              <a:solidFill>
                <a:srgbClr val="FF66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9" y="4729929"/>
            <a:ext cx="1080086" cy="1323439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One </a:t>
            </a:r>
            <a:br>
              <a:rPr lang="en-US" sz="4000" dirty="0" smtClean="0"/>
            </a:br>
            <a:r>
              <a:rPr lang="en-US" sz="4000" dirty="0" smtClean="0"/>
              <a:t>#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1345780" y="5283927"/>
            <a:ext cx="734930" cy="769441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ym typeface="Symbol" panose="05050102010706020507" pitchFamily="18" charset="2"/>
              </a:rPr>
              <a:t></a:t>
            </a:r>
            <a:endParaRPr lang="en-US" sz="4400" dirty="0"/>
          </a:p>
        </p:txBody>
      </p:sp>
      <p:sp>
        <p:nvSpPr>
          <p:cNvPr id="26" name="TextBox 25"/>
          <p:cNvSpPr txBox="1"/>
          <p:nvPr/>
        </p:nvSpPr>
        <p:spPr>
          <a:xfrm>
            <a:off x="2181976" y="4739170"/>
            <a:ext cx="1798720" cy="132343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Rest of the #s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085719" y="5283926"/>
            <a:ext cx="734930" cy="769441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 smtClean="0">
                <a:sym typeface="Symbol" panose="05050102010706020507" pitchFamily="18" charset="2"/>
              </a:rPr>
              <a:t>x</a:t>
            </a:r>
            <a:endParaRPr lang="en-US" sz="4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925672" y="4862280"/>
            <a:ext cx="1169326" cy="1200329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10</a:t>
            </a:r>
            <a:endParaRPr lang="en-US" sz="7200" dirty="0"/>
          </a:p>
        </p:txBody>
      </p:sp>
      <p:sp>
        <p:nvSpPr>
          <p:cNvPr id="29" name="TextBox 28"/>
          <p:cNvSpPr txBox="1"/>
          <p:nvPr/>
        </p:nvSpPr>
        <p:spPr>
          <a:xfrm>
            <a:off x="6200021" y="4337772"/>
            <a:ext cx="2061959" cy="646331"/>
          </a:xfrm>
          <a:prstGeom prst="rect">
            <a:avLst/>
          </a:prstGeom>
          <a:noFill/>
          <a:ln w="76200">
            <a:solidFill>
              <a:srgbClr val="FF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Exponent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200021" y="5053159"/>
            <a:ext cx="29439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(telling how many times to move the decimal, and which way to move it!)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43947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185030"/>
              </p:ext>
            </p:extLst>
          </p:nvPr>
        </p:nvGraphicFramePr>
        <p:xfrm>
          <a:off x="433133" y="2962696"/>
          <a:ext cx="8082218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4355"/>
                <a:gridCol w="1414462"/>
                <a:gridCol w="2300288"/>
                <a:gridCol w="2043113"/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u="none" dirty="0" smtClean="0">
                          <a:latin typeface="Bernard MT Condensed" panose="02050806060905020404" pitchFamily="18" charset="0"/>
                        </a:rPr>
                        <a:t>Guided Practice</a:t>
                      </a:r>
                      <a:endParaRPr lang="en-US" sz="2800" b="0" u="none" dirty="0" smtClean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400" baseline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400" baseline="300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400" baseline="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1.0 x 10</a:t>
                      </a:r>
                      <a:r>
                        <a:rPr lang="en-US" sz="4000" baseline="30000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aseline="0" dirty="0" smtClean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aseline="0" dirty="0" smtClean="0"/>
                        <a:t>2.5 x 10</a:t>
                      </a:r>
                      <a:r>
                        <a:rPr lang="en-US" sz="4400" baseline="30000" dirty="0" smtClean="0"/>
                        <a:t>4</a:t>
                      </a:r>
                      <a:endParaRPr lang="en-US" sz="4400" baseline="30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aseline="0" dirty="0" smtClean="0"/>
                        <a:t>25000</a:t>
                      </a:r>
                      <a:endParaRPr lang="en-US" sz="4400" baseline="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1.0 x 10</a:t>
                      </a:r>
                      <a:r>
                        <a:rPr lang="en-US" sz="4000" baseline="30000" dirty="0" smtClean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aseline="0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aseline="0" dirty="0" smtClean="0"/>
                        <a:t>7.4 x 10</a:t>
                      </a:r>
                      <a:r>
                        <a:rPr lang="en-US" sz="4400" baseline="30000" dirty="0" smtClean="0"/>
                        <a:t>0</a:t>
                      </a:r>
                      <a:endParaRPr lang="en-US" sz="4400" baseline="30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aseline="0" dirty="0" smtClean="0"/>
                        <a:t>7.4</a:t>
                      </a:r>
                      <a:endParaRPr lang="en-US" sz="4400" baseline="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1.0</a:t>
                      </a:r>
                      <a:r>
                        <a:rPr lang="en-US" sz="4000" baseline="0" dirty="0" smtClean="0"/>
                        <a:t> x 10</a:t>
                      </a:r>
                      <a:r>
                        <a:rPr lang="en-US" sz="4000" baseline="30000" dirty="0" smtClean="0"/>
                        <a:t>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aseline="0" dirty="0" smtClean="0"/>
                        <a:t>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aseline="0" dirty="0" smtClean="0"/>
                        <a:t>3.8 x 10</a:t>
                      </a:r>
                      <a:r>
                        <a:rPr lang="en-US" sz="4400" baseline="30000" dirty="0" smtClean="0"/>
                        <a:t>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aseline="0" dirty="0" smtClean="0"/>
                        <a:t>0.038</a:t>
                      </a:r>
                      <a:endParaRPr lang="en-US" sz="4400" baseline="0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201188"/>
              </p:ext>
            </p:extLst>
          </p:nvPr>
        </p:nvGraphicFramePr>
        <p:xfrm>
          <a:off x="433135" y="374316"/>
          <a:ext cx="5367589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5540"/>
                <a:gridCol w="1571924"/>
                <a:gridCol w="1670125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0" u="none" dirty="0" smtClean="0">
                          <a:latin typeface="Bernard MT Condensed" panose="02050806060905020404" pitchFamily="18" charset="0"/>
                        </a:rPr>
                        <a:t>Big or small?</a:t>
                      </a:r>
                      <a:endParaRPr lang="en-US" sz="3200" b="0" u="none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0" u="none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10</a:t>
                      </a:r>
                      <a:r>
                        <a:rPr lang="en-US" sz="3200" baseline="30000" dirty="0" smtClean="0"/>
                        <a:t>positive #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“Big”</a:t>
                      </a:r>
                      <a:r>
                        <a:rPr lang="en-US" sz="2800" baseline="0" dirty="0" smtClean="0"/>
                        <a:t>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# </a:t>
                      </a:r>
                      <a:r>
                        <a:rPr lang="en-US" sz="3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</a:t>
                      </a:r>
                      <a:r>
                        <a:rPr lang="en-US" sz="2800" baseline="0" dirty="0" smtClean="0"/>
                        <a:t> 10</a:t>
                      </a:r>
                      <a:endParaRPr lang="en-US" sz="28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x 10</a:t>
                      </a:r>
                      <a:r>
                        <a:rPr lang="en-US" sz="3200" baseline="30000" dirty="0" smtClean="0"/>
                        <a:t>zero</a:t>
                      </a:r>
                      <a:endParaRPr lang="en-US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1 </a:t>
                      </a:r>
                      <a:r>
                        <a:rPr lang="en-US" sz="3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</a:t>
                      </a:r>
                      <a:r>
                        <a:rPr lang="en-US" sz="2800" dirty="0" smtClean="0"/>
                        <a:t> # </a:t>
                      </a:r>
                      <a:r>
                        <a:rPr lang="en-US" sz="3200" dirty="0" smtClean="0"/>
                        <a:t>&lt;</a:t>
                      </a:r>
                      <a:r>
                        <a:rPr lang="en-US" sz="2800" dirty="0" smtClean="0"/>
                        <a:t> 10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x 10</a:t>
                      </a:r>
                      <a:r>
                        <a:rPr lang="en-US" sz="3200" baseline="30000" dirty="0" smtClean="0"/>
                        <a:t>negative #</a:t>
                      </a:r>
                      <a:endParaRPr lang="en-US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“Small”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# &lt; 1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962023" y="3615359"/>
            <a:ext cx="957265" cy="548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62022" y="4358104"/>
            <a:ext cx="957265" cy="548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62022" y="5085748"/>
            <a:ext cx="957265" cy="548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686298" y="3615359"/>
            <a:ext cx="1586166" cy="548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686297" y="4358104"/>
            <a:ext cx="1586166" cy="548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686297" y="5085748"/>
            <a:ext cx="1586166" cy="548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8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Printed </a:t>
            </a:r>
            <a:br>
              <a:rPr lang="en-US" i="1" dirty="0" smtClean="0"/>
            </a:br>
            <a:r>
              <a:rPr lang="en-US" i="1" dirty="0" smtClean="0"/>
              <a:t>handout</a:t>
            </a: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241793"/>
              </p:ext>
            </p:extLst>
          </p:nvPr>
        </p:nvGraphicFramePr>
        <p:xfrm>
          <a:off x="2900363" y="253999"/>
          <a:ext cx="3071814" cy="526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5825"/>
                <a:gridCol w="428626"/>
                <a:gridCol w="1757363"/>
              </a:tblGrid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Convert from one metric unit to another</a:t>
                      </a:r>
                      <a:endParaRPr lang="en-US" sz="1400" baseline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27500 mg 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 smtClean="0"/>
                        <a:t>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0.15 DL </a:t>
                      </a:r>
                      <a:r>
                        <a:rPr lang="en-US" sz="14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 smtClean="0"/>
                        <a:t>mL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Convert into Standard Form</a:t>
                      </a:r>
                      <a:endParaRPr lang="en-US" sz="1400" baseline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aseline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1.0 x 10</a:t>
                      </a:r>
                      <a:r>
                        <a:rPr lang="en-US" sz="1400" baseline="30000" dirty="0" smtClean="0"/>
                        <a:t>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1.0 x 10</a:t>
                      </a:r>
                      <a:r>
                        <a:rPr lang="en-US" sz="1400" baseline="30000" dirty="0" smtClean="0"/>
                        <a:t>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1.0</a:t>
                      </a:r>
                      <a:r>
                        <a:rPr lang="en-US" sz="1400" baseline="0" dirty="0" smtClean="0"/>
                        <a:t> x 10</a:t>
                      </a:r>
                      <a:r>
                        <a:rPr lang="en-US" sz="1400" baseline="30000" dirty="0" smtClean="0"/>
                        <a:t>-1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2.5 x 10</a:t>
                      </a:r>
                      <a:r>
                        <a:rPr lang="en-US" sz="1400" baseline="30000" dirty="0" smtClean="0"/>
                        <a:t>4</a:t>
                      </a:r>
                      <a:endParaRPr lang="en-US" sz="1400" baseline="300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3.8 x 10</a:t>
                      </a:r>
                      <a:r>
                        <a:rPr lang="en-US" sz="1400" baseline="30000" dirty="0" smtClean="0"/>
                        <a:t>-2</a:t>
                      </a:r>
                      <a:endParaRPr lang="en-US" sz="1400" baseline="300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</a:txBody>
                  <a:tcPr anchor="ctr"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Convert into Scientific Notation </a:t>
                      </a:r>
                      <a:endParaRPr lang="en-US" sz="1400" baseline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aseline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541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9.5</a:t>
                      </a:r>
                      <a:endParaRPr 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0.025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300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5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5750" y="0"/>
            <a:ext cx="8858250" cy="1254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Bernard MT Condensed" panose="02050806060905020404" pitchFamily="18" charset="0"/>
              </a:rPr>
              <a:t>Measurements and Conversions Gone Wrong!</a:t>
            </a:r>
            <a:endParaRPr lang="en-US" sz="4000" dirty="0">
              <a:latin typeface="Bernard MT Condensed" panose="02050806060905020404" pitchFamily="18" charset="0"/>
            </a:endParaRPr>
          </a:p>
        </p:txBody>
      </p:sp>
      <p:pic>
        <p:nvPicPr>
          <p:cNvPr id="5" name="Picture 2" descr="http://media.theweek.com/img/generic/sciencedisaste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97" y="1629983"/>
            <a:ext cx="4297116" cy="286474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98020" y="1508082"/>
            <a:ext cx="40459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1999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NASA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lost a Mars orbiter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$125 million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loss. A calculation was done with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pound-force seconds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not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Newton seconds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00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5750" y="0"/>
            <a:ext cx="8858250" cy="1254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Bernard MT Condensed" panose="02050806060905020404" pitchFamily="18" charset="0"/>
              </a:rPr>
              <a:t>Measurements and Conversions Gone Wrong!</a:t>
            </a:r>
            <a:endParaRPr lang="en-US" sz="4000" dirty="0">
              <a:latin typeface="Bernard MT Condensed" panose="02050806060905020404" pitchFamily="18" charset="0"/>
            </a:endParaRPr>
          </a:p>
        </p:txBody>
      </p:sp>
      <p:pic>
        <p:nvPicPr>
          <p:cNvPr id="7" name="Picture 6" descr="Image result for air ca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251" y="1589038"/>
            <a:ext cx="5377695" cy="28623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5750" y="1434492"/>
            <a:ext cx="28719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1983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Air Canada plane ran out of fuel in the air. They thought the fuel was weighed in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kilograms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but it was weighed in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pounds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15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5750" y="0"/>
            <a:ext cx="8858250" cy="1254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Bernard MT Condensed" panose="02050806060905020404" pitchFamily="18" charset="0"/>
              </a:rPr>
              <a:t>Measurements and Conversions Gone Wrong!</a:t>
            </a:r>
            <a:endParaRPr lang="en-US" sz="4000" dirty="0">
              <a:latin typeface="Bernard MT Condensed" panose="02050806060905020404" pitchFamily="18" charset="0"/>
            </a:endParaRPr>
          </a:p>
        </p:txBody>
      </p:sp>
      <p:pic>
        <p:nvPicPr>
          <p:cNvPr id="5" name="Picture 10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91" y="1565652"/>
            <a:ext cx="3356068" cy="40601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14422" y="1348964"/>
            <a:ext cx="41985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1492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Columbus ended up in Bahama’s not Asia. Measured in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Roman miles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Nautical miles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5750" y="0"/>
            <a:ext cx="8858250" cy="1254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Bernard MT Condensed" panose="02050806060905020404" pitchFamily="18" charset="0"/>
              </a:rPr>
              <a:t>Measurements and Conversions Gone Wrong!</a:t>
            </a:r>
            <a:endParaRPr lang="en-US" sz="4000" dirty="0">
              <a:latin typeface="Bernard MT Condensed" panose="02050806060905020404" pitchFamily="18" charset="0"/>
            </a:endParaRPr>
          </a:p>
        </p:txBody>
      </p:sp>
      <p:pic>
        <p:nvPicPr>
          <p:cNvPr id="7" name="Picture 12" descr="Image result for tokyo space mount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247" y="1514114"/>
            <a:ext cx="4183446" cy="23531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5749" y="1359568"/>
            <a:ext cx="36294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2004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Tokyo Disneyland’s Space Mountain Accident. The building designs changed from inches to metric scale. An axle got made thinner than it should have been.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5750" y="0"/>
            <a:ext cx="8858250" cy="1254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Bernard MT Condensed" panose="02050806060905020404" pitchFamily="18" charset="0"/>
              </a:rPr>
              <a:t>Measurements and Conversions Gone Wrong!</a:t>
            </a:r>
            <a:endParaRPr lang="en-US" sz="4000" dirty="0">
              <a:latin typeface="Bernard MT Condensed" panose="02050806060905020404" pitchFamily="18" charset="0"/>
            </a:endParaRPr>
          </a:p>
        </p:txBody>
      </p:sp>
      <p:pic>
        <p:nvPicPr>
          <p:cNvPr id="5" name="Picture 14" descr="Clarence the tortoise celebrated his 90th birthday Sunday at the Spring Spectacular at AmericaÃ¢ÂÂs Teaching Zoo at Moorpark Colleg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86" y="1498962"/>
            <a:ext cx="4657941" cy="291849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84963" y="1254263"/>
            <a:ext cx="33302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2001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Zoo loans Clarence to another zoo. Clarence destroys the enclosure. They thought he was 250lbs but it was 250 kg! 250kg is bigger than 250lbs!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8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7886700" cy="1325563"/>
          </a:xfrm>
        </p:spPr>
        <p:txBody>
          <a:bodyPr/>
          <a:lstStyle/>
          <a:p>
            <a:r>
              <a:rPr lang="en-US" u="sng" dirty="0" smtClean="0">
                <a:latin typeface="Bernard MT Condensed" panose="02050806060905020404" pitchFamily="18" charset="0"/>
              </a:rPr>
              <a:t>Why the Metric System?</a:t>
            </a:r>
            <a:endParaRPr lang="en-US" u="sng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171741"/>
            <a:ext cx="7886700" cy="4351338"/>
          </a:xfrm>
        </p:spPr>
        <p:txBody>
          <a:bodyPr>
            <a:normAutofit/>
          </a:bodyPr>
          <a:lstStyle/>
          <a:p>
            <a:r>
              <a:rPr lang="en-US" sz="4000" dirty="0"/>
              <a:t>We all need to speak the same “math language.”</a:t>
            </a:r>
          </a:p>
          <a:p>
            <a:r>
              <a:rPr lang="en-US" sz="4000" dirty="0" smtClean="0"/>
              <a:t>Everyone else uses it!</a:t>
            </a:r>
          </a:p>
          <a:p>
            <a:r>
              <a:rPr lang="en-US" sz="4000" dirty="0" smtClean="0"/>
              <a:t>It is easier!</a:t>
            </a:r>
            <a:endParaRPr lang="en-US" sz="4000" dirty="0"/>
          </a:p>
        </p:txBody>
      </p:sp>
      <p:pic>
        <p:nvPicPr>
          <p:cNvPr id="4" name="Picture 3" descr="This pun’s a doozie…: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61"/>
          <a:stretch/>
        </p:blipFill>
        <p:spPr bwMode="auto">
          <a:xfrm>
            <a:off x="5601766" y="2222916"/>
            <a:ext cx="2841394" cy="37400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0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92" y="-140200"/>
            <a:ext cx="7886700" cy="1325563"/>
          </a:xfrm>
        </p:spPr>
        <p:txBody>
          <a:bodyPr/>
          <a:lstStyle/>
          <a:p>
            <a:r>
              <a:rPr lang="en-US" u="sng" dirty="0" smtClean="0">
                <a:latin typeface="Bernard MT Condensed" panose="02050806060905020404" pitchFamily="18" charset="0"/>
              </a:rPr>
              <a:t>How is it easier?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92" y="935288"/>
            <a:ext cx="4646194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Metric system works on “BASE TEN”</a:t>
            </a:r>
          </a:p>
          <a:p>
            <a:r>
              <a:rPr lang="en-US" sz="3200" dirty="0" smtClean="0"/>
              <a:t>Everything is changed by a factor of 10</a:t>
            </a:r>
          </a:p>
          <a:p>
            <a:r>
              <a:rPr lang="en-US" sz="3200" dirty="0" smtClean="0"/>
              <a:t>English system is total random!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335438"/>
              </p:ext>
            </p:extLst>
          </p:nvPr>
        </p:nvGraphicFramePr>
        <p:xfrm>
          <a:off x="368967" y="3885933"/>
          <a:ext cx="4130844" cy="252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2654"/>
                <a:gridCol w="23581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Unit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Compared</a:t>
                      </a:r>
                      <a:r>
                        <a:rPr lang="en-US" sz="2000" b="1" baseline="0" dirty="0" smtClean="0"/>
                        <a:t> to “base” unit of a meter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Meter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Decameter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Hectometer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100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Kilometer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1000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12145"/>
              </p:ext>
            </p:extLst>
          </p:nvPr>
        </p:nvGraphicFramePr>
        <p:xfrm>
          <a:off x="4757486" y="335013"/>
          <a:ext cx="4130844" cy="481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2654"/>
                <a:gridCol w="23581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Unit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Compared</a:t>
                      </a:r>
                      <a:r>
                        <a:rPr lang="en-US" sz="2000" b="1" baseline="0" dirty="0" smtClean="0"/>
                        <a:t> to “base” unit of a foot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Foot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Yard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Fathom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6.0761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Rod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16.5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Chain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66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Furlong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660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Mile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5,280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Nautical</a:t>
                      </a:r>
                      <a:r>
                        <a:rPr lang="en-US" sz="2400" b="1" baseline="0" dirty="0" smtClean="0"/>
                        <a:t> mi.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6,076.1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League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15,840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&quot;No&quot; Symbol 5"/>
          <p:cNvSpPr/>
          <p:nvPr/>
        </p:nvSpPr>
        <p:spPr>
          <a:xfrm>
            <a:off x="4499811" y="120317"/>
            <a:ext cx="4566988" cy="5534526"/>
          </a:xfrm>
          <a:prstGeom prst="noSmoking">
            <a:avLst>
              <a:gd name="adj" fmla="val 819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2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7886700" cy="1325563"/>
          </a:xfrm>
        </p:spPr>
        <p:txBody>
          <a:bodyPr/>
          <a:lstStyle/>
          <a:p>
            <a:r>
              <a:rPr lang="en-US" u="sng" dirty="0" smtClean="0">
                <a:latin typeface="Bernard MT Condensed" panose="02050806060905020404" pitchFamily="18" charset="0"/>
              </a:rPr>
              <a:t>Converting Metric System</a:t>
            </a:r>
            <a:endParaRPr lang="en-US" u="sng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171741"/>
            <a:ext cx="7886700" cy="43513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Just move the decimal! 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609600" y="1981200"/>
            <a:ext cx="10668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Kilo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1000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676400" y="2514600"/>
            <a:ext cx="1069848" cy="10698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Hecto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100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743200" y="3048000"/>
            <a:ext cx="1069848" cy="10698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Deka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10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3810000" y="3657600"/>
            <a:ext cx="1069848" cy="1069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Base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4889326" y="4114800"/>
            <a:ext cx="1069848" cy="1069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Deci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0.1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5968652" y="4572000"/>
            <a:ext cx="1069848" cy="1069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Centi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0.01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7035452" y="5029200"/>
            <a:ext cx="1069848" cy="1069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Milli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0.001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5968652" y="1658934"/>
            <a:ext cx="2877855" cy="1968674"/>
          </a:xfrm>
          <a:prstGeom prst="rect">
            <a:avLst/>
          </a:prstGeom>
          <a:solidFill>
            <a:srgbClr val="EBEBE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To convert to a smaller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/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,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move decimal 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point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to the right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/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(or multiply</a:t>
            </a:r>
            <a:r>
              <a:rPr lang="en-US" sz="2400" kern="0" dirty="0">
                <a:solidFill>
                  <a:prstClr val="black"/>
                </a:solidFill>
                <a:latin typeface="Times New Roman" pitchFamily="18" charset="0"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397042" y="4721348"/>
            <a:ext cx="2879558" cy="1858963"/>
          </a:xfrm>
          <a:prstGeom prst="rect">
            <a:avLst/>
          </a:prstGeom>
          <a:solidFill>
            <a:srgbClr val="EBEBE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To convert to a larger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/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,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move decimal 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point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to the left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/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(or divide)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V="1">
            <a:off x="6670109" y="3475208"/>
            <a:ext cx="1719197" cy="12526"/>
          </a:xfrm>
          <a:prstGeom prst="line">
            <a:avLst/>
          </a:prstGeom>
          <a:noFill/>
          <a:ln w="57150">
            <a:solidFill>
              <a:sysClr val="windowText" lastClr="0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H="1">
            <a:off x="701842" y="6339185"/>
            <a:ext cx="1847589" cy="12526"/>
          </a:xfrm>
          <a:prstGeom prst="line">
            <a:avLst/>
          </a:prstGeom>
          <a:noFill/>
          <a:ln w="57150">
            <a:solidFill>
              <a:sysClr val="windowText" lastClr="0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5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1406</TotalTime>
  <Words>610</Words>
  <Application>Microsoft Office PowerPoint</Application>
  <PresentationFormat>On-screen Show (4:3)</PresentationFormat>
  <Paragraphs>201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Bernard MT Condensed</vt:lpstr>
      <vt:lpstr>Calibri</vt:lpstr>
      <vt:lpstr>Calibri Light</vt:lpstr>
      <vt:lpstr>Symbol</vt:lpstr>
      <vt:lpstr>Times New Roman</vt:lpstr>
      <vt:lpstr>Wingdings</vt:lpstr>
      <vt:lpstr>Office Theme</vt:lpstr>
      <vt:lpstr>Measurements and Conversions Gone Wrong!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the Metric System?</vt:lpstr>
      <vt:lpstr>How is it easier?</vt:lpstr>
      <vt:lpstr>Converting Metric System</vt:lpstr>
      <vt:lpstr>What are the  “Base Units?”</vt:lpstr>
      <vt:lpstr>How do I remember the prefixes?</vt:lpstr>
      <vt:lpstr>Guided Practice</vt:lpstr>
      <vt:lpstr>Guided Practice</vt:lpstr>
      <vt:lpstr>Tired of really big or really small numbers???</vt:lpstr>
      <vt:lpstr>PowerPoint Presentation</vt:lpstr>
      <vt:lpstr>Printed  handout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Measurements and Conversions Gone Wrong!</dc:title>
  <dc:creator>Farmer, Stephanie [DH]</dc:creator>
  <cp:lastModifiedBy>Farmer, Stephanie [DH]</cp:lastModifiedBy>
  <cp:revision>29</cp:revision>
  <dcterms:created xsi:type="dcterms:W3CDTF">2018-05-31T21:13:58Z</dcterms:created>
  <dcterms:modified xsi:type="dcterms:W3CDTF">2018-06-01T20:40:11Z</dcterms:modified>
</cp:coreProperties>
</file>