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2" r:id="rId2"/>
    <p:sldId id="283" r:id="rId3"/>
    <p:sldId id="284" r:id="rId4"/>
    <p:sldId id="285" r:id="rId5"/>
    <p:sldId id="286" r:id="rId6"/>
    <p:sldId id="292" r:id="rId7"/>
    <p:sldId id="293" r:id="rId8"/>
    <p:sldId id="294" r:id="rId9"/>
    <p:sldId id="29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66FF"/>
    <a:srgbClr val="6600FF"/>
    <a:srgbClr val="0000FF"/>
    <a:srgbClr val="0066CC"/>
    <a:srgbClr val="E09CC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6AF69-5836-4FF0-A3F5-CCB5B28543CC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58A93-8E4D-4709-9E9C-3D20148907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58A93-8E4D-4709-9E9C-3D20148907A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E434-D918-48A5-B2B1-CFBF477B7CDC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084-FF3F-40E3-8FB6-515F1CDC2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A50-F76C-4C06-A27D-9D77A9CD5F14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09D6-614E-46FC-8522-0725A355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3220-7659-461C-AF70-3E922D8CB48A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E6BB-018E-4635-B163-D477D512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167B-33E2-4D50-9E8C-C32E89F3CF6C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EBB4-A8CE-43C0-99C2-ED5EE680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0EF9-4888-47DF-AFB5-D69B615C0300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DE90-960E-4D7C-BD88-3ABE08041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CF15-A9DD-4BC1-B71D-EE85F65DE78B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4B75-B165-4151-B514-2F7731CDD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5FA1-B097-43EE-AC5A-62B0915D33E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4D8A-A687-421C-A443-E07963D24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D44-9F04-4CAF-BD29-46F48DE88CE4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3DA-437E-4904-BBE8-9D71C52D1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940F-1AF2-4DA5-BBC1-27E95259ECE9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5473-3411-4BD4-B206-2415436E0F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002-2EE1-46A1-A547-383AC7167214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A1BCE-CC48-4D76-8D19-290B45BC8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5386-EE95-42D3-A1EA-21F57962169F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FD4D-0908-41B6-B913-85F21FA50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CEBE-06A5-4A90-B006-F6C5C5AF0EF1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0BFD-51D5-4F92-BD44-7CE3D1FE0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228600"/>
            <a:ext cx="5181600" cy="6324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438400" y="1143000"/>
            <a:ext cx="5029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1638300" y="4610100"/>
            <a:ext cx="3886202" cy="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62200" y="2667000"/>
            <a:ext cx="5181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38400" y="3810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Target:</a:t>
            </a:r>
            <a:r>
              <a:rPr lang="en-US" sz="1800" dirty="0" smtClean="0">
                <a:solidFill>
                  <a:srgbClr val="FF0000"/>
                </a:solidFill>
              </a:rPr>
              <a:t> I can explain the difference between accuracy and precision, and I can count sig figs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2667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dirty="0" smtClean="0"/>
              <a:t>Q’s</a:t>
            </a:r>
            <a:endParaRPr lang="en-US" sz="1800" b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2438400" y="1219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dirty="0" smtClean="0"/>
              <a:t>Summary</a:t>
            </a:r>
            <a:endParaRPr lang="en-US" sz="1800" b="1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3962400" y="28956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u="sng" dirty="0" smtClean="0"/>
              <a:t>Accuracy and Precision</a:t>
            </a:r>
            <a:endParaRPr lang="en-US" sz="1800" b="1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6705600" y="6096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p. 29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Accuracy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close you are to the </a:t>
            </a:r>
            <a:r>
              <a:rPr lang="en-US" b="1" i="1" u="sng" dirty="0" smtClean="0"/>
              <a:t>CORRECT</a:t>
            </a:r>
            <a:r>
              <a:rPr lang="en-US" dirty="0" smtClean="0"/>
              <a:t> number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Which answer is more accurate if the CORRECT number is 3.5?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3.1	or	3.6</a:t>
            </a:r>
          </a:p>
        </p:txBody>
      </p:sp>
      <p:sp>
        <p:nvSpPr>
          <p:cNvPr id="4" name="Oval 3"/>
          <p:cNvSpPr/>
          <p:nvPr/>
        </p:nvSpPr>
        <p:spPr>
          <a:xfrm>
            <a:off x="2133600" y="4419600"/>
            <a:ext cx="9144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Precision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you take multiple measurements, how close the numbers are </a:t>
            </a:r>
            <a:r>
              <a:rPr lang="en-US" b="1" i="1" u="sng" dirty="0" smtClean="0"/>
              <a:t>TO EACH OTHER</a:t>
            </a:r>
          </a:p>
          <a:p>
            <a:pPr lvl="1"/>
            <a:r>
              <a:rPr lang="en-US" dirty="0" smtClean="0"/>
              <a:t>Does not mean they are CORRECT!!! They are all just similar to each other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Which set of numbers is more precise?</a:t>
            </a:r>
          </a:p>
          <a:p>
            <a:pPr lvl="1">
              <a:buNone/>
            </a:pPr>
            <a:r>
              <a:rPr lang="en-US" dirty="0" smtClean="0"/>
              <a:t>3				3.4</a:t>
            </a:r>
          </a:p>
          <a:p>
            <a:pPr lvl="1">
              <a:buNone/>
            </a:pPr>
            <a:r>
              <a:rPr lang="en-US" dirty="0" smtClean="0"/>
              <a:t>3.1			3</a:t>
            </a:r>
          </a:p>
          <a:p>
            <a:pPr lvl="1">
              <a:buNone/>
            </a:pPr>
            <a:r>
              <a:rPr lang="en-US" dirty="0" smtClean="0"/>
              <a:t>2.9			3.7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85800" y="4343400"/>
            <a:ext cx="914400" cy="1752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elebrating200years.noaa.gov/magazine/tct/accuracy_vs_precision_5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-3426"/>
            <a:ext cx="7239000" cy="6861426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657600" y="2438400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162800" y="2438400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81400" y="5791200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5791200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2057400"/>
            <a:ext cx="2514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Choices:</a:t>
            </a:r>
          </a:p>
          <a:p>
            <a:pPr algn="ctr"/>
            <a:r>
              <a:rPr lang="en-US" sz="2800" dirty="0" smtClean="0"/>
              <a:t>Accurate</a:t>
            </a:r>
            <a:br>
              <a:rPr lang="en-US" sz="2800" dirty="0" smtClean="0"/>
            </a:br>
            <a:r>
              <a:rPr lang="en-US" sz="2800" dirty="0" smtClean="0"/>
              <a:t>Not Accurate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Precise</a:t>
            </a:r>
            <a:br>
              <a:rPr lang="en-US" sz="2800" dirty="0" smtClean="0"/>
            </a:br>
            <a:r>
              <a:rPr lang="en-US" sz="2800" dirty="0" smtClean="0"/>
              <a:t>Not Precise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Rounding!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Round to 2 or 3 decimal places</a:t>
            </a:r>
          </a:p>
          <a:p>
            <a:endParaRPr lang="en-US" dirty="0" smtClean="0"/>
          </a:p>
          <a:p>
            <a:r>
              <a:rPr lang="en-US" dirty="0" smtClean="0"/>
              <a:t>Round at the END of the problem.</a:t>
            </a:r>
          </a:p>
          <a:p>
            <a:endParaRPr lang="en-US" dirty="0" smtClean="0"/>
          </a:p>
          <a:p>
            <a:r>
              <a:rPr lang="en-US" dirty="0" smtClean="0"/>
              <a:t>If you get 4.2398 in your calculator and the only answer choices on the test are:</a:t>
            </a:r>
          </a:p>
          <a:p>
            <a:pPr lvl="1">
              <a:buNone/>
            </a:pPr>
            <a:r>
              <a:rPr lang="en-US" dirty="0" smtClean="0"/>
              <a:t>			4.9		4.1		3.5</a:t>
            </a:r>
          </a:p>
          <a:p>
            <a:pPr lvl="1">
              <a:buNone/>
            </a:pPr>
            <a:r>
              <a:rPr lang="en-US" dirty="0" smtClean="0"/>
              <a:t>Which should you choose??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Significant Figures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355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Not all numbers are accurate because of rounding…so they aren’t all “significant.”</a:t>
            </a:r>
            <a:br>
              <a:rPr lang="en-US" dirty="0" smtClean="0"/>
            </a:br>
            <a:r>
              <a:rPr lang="en-US" dirty="0" smtClean="0"/>
              <a:t>  </a:t>
            </a:r>
          </a:p>
          <a:p>
            <a:pPr marL="514350" indent="-514350">
              <a:buAutoNum type="arabicParenR"/>
            </a:pPr>
            <a:r>
              <a:rPr lang="en-US" dirty="0" smtClean="0"/>
              <a:t>Numbers </a:t>
            </a:r>
            <a:r>
              <a:rPr lang="en-US" b="1" dirty="0" smtClean="0">
                <a:solidFill>
                  <a:srgbClr val="00B050"/>
                </a:solidFill>
              </a:rPr>
              <a:t>1-9</a:t>
            </a:r>
            <a:r>
              <a:rPr lang="en-US" dirty="0" smtClean="0"/>
              <a:t> --- ALWAYS significant</a:t>
            </a:r>
          </a:p>
          <a:p>
            <a:pPr marL="514350" indent="-514350">
              <a:buAutoNum type="arabicParenR"/>
            </a:pPr>
            <a:r>
              <a:rPr lang="en-US" dirty="0" smtClean="0"/>
              <a:t>Zeros ----Depends:</a:t>
            </a:r>
          </a:p>
          <a:p>
            <a:pPr marL="514350" indent="-514350"/>
            <a:r>
              <a:rPr lang="en-US" b="1" dirty="0" smtClean="0"/>
              <a:t>Trapped</a:t>
            </a:r>
            <a:r>
              <a:rPr lang="en-US" dirty="0" smtClean="0"/>
              <a:t> between two numbers:  3008 --- 3</a:t>
            </a:r>
            <a:r>
              <a:rPr lang="en-US" b="1" dirty="0" smtClean="0">
                <a:solidFill>
                  <a:srgbClr val="00B050"/>
                </a:solidFill>
              </a:rPr>
              <a:t>00</a:t>
            </a:r>
            <a:r>
              <a:rPr lang="en-US" dirty="0" smtClean="0"/>
              <a:t>8</a:t>
            </a:r>
          </a:p>
          <a:p>
            <a:pPr marL="514350" indent="-514350"/>
            <a:r>
              <a:rPr lang="en-US" b="1" dirty="0" smtClean="0"/>
              <a:t>Leading</a:t>
            </a:r>
            <a:r>
              <a:rPr lang="en-US" dirty="0" smtClean="0"/>
              <a:t> zeros--- NOT significant: 0.004 --- </a:t>
            </a:r>
            <a:r>
              <a:rPr lang="en-US" b="1" dirty="0" smtClean="0">
                <a:solidFill>
                  <a:srgbClr val="FF0000"/>
                </a:solidFill>
              </a:rPr>
              <a:t>0.00</a:t>
            </a:r>
            <a:r>
              <a:rPr lang="en-US" dirty="0" smtClean="0"/>
              <a:t>4</a:t>
            </a:r>
          </a:p>
          <a:p>
            <a:pPr marL="514350" indent="-514350"/>
            <a:r>
              <a:rPr lang="en-US" b="1" dirty="0" smtClean="0"/>
              <a:t>Trailing</a:t>
            </a:r>
            <a:r>
              <a:rPr lang="en-US" dirty="0" smtClean="0"/>
              <a:t> zeros after a </a:t>
            </a:r>
            <a:r>
              <a:rPr lang="en-US" b="1" dirty="0" smtClean="0"/>
              <a:t>decimal</a:t>
            </a:r>
            <a:r>
              <a:rPr lang="en-US" dirty="0" smtClean="0"/>
              <a:t> pt: 0.04500 --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45</a:t>
            </a:r>
            <a:r>
              <a:rPr lang="en-US" b="1" dirty="0" smtClean="0">
                <a:solidFill>
                  <a:srgbClr val="00B050"/>
                </a:solidFill>
              </a:rPr>
              <a:t>00</a:t>
            </a:r>
          </a:p>
          <a:p>
            <a:pPr marL="514350" indent="-514350"/>
            <a:r>
              <a:rPr lang="en-US" b="1" dirty="0" smtClean="0"/>
              <a:t>Trailing</a:t>
            </a:r>
            <a:r>
              <a:rPr lang="en-US" dirty="0" smtClean="0"/>
              <a:t> zeros </a:t>
            </a:r>
            <a:r>
              <a:rPr lang="en-US" b="1" dirty="0" smtClean="0"/>
              <a:t>without</a:t>
            </a:r>
            <a:r>
              <a:rPr lang="en-US" dirty="0" smtClean="0"/>
              <a:t> a decimal pt --- NOT sig.: 45</a:t>
            </a:r>
            <a:r>
              <a:rPr lang="en-US" b="1" dirty="0" smtClean="0">
                <a:solidFill>
                  <a:srgbClr val="FF0000"/>
                </a:solidFill>
              </a:rPr>
              <a:t>00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Sig Fig Country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il_fi" descr="http://www.worldatlas.com/webimage/countrys/namerica/usstates/usashap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514600"/>
            <a:ext cx="5638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1295400"/>
            <a:ext cx="2209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/>
              <a:t>P</a:t>
            </a:r>
            <a:r>
              <a:rPr lang="en-US" sz="2800" b="1" dirty="0" smtClean="0"/>
              <a:t>ACIFIC OCEAN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6934200" y="1219200"/>
            <a:ext cx="22098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u="sng" dirty="0" smtClean="0"/>
              <a:t>A</a:t>
            </a:r>
            <a:r>
              <a:rPr lang="en-US" sz="2800" b="1" dirty="0" smtClean="0"/>
              <a:t>TLANTIC OCEAN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5105400"/>
            <a:ext cx="2133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DECIMAL </a:t>
            </a:r>
            <a:r>
              <a:rPr lang="en-US" sz="5400" b="1" u="sng" dirty="0" smtClean="0"/>
              <a:t>P</a:t>
            </a:r>
            <a:r>
              <a:rPr lang="en-US" sz="2800" b="1" dirty="0" smtClean="0"/>
              <a:t>RESENT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0" y="5334000"/>
            <a:ext cx="2133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DECIMAL </a:t>
            </a:r>
            <a:r>
              <a:rPr lang="en-US" sz="5400" b="1" u="sng" dirty="0" smtClean="0"/>
              <a:t>A</a:t>
            </a:r>
            <a:r>
              <a:rPr lang="en-US" sz="2800" b="1" dirty="0" smtClean="0"/>
              <a:t>BSENT</a:t>
            </a:r>
            <a:endParaRPr lang="en-US" sz="2800" b="1" dirty="0"/>
          </a:p>
        </p:txBody>
      </p:sp>
      <p:sp>
        <p:nvSpPr>
          <p:cNvPr id="9" name="Right Arrow 8"/>
          <p:cNvSpPr/>
          <p:nvPr/>
        </p:nvSpPr>
        <p:spPr>
          <a:xfrm>
            <a:off x="609600" y="3810000"/>
            <a:ext cx="2286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5638800" y="4038600"/>
            <a:ext cx="2590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05000" y="32766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0.0005060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44196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4809000</a:t>
            </a:r>
            <a:endParaRPr lang="en-US" sz="3200" b="1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385060" y="3710940"/>
            <a:ext cx="1173480" cy="0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052060" y="4625340"/>
            <a:ext cx="1173480" cy="0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62200" y="8382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Go the right direction until you hit a 1-9 number.  Count everything else after that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 animBg="1"/>
      <p:bldP spid="12" grpId="0"/>
      <p:bldP spid="13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Lets Practice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Count the number of sig figs in each number:</a:t>
            </a:r>
          </a:p>
          <a:p>
            <a:pPr>
              <a:lnSpc>
                <a:spcPct val="150000"/>
              </a:lnSpc>
              <a:buNone/>
            </a:pPr>
            <a:r>
              <a:rPr lang="en-US" sz="4000" dirty="0" smtClean="0"/>
              <a:t>5402000			0.0078</a:t>
            </a:r>
          </a:p>
          <a:p>
            <a:pPr>
              <a:lnSpc>
                <a:spcPct val="150000"/>
              </a:lnSpc>
              <a:buNone/>
            </a:pPr>
            <a:r>
              <a:rPr lang="en-US" sz="4000" dirty="0" smtClean="0"/>
              <a:t>65.360780		8.05</a:t>
            </a:r>
          </a:p>
          <a:p>
            <a:pPr>
              <a:lnSpc>
                <a:spcPct val="150000"/>
              </a:lnSpc>
              <a:buNone/>
            </a:pPr>
            <a:r>
              <a:rPr lang="en-US" sz="4000" dirty="0" smtClean="0"/>
              <a:t>0.0095030		80500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Fabulous Fold Up!!!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Accuracy vs. Precision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OUTSIDE FLAPS:</a:t>
            </a:r>
          </a:p>
          <a:p>
            <a:pPr>
              <a:buNone/>
            </a:pPr>
            <a:r>
              <a:rPr lang="en-US" dirty="0" smtClean="0"/>
              <a:t>	PICTURE of accuracy</a:t>
            </a:r>
          </a:p>
          <a:p>
            <a:pPr>
              <a:buNone/>
            </a:pPr>
            <a:r>
              <a:rPr lang="en-US" dirty="0" smtClean="0"/>
              <a:t>	PICTURE of precision</a:t>
            </a:r>
          </a:p>
          <a:p>
            <a:pPr>
              <a:buNone/>
            </a:pPr>
            <a:r>
              <a:rPr lang="en-US" b="1" dirty="0" smtClean="0"/>
              <a:t>INSIDE FLAP:</a:t>
            </a:r>
          </a:p>
          <a:p>
            <a:pPr>
              <a:buNone/>
            </a:pPr>
            <a:r>
              <a:rPr lang="en-US" dirty="0" smtClean="0"/>
              <a:t>	The WORD accuracy</a:t>
            </a:r>
          </a:p>
          <a:p>
            <a:pPr>
              <a:buNone/>
            </a:pPr>
            <a:r>
              <a:rPr lang="en-US" dirty="0" smtClean="0"/>
              <a:t>	The WORD precision</a:t>
            </a:r>
          </a:p>
          <a:p>
            <a:pPr>
              <a:buNone/>
            </a:pPr>
            <a:r>
              <a:rPr lang="en-US" b="1" dirty="0" smtClean="0"/>
              <a:t>INSIDE: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EXPLAIN in  your OWN words what accuracy is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EXPLAIN in your OWN words what precision is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962400" y="1676400"/>
            <a:ext cx="3962400" cy="304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 flipV="1">
            <a:off x="3962400" y="1676400"/>
            <a:ext cx="4648200" cy="2286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6" idx="1"/>
          </p:cNvCxnSpPr>
          <p:nvPr/>
        </p:nvCxnSpPr>
        <p:spPr>
          <a:xfrm rot="16200000" flipH="1">
            <a:off x="5153025" y="2543175"/>
            <a:ext cx="2362200" cy="476250"/>
          </a:xfrm>
          <a:prstGeom prst="line">
            <a:avLst/>
          </a:prstGeom>
          <a:ln w="571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</TotalTime>
  <Words>194</Words>
  <Application>Microsoft Office PowerPoint</Application>
  <PresentationFormat>On-screen Show (4:3)</PresentationFormat>
  <Paragraphs>65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Accuracy</vt:lpstr>
      <vt:lpstr>Precision</vt:lpstr>
      <vt:lpstr>Slide 4</vt:lpstr>
      <vt:lpstr>Rounding!</vt:lpstr>
      <vt:lpstr>Significant Figures</vt:lpstr>
      <vt:lpstr>Sig Fig Country</vt:lpstr>
      <vt:lpstr>Lets Practice</vt:lpstr>
      <vt:lpstr>Fabulous Fold Up!!!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August, 26th</dc:title>
  <dc:creator>SBosse</dc:creator>
  <cp:lastModifiedBy>SBosse</cp:lastModifiedBy>
  <cp:revision>106</cp:revision>
  <dcterms:created xsi:type="dcterms:W3CDTF">2009-08-25T20:49:10Z</dcterms:created>
  <dcterms:modified xsi:type="dcterms:W3CDTF">2011-08-30T22:33:51Z</dcterms:modified>
</cp:coreProperties>
</file>