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01" r:id="rId3"/>
    <p:sldId id="282" r:id="rId4"/>
    <p:sldId id="283" r:id="rId5"/>
    <p:sldId id="302" r:id="rId6"/>
    <p:sldId id="277" r:id="rId7"/>
    <p:sldId id="278" r:id="rId8"/>
    <p:sldId id="296" r:id="rId9"/>
    <p:sldId id="303" r:id="rId10"/>
    <p:sldId id="298" r:id="rId11"/>
    <p:sldId id="297" r:id="rId12"/>
    <p:sldId id="293" r:id="rId13"/>
    <p:sldId id="294" r:id="rId14"/>
    <p:sldId id="300" r:id="rId15"/>
    <p:sldId id="292" r:id="rId16"/>
    <p:sldId id="291" r:id="rId17"/>
    <p:sldId id="295" r:id="rId18"/>
    <p:sldId id="281" r:id="rId19"/>
    <p:sldId id="307" r:id="rId20"/>
    <p:sldId id="308" r:id="rId21"/>
    <p:sldId id="288" r:id="rId22"/>
    <p:sldId id="289" r:id="rId23"/>
    <p:sldId id="304" r:id="rId24"/>
    <p:sldId id="309" r:id="rId25"/>
    <p:sldId id="306" r:id="rId26"/>
    <p:sldId id="286" r:id="rId27"/>
    <p:sldId id="311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66FF"/>
    <a:srgbClr val="6600FF"/>
    <a:srgbClr val="0000FF"/>
    <a:srgbClr val="0066CC"/>
    <a:srgbClr val="E09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E434-D918-48A5-B2B1-CFBF477B7CDC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D084-FF3F-40E3-8FB6-515F1CDC2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5A50-F76C-4C06-A27D-9D77A9CD5F1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09D6-614E-46FC-8522-0725A355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3220-7659-461C-AF70-3E922D8CB48A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6BB-018E-4635-B163-D477D5127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67B-33E2-4D50-9E8C-C32E89F3CF6C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BB4-A8CE-43C0-99C2-ED5EE680A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EF9-4888-47DF-AFB5-D69B615C0300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E90-960E-4D7C-BD88-3ABE08041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F15-A9DD-4BC1-B71D-EE85F65DE78B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5-B165-4151-B514-2F7731CDD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5FA1-B097-43EE-AC5A-62B0915D33E6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4D8A-A687-421C-A443-E07963D24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3D44-9F04-4CAF-BD29-46F48DE88CE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C3DA-437E-4904-BBE8-9D71C52D1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40F-1AF2-4DA5-BBC1-27E95259ECE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5473-3411-4BD4-B206-2415436E0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6002-2EE1-46A1-A547-383AC716721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1BCE-CC48-4D76-8D19-290B45BC8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386-EE95-42D3-A1EA-21F57962169F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FD4D-0908-41B6-B913-85F21FA50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CEBE-06A5-4A90-B006-F6C5C5AF0EF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0BFD-51D5-4F92-BD44-7CE3D1FE0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914400"/>
            <a:ext cx="8294429" cy="4933864"/>
            <a:chOff x="498140" y="460896"/>
            <a:chExt cx="10645257" cy="5752927"/>
          </a:xfrm>
        </p:grpSpPr>
        <p:pic>
          <p:nvPicPr>
            <p:cNvPr id="5" name="Picture 4" descr="https://thumbs.dreamstime.com/z/open-spiral-binding-notebook-white-2908751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1" t="771" r="46323" b="9044"/>
            <a:stretch/>
          </p:blipFill>
          <p:spPr bwMode="auto">
            <a:xfrm>
              <a:off x="5322625" y="460896"/>
              <a:ext cx="900753" cy="5735188"/>
            </a:xfrm>
            <a:prstGeom prst="rect">
              <a:avLst/>
            </a:prstGeom>
            <a:noFill/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6223378" y="460896"/>
              <a:ext cx="4920019" cy="5735188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kern="12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r>
                <a:rPr lang="en-US" sz="2000" b="1" u="sng" kern="1200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000" b="1" kern="1200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I can </a:t>
              </a:r>
              <a:r>
                <a:rPr lang="en-US" sz="2000" b="1" kern="1200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calculate the density of objects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378" y="4839113"/>
              <a:ext cx="1569494" cy="135697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92871" y="4839110"/>
              <a:ext cx="1733265" cy="135697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26137" y="4839110"/>
              <a:ext cx="1617260" cy="1356973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u="sng" kern="12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140" y="460896"/>
              <a:ext cx="4920019" cy="5752927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56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6146" name="Picture 2" descr="Image result for density of atmosp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000" r="4167"/>
          <a:stretch/>
        </p:blipFill>
        <p:spPr bwMode="auto">
          <a:xfrm>
            <a:off x="1053317" y="1295400"/>
            <a:ext cx="7037366" cy="489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enter image source 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762001" y="1295400"/>
            <a:ext cx="7467600" cy="486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4018"/>
            <a:ext cx="5575512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1682739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Different densities lead to earth having layers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Denser plate goes under </a:t>
            </a:r>
            <a:b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less dense plate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Image result for density tectonic pl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05000"/>
            <a:ext cx="7086600" cy="439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One way diamonds get to the surface!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7170" name="Picture 2" descr="Diamond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47800"/>
            <a:ext cx="7429500" cy="453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07175"/>
            <a:ext cx="7010399" cy="462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199" y="44048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- 2013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77297"/>
            <a:ext cx="7129026" cy="453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82658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- 2014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A new island!</a:t>
            </a:r>
            <a:endParaRPr lang="en-US" sz="4800" dirty="0"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" y="1798638"/>
            <a:ext cx="7939088" cy="395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Try these…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42452" y="1091395"/>
            <a:ext cx="8229600" cy="4525963"/>
          </a:xfrm>
        </p:spPr>
        <p:txBody>
          <a:bodyPr rIns="132080">
            <a:normAutofit/>
          </a:bodyPr>
          <a:lstStyle/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Jack has a rock. The rock has a density of 6.73 g/</a:t>
            </a:r>
            <a:r>
              <a:rPr lang="en-US" dirty="0" err="1" smtClean="0"/>
              <a:t>mL</a:t>
            </a:r>
            <a:r>
              <a:rPr lang="en-US" dirty="0" smtClean="0"/>
              <a:t> and a volume of 8cm</a:t>
            </a:r>
            <a:r>
              <a:rPr lang="en-US" baseline="30000" dirty="0" smtClean="0"/>
              <a:t>3</a:t>
            </a:r>
            <a:r>
              <a:rPr lang="en-US" dirty="0" smtClean="0"/>
              <a:t>. What is the mass of the rock?   (1 mL = 1cm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0386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600" y="207042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53.84 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Try these…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32619" y="1061898"/>
            <a:ext cx="8229600" cy="4525963"/>
          </a:xfrm>
        </p:spPr>
        <p:txBody>
          <a:bodyPr rIns="132080"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2)   What is the volume of an object if the </a:t>
            </a:r>
            <a:br>
              <a:rPr lang="en-US" dirty="0" smtClean="0"/>
            </a:br>
            <a:r>
              <a:rPr lang="en-US" dirty="0" smtClean="0"/>
              <a:t>       density is 1.45g/mL and it has a mass of </a:t>
            </a:r>
            <a:br>
              <a:rPr lang="en-US" dirty="0" smtClean="0"/>
            </a:br>
            <a:r>
              <a:rPr lang="en-US" dirty="0" smtClean="0"/>
              <a:t>      15.2 grams?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0386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2067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10.48 mL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What is happening???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8194" name="Picture 2" descr="Image result for diet coke regular coke float s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6479"/>
            <a:ext cx="5562600" cy="382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Try these…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44910" y="1127918"/>
            <a:ext cx="8229600" cy="4525963"/>
          </a:xfrm>
        </p:spPr>
        <p:txBody>
          <a:bodyPr rIns="132080"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3) What is the density of a block if it has the following dimensions and it weighs 45.8 g? 12 cm long, 3 cm tall, and 6.5 cm wide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0386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2067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0.196 g/cm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3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2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issfullydomestic.com/wp-content/uploads/pennies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8115" y="914400"/>
            <a:ext cx="7307770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The Density of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Pennies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4" name="Picture 2" descr=" Popsci Images 2007 07 Penny 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2198738"/>
            <a:ext cx="6083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Not all pennies are the same!</a:t>
            </a:r>
          </a:p>
          <a:p>
            <a:pPr algn="ctr"/>
            <a:r>
              <a:rPr lang="en-US" sz="2800" dirty="0" smtClean="0"/>
              <a:t>Some </a:t>
            </a:r>
            <a:r>
              <a:rPr lang="en-US" sz="2800" dirty="0"/>
              <a:t>are 95% copper and 5% zinc</a:t>
            </a:r>
          </a:p>
          <a:p>
            <a:pPr algn="ctr"/>
            <a:r>
              <a:rPr lang="en-US" sz="2800" dirty="0"/>
              <a:t>Some are 2.4% copper and 97.6% zinc  </a:t>
            </a:r>
          </a:p>
        </p:txBody>
      </p:sp>
    </p:spTree>
    <p:extLst>
      <p:ext uri="{BB962C8B-B14F-4D97-AF65-F5344CB8AC3E}">
        <p14:creationId xmlns:p14="http://schemas.microsoft.com/office/powerpoint/2010/main" val="913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Using a Graduated Cylinder</a:t>
            </a:r>
            <a:endParaRPr lang="en-US" sz="3600" dirty="0"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/>
              <a:t>Read from eye level at the bottom of the meniscus!!!!!!!</a:t>
            </a:r>
            <a:endParaRPr lang="en-US" sz="2800" dirty="0"/>
          </a:p>
        </p:txBody>
      </p:sp>
      <p:pic>
        <p:nvPicPr>
          <p:cNvPr id="1026" name="Picture 2" descr="Image result for read graduated cy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78223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3541"/>
          <a:stretch/>
        </p:blipFill>
        <p:spPr>
          <a:xfrm>
            <a:off x="537220" y="2286000"/>
            <a:ext cx="8069559" cy="4093824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Water Displacement </a:t>
            </a:r>
            <a:endParaRPr lang="en-US" sz="3600" dirty="0"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/>
              <a:t>A way to measure irregularly shaped objects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9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Calculating % Error</a:t>
            </a:r>
            <a:endParaRPr lang="en-US" sz="3600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882" y="1981200"/>
                <a:ext cx="7368236" cy="77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𝑬𝒓𝒓𝒐𝒓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𝑨𝒄𝒄𝒆𝒑𝒕𝒆𝒅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𝑽𝒂𝒍𝒖𝒆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𝒀𝒐𝒖𝒓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𝑽𝒂𝒍𝒖𝒆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𝑨𝒄𝒄𝒆𝒑𝒕𝒆𝒅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𝑽𝒂𝒍𝒖𝒆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82" y="1981200"/>
                <a:ext cx="7368236" cy="776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28052"/>
              </p:ext>
            </p:extLst>
          </p:nvPr>
        </p:nvGraphicFramePr>
        <p:xfrm>
          <a:off x="381000" y="304800"/>
          <a:ext cx="8458200" cy="647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32775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6044626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41041243"/>
                    </a:ext>
                  </a:extLst>
                </a:gridCol>
              </a:tblGrid>
              <a:tr h="1463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GROUP</a:t>
                      </a:r>
                      <a:r>
                        <a:rPr lang="en-US" sz="2800" b="1" baseline="0" dirty="0" smtClean="0"/>
                        <a:t> #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POST-1982 %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49410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2451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42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86055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7040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5264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0354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4152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8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612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YouTube Links to This Presentation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0210" y="2207636"/>
            <a:ext cx="5583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https://youtu.be/vWDfuq5lusA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4743" y="3312220"/>
            <a:ext cx="5014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Density of Pennies Portion</a:t>
            </a:r>
            <a:endParaRPr lang="en-US" sz="3200" u="sng" dirty="0"/>
          </a:p>
        </p:txBody>
      </p:sp>
      <p:sp>
        <p:nvSpPr>
          <p:cNvPr id="7" name="Rectangle 6"/>
          <p:cNvSpPr/>
          <p:nvPr/>
        </p:nvSpPr>
        <p:spPr>
          <a:xfrm>
            <a:off x="2122451" y="1676400"/>
            <a:ext cx="4899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Main Presentation Portion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1746547" y="3839317"/>
            <a:ext cx="5650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https://youtu.be/DrTQYOfQGiI</a:t>
            </a:r>
          </a:p>
        </p:txBody>
      </p:sp>
    </p:spTree>
    <p:extLst>
      <p:ext uri="{BB962C8B-B14F-4D97-AF65-F5344CB8AC3E}">
        <p14:creationId xmlns:p14="http://schemas.microsoft.com/office/powerpoint/2010/main" val="15569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“stuff” </a:t>
            </a:r>
            <a: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/>
            </a:r>
            <a:b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crammed into </a:t>
            </a:r>
            <a:b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space?</a:t>
            </a:r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48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Usually  used for solid and gas</a:t>
            </a:r>
            <a:endParaRPr lang="en-US" sz="48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79005"/>
            <a:ext cx="19743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“stuff”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1224" y="3307805"/>
            <a:ext cx="19675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space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1915037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3917404"/>
            <a:ext cx="91440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622649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4648" y="2622005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“per”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622005"/>
            <a:ext cx="2667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crammed into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883615"/>
            <a:ext cx="685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4648" y="3592674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volume</a:t>
            </a:r>
            <a:endParaRPr lang="en-US" sz="3200" dirty="0"/>
          </a:p>
        </p:txBody>
      </p:sp>
      <p:sp>
        <p:nvSpPr>
          <p:cNvPr id="29" name="Right Brace 28"/>
          <p:cNvSpPr/>
          <p:nvPr/>
        </p:nvSpPr>
        <p:spPr>
          <a:xfrm>
            <a:off x="5543834" y="1276092"/>
            <a:ext cx="1447800" cy="3276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82134" y="1219200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mL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182134" y="2728478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82134" y="4094013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kg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182134" y="5496818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Etc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1066800" y="4876800"/>
            <a:ext cx="4114800" cy="912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REMEMBER: 1mL = 1cm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3</a:t>
            </a:r>
            <a:endParaRPr lang="en-US" sz="28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29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Density Equation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2133600"/>
            <a:ext cx="6477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 = </a:t>
            </a:r>
            <a:r>
              <a:rPr lang="en-US" sz="7200" u="sng" dirty="0" smtClean="0"/>
              <a:t>   m  </a:t>
            </a:r>
            <a:r>
              <a:rPr lang="en-US" sz="7200" u="sng" dirty="0" smtClean="0">
                <a:solidFill>
                  <a:schemeClr val="bg1"/>
                </a:solidFill>
              </a:rPr>
              <a:t>.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       V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8475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2293" name="Rectangle 19"/>
          <p:cNvSpPr>
            <a:spLocks/>
          </p:cNvSpPr>
          <p:nvPr/>
        </p:nvSpPr>
        <p:spPr bwMode="auto">
          <a:xfrm>
            <a:off x="14478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Rectangle 20"/>
          <p:cNvSpPr>
            <a:spLocks/>
          </p:cNvSpPr>
          <p:nvPr/>
        </p:nvSpPr>
        <p:spPr bwMode="auto">
          <a:xfrm>
            <a:off x="53340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Oval 21"/>
          <p:cNvSpPr>
            <a:spLocks/>
          </p:cNvSpPr>
          <p:nvPr/>
        </p:nvSpPr>
        <p:spPr bwMode="auto">
          <a:xfrm>
            <a:off x="16764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Oval 22"/>
          <p:cNvSpPr>
            <a:spLocks/>
          </p:cNvSpPr>
          <p:nvPr/>
        </p:nvSpPr>
        <p:spPr bwMode="auto">
          <a:xfrm>
            <a:off x="1905000" y="3687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7" name="Oval 23"/>
          <p:cNvSpPr>
            <a:spLocks/>
          </p:cNvSpPr>
          <p:nvPr/>
        </p:nvSpPr>
        <p:spPr bwMode="auto">
          <a:xfrm>
            <a:off x="26670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8" name="Oval 24"/>
          <p:cNvSpPr>
            <a:spLocks/>
          </p:cNvSpPr>
          <p:nvPr/>
        </p:nvSpPr>
        <p:spPr bwMode="auto">
          <a:xfrm>
            <a:off x="29718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9" name="Oval 25"/>
          <p:cNvSpPr>
            <a:spLocks/>
          </p:cNvSpPr>
          <p:nvPr/>
        </p:nvSpPr>
        <p:spPr bwMode="auto">
          <a:xfrm>
            <a:off x="1981200" y="3001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Oval 26"/>
          <p:cNvSpPr>
            <a:spLocks/>
          </p:cNvSpPr>
          <p:nvPr/>
        </p:nvSpPr>
        <p:spPr bwMode="auto">
          <a:xfrm>
            <a:off x="5562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Oval 27"/>
          <p:cNvSpPr>
            <a:spLocks/>
          </p:cNvSpPr>
          <p:nvPr/>
        </p:nvSpPr>
        <p:spPr bwMode="auto">
          <a:xfrm>
            <a:off x="5943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Oval 28"/>
          <p:cNvSpPr>
            <a:spLocks/>
          </p:cNvSpPr>
          <p:nvPr/>
        </p:nvSpPr>
        <p:spPr bwMode="auto">
          <a:xfrm>
            <a:off x="5638800" y="3154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Oval 29"/>
          <p:cNvSpPr>
            <a:spLocks/>
          </p:cNvSpPr>
          <p:nvPr/>
        </p:nvSpPr>
        <p:spPr bwMode="auto">
          <a:xfrm>
            <a:off x="6477000" y="2620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Oval 30"/>
          <p:cNvSpPr>
            <a:spLocks/>
          </p:cNvSpPr>
          <p:nvPr/>
        </p:nvSpPr>
        <p:spPr bwMode="auto">
          <a:xfrm>
            <a:off x="6096000" y="3840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Oval 31"/>
          <p:cNvSpPr>
            <a:spLocks/>
          </p:cNvSpPr>
          <p:nvPr/>
        </p:nvSpPr>
        <p:spPr bwMode="auto">
          <a:xfrm>
            <a:off x="6096000" y="3230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Oval 32"/>
          <p:cNvSpPr>
            <a:spLocks/>
          </p:cNvSpPr>
          <p:nvPr/>
        </p:nvSpPr>
        <p:spPr bwMode="auto">
          <a:xfrm>
            <a:off x="6477000" y="3078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Oval 33"/>
          <p:cNvSpPr>
            <a:spLocks/>
          </p:cNvSpPr>
          <p:nvPr/>
        </p:nvSpPr>
        <p:spPr bwMode="auto">
          <a:xfrm>
            <a:off x="6858000" y="2773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8" name="Oval 34"/>
          <p:cNvSpPr>
            <a:spLocks/>
          </p:cNvSpPr>
          <p:nvPr/>
        </p:nvSpPr>
        <p:spPr bwMode="auto">
          <a:xfrm>
            <a:off x="6324600" y="3535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9" name="Oval 35"/>
          <p:cNvSpPr>
            <a:spLocks/>
          </p:cNvSpPr>
          <p:nvPr/>
        </p:nvSpPr>
        <p:spPr bwMode="auto">
          <a:xfrm>
            <a:off x="69342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0" name="Oval 36"/>
          <p:cNvSpPr>
            <a:spLocks/>
          </p:cNvSpPr>
          <p:nvPr/>
        </p:nvSpPr>
        <p:spPr bwMode="auto">
          <a:xfrm>
            <a:off x="5715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1" name="Oval 37"/>
          <p:cNvSpPr>
            <a:spLocks/>
          </p:cNvSpPr>
          <p:nvPr/>
        </p:nvSpPr>
        <p:spPr bwMode="auto">
          <a:xfrm>
            <a:off x="69342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2" name="Oval 38"/>
          <p:cNvSpPr>
            <a:spLocks/>
          </p:cNvSpPr>
          <p:nvPr/>
        </p:nvSpPr>
        <p:spPr bwMode="auto">
          <a:xfrm>
            <a:off x="54102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3" name="Oval 39"/>
          <p:cNvSpPr>
            <a:spLocks/>
          </p:cNvSpPr>
          <p:nvPr/>
        </p:nvSpPr>
        <p:spPr bwMode="auto">
          <a:xfrm>
            <a:off x="58674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4" name="Oval 40"/>
          <p:cNvSpPr>
            <a:spLocks/>
          </p:cNvSpPr>
          <p:nvPr/>
        </p:nvSpPr>
        <p:spPr bwMode="auto">
          <a:xfrm>
            <a:off x="6477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5" name="Oval 41"/>
          <p:cNvSpPr>
            <a:spLocks/>
          </p:cNvSpPr>
          <p:nvPr/>
        </p:nvSpPr>
        <p:spPr bwMode="auto">
          <a:xfrm>
            <a:off x="61722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6" name="Oval 42"/>
          <p:cNvSpPr>
            <a:spLocks/>
          </p:cNvSpPr>
          <p:nvPr/>
        </p:nvSpPr>
        <p:spPr bwMode="auto">
          <a:xfrm>
            <a:off x="5715000" y="3459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7" name="Oval 43"/>
          <p:cNvSpPr>
            <a:spLocks/>
          </p:cNvSpPr>
          <p:nvPr/>
        </p:nvSpPr>
        <p:spPr bwMode="auto">
          <a:xfrm>
            <a:off x="66294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8" name="Oval 44"/>
          <p:cNvSpPr>
            <a:spLocks/>
          </p:cNvSpPr>
          <p:nvPr/>
        </p:nvSpPr>
        <p:spPr bwMode="auto">
          <a:xfrm>
            <a:off x="6629400" y="3611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9" name="Oval 45"/>
          <p:cNvSpPr>
            <a:spLocks/>
          </p:cNvSpPr>
          <p:nvPr/>
        </p:nvSpPr>
        <p:spPr bwMode="auto">
          <a:xfrm>
            <a:off x="67056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3317" name="Rectangle 19"/>
          <p:cNvSpPr>
            <a:spLocks/>
          </p:cNvSpPr>
          <p:nvPr/>
        </p:nvSpPr>
        <p:spPr bwMode="auto">
          <a:xfrm>
            <a:off x="1752600" y="2286000"/>
            <a:ext cx="939800" cy="91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Rectangle 20"/>
          <p:cNvSpPr>
            <a:spLocks/>
          </p:cNvSpPr>
          <p:nvPr/>
        </p:nvSpPr>
        <p:spPr bwMode="auto">
          <a:xfrm>
            <a:off x="4419600" y="2209800"/>
            <a:ext cx="2857500" cy="2933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Oval 21"/>
          <p:cNvSpPr>
            <a:spLocks/>
          </p:cNvSpPr>
          <p:nvPr/>
        </p:nvSpPr>
        <p:spPr bwMode="auto">
          <a:xfrm>
            <a:off x="1905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Oval 22"/>
          <p:cNvSpPr>
            <a:spLocks/>
          </p:cNvSpPr>
          <p:nvPr/>
        </p:nvSpPr>
        <p:spPr bwMode="auto">
          <a:xfrm>
            <a:off x="2209800" y="2451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Oval 23"/>
          <p:cNvSpPr>
            <a:spLocks/>
          </p:cNvSpPr>
          <p:nvPr/>
        </p:nvSpPr>
        <p:spPr bwMode="auto">
          <a:xfrm>
            <a:off x="1905000" y="29083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Oval 24"/>
          <p:cNvSpPr>
            <a:spLocks/>
          </p:cNvSpPr>
          <p:nvPr/>
        </p:nvSpPr>
        <p:spPr bwMode="auto">
          <a:xfrm>
            <a:off x="2286000" y="2755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Oval 25"/>
          <p:cNvSpPr>
            <a:spLocks/>
          </p:cNvSpPr>
          <p:nvPr/>
        </p:nvSpPr>
        <p:spPr bwMode="auto">
          <a:xfrm>
            <a:off x="25146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Oval 26"/>
          <p:cNvSpPr>
            <a:spLocks/>
          </p:cNvSpPr>
          <p:nvPr/>
        </p:nvSpPr>
        <p:spPr bwMode="auto">
          <a:xfrm>
            <a:off x="4572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Oval 27"/>
          <p:cNvSpPr>
            <a:spLocks/>
          </p:cNvSpPr>
          <p:nvPr/>
        </p:nvSpPr>
        <p:spPr bwMode="auto">
          <a:xfrm>
            <a:off x="6769100" y="46736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6" name="Oval 28"/>
          <p:cNvSpPr>
            <a:spLocks/>
          </p:cNvSpPr>
          <p:nvPr/>
        </p:nvSpPr>
        <p:spPr bwMode="auto">
          <a:xfrm>
            <a:off x="4724400" y="3594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7" name="Oval 29"/>
          <p:cNvSpPr>
            <a:spLocks/>
          </p:cNvSpPr>
          <p:nvPr/>
        </p:nvSpPr>
        <p:spPr bwMode="auto">
          <a:xfrm>
            <a:off x="5638800" y="3898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8" name="Oval 30"/>
          <p:cNvSpPr>
            <a:spLocks/>
          </p:cNvSpPr>
          <p:nvPr/>
        </p:nvSpPr>
        <p:spPr bwMode="auto">
          <a:xfrm>
            <a:off x="6477000" y="3098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9" name="Oval 31"/>
          <p:cNvSpPr>
            <a:spLocks/>
          </p:cNvSpPr>
          <p:nvPr/>
        </p:nvSpPr>
        <p:spPr bwMode="auto">
          <a:xfrm>
            <a:off x="2413000" y="2971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0" name="Oval 32"/>
          <p:cNvSpPr>
            <a:spLocks/>
          </p:cNvSpPr>
          <p:nvPr/>
        </p:nvSpPr>
        <p:spPr bwMode="auto">
          <a:xfrm>
            <a:off x="1905000" y="26035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Liquids Not Just Solids 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Image result for density colum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r="15593"/>
          <a:stretch/>
        </p:blipFill>
        <p:spPr bwMode="auto">
          <a:xfrm>
            <a:off x="1524000" y="1217408"/>
            <a:ext cx="6096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Water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2743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   </a:t>
            </a:r>
            <a:r>
              <a:rPr lang="en-US" sz="4400" u="sng" dirty="0" smtClean="0"/>
              <a:t> g   </a:t>
            </a:r>
            <a:r>
              <a:rPr lang="en-US" sz="4400" u="sng" dirty="0" smtClean="0">
                <a:solidFill>
                  <a:schemeClr val="bg1"/>
                </a:solidFill>
              </a:rPr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mL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209800"/>
            <a:ext cx="2743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   </a:t>
            </a:r>
            <a:r>
              <a:rPr lang="en-US" sz="4400" u="sng" dirty="0" smtClean="0"/>
              <a:t> g   </a:t>
            </a:r>
            <a:r>
              <a:rPr lang="en-US" sz="4400" u="sng" dirty="0" smtClean="0">
                <a:solidFill>
                  <a:schemeClr val="bg1"/>
                </a:solidFill>
              </a:rPr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cm</a:t>
            </a:r>
            <a:r>
              <a:rPr lang="en-US" sz="4400" baseline="30000" dirty="0" smtClean="0"/>
              <a:t>3</a:t>
            </a:r>
            <a:endParaRPr lang="en-US" sz="4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388122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Memorize this!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307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Century Schoolbook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Density Equation </vt:lpstr>
      <vt:lpstr>Which one is more dense?</vt:lpstr>
      <vt:lpstr>Which one is more dense?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these…</vt:lpstr>
      <vt:lpstr>Try these…</vt:lpstr>
      <vt:lpstr>Try these…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Jumpstart August, 26th</dc:title>
  <dc:creator>SBosse</dc:creator>
  <cp:lastModifiedBy>Farmer, Stephanie [DH]</cp:lastModifiedBy>
  <cp:revision>115</cp:revision>
  <cp:lastPrinted>2019-08-21T16:57:24Z</cp:lastPrinted>
  <dcterms:created xsi:type="dcterms:W3CDTF">2009-08-25T20:49:10Z</dcterms:created>
  <dcterms:modified xsi:type="dcterms:W3CDTF">2020-06-06T20:49:08Z</dcterms:modified>
</cp:coreProperties>
</file>