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77" r:id="rId3"/>
    <p:sldId id="278" r:id="rId4"/>
    <p:sldId id="279" r:id="rId5"/>
    <p:sldId id="280" r:id="rId6"/>
    <p:sldId id="28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0066FF"/>
    <a:srgbClr val="6600FF"/>
    <a:srgbClr val="0000FF"/>
    <a:srgbClr val="0066CC"/>
    <a:srgbClr val="E09C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434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02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A8E434-D918-48A5-B2B1-CFBF477B7CDC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5D084-FF3F-40E3-8FB6-515F1CDC27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85A50-F76C-4C06-A27D-9D77A9CD5F14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C09D6-614E-46FC-8522-0725A355DA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A3220-7659-461C-AF70-3E922D8CB48A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4AE6BB-018E-4635-B163-D477D5127A8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5167B-33E2-4D50-9E8C-C32E89F3CF6C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AEBB4-A8CE-43C0-99C2-ED5EE680AA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C0EF9-4888-47DF-AFB5-D69B615C0300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CDE90-960E-4D7C-BD88-3ABE080416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CF15-A9DD-4BC1-B71D-EE85F65DE78B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4B75-B165-4151-B514-2F7731CDD4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35FA1-B097-43EE-AC5A-62B0915D33E6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44D8A-A687-421C-A443-E07963D2474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93D44-9F04-4CAF-BD29-46F48DE88CE4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E9C3DA-437E-4904-BBE8-9D71C52D10E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F940F-1AF2-4DA5-BBC1-27E95259ECE9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E5473-3411-4BD4-B206-2415436E0F7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416002-2EE1-46A1-A547-383AC7167214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A1BCE-CC48-4D76-8D19-290B45BC8D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75386-EE95-42D3-A1EA-21F57962169F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DFFD4D-0908-41B6-B913-85F21FA50FD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FCEBE-06A5-4A90-B006-F6C5C5AF0EF1}" type="datetimeFigureOut">
              <a:rPr lang="en-US" smtClean="0"/>
              <a:pPr/>
              <a:t>9/3/2014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E20BFD-51D5-4F92-BD44-7CE3D1FE0EA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0" y="0"/>
            <a:chExt cx="4797" cy="697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flipH="1">
              <a:off x="2392" y="0"/>
              <a:ext cx="696" cy="696"/>
              <a:chOff x="0" y="0"/>
              <a:chExt cx="696" cy="696"/>
            </a:xfrm>
          </p:grpSpPr>
          <p:sp>
            <p:nvSpPr>
              <p:cNvPr id="11282" name="Oval 3"/>
              <p:cNvSpPr>
                <a:spLocks/>
              </p:cNvSpPr>
              <p:nvPr/>
            </p:nvSpPr>
            <p:spPr bwMode="auto">
              <a:xfrm>
                <a:off x="0" y="0"/>
                <a:ext cx="696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1283" name="Rectangle 4"/>
              <p:cNvSpPr>
                <a:spLocks/>
              </p:cNvSpPr>
              <p:nvPr/>
            </p:nvSpPr>
            <p:spPr bwMode="auto">
              <a:xfrm flipH="1">
                <a:off x="101" y="101"/>
                <a:ext cx="493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5"/>
            <p:cNvGrpSpPr>
              <a:grpSpLocks/>
            </p:cNvGrpSpPr>
            <p:nvPr/>
          </p:nvGrpSpPr>
          <p:grpSpPr bwMode="auto">
            <a:xfrm flipH="1">
              <a:off x="4102" y="0"/>
              <a:ext cx="695" cy="696"/>
              <a:chOff x="0" y="0"/>
              <a:chExt cx="695" cy="696"/>
            </a:xfrm>
          </p:grpSpPr>
          <p:sp>
            <p:nvSpPr>
              <p:cNvPr id="11280" name="Oval 6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1281" name="Rectangle 7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8"/>
            <p:cNvGrpSpPr>
              <a:grpSpLocks/>
            </p:cNvGrpSpPr>
            <p:nvPr/>
          </p:nvGrpSpPr>
          <p:grpSpPr bwMode="auto">
            <a:xfrm flipH="1">
              <a:off x="0" y="1"/>
              <a:ext cx="695" cy="696"/>
              <a:chOff x="0" y="0"/>
              <a:chExt cx="695" cy="696"/>
            </a:xfrm>
          </p:grpSpPr>
          <p:sp>
            <p:nvSpPr>
              <p:cNvPr id="11278" name="Oval 9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1279" name="Rectangle 10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6" name="Group 11"/>
            <p:cNvGrpSpPr>
              <a:grpSpLocks/>
            </p:cNvGrpSpPr>
            <p:nvPr/>
          </p:nvGrpSpPr>
          <p:grpSpPr bwMode="auto">
            <a:xfrm flipH="1">
              <a:off x="3309" y="0"/>
              <a:ext cx="695" cy="696"/>
              <a:chOff x="0" y="0"/>
              <a:chExt cx="695" cy="696"/>
            </a:xfrm>
          </p:grpSpPr>
          <p:sp>
            <p:nvSpPr>
              <p:cNvPr id="11276" name="Oval 12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noFill/>
              <a:ln w="25400">
                <a:solidFill>
                  <a:srgbClr val="D9D8EC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1277" name="Rectangle 13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7" name="Group 14"/>
            <p:cNvGrpSpPr>
              <a:grpSpLocks/>
            </p:cNvGrpSpPr>
            <p:nvPr/>
          </p:nvGrpSpPr>
          <p:grpSpPr bwMode="auto">
            <a:xfrm flipH="1">
              <a:off x="811" y="0"/>
              <a:ext cx="695" cy="696"/>
              <a:chOff x="0" y="0"/>
              <a:chExt cx="695" cy="696"/>
            </a:xfrm>
          </p:grpSpPr>
          <p:sp>
            <p:nvSpPr>
              <p:cNvPr id="11274" name="Oval 15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noFill/>
              <a:ln w="25400">
                <a:solidFill>
                  <a:srgbClr val="D9D8EC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1275" name="Rectangle 16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1267" name="Rectangle 17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indent="0" eaLnBrk="1" hangingPunct="1"/>
            <a:r>
              <a:rPr lang="en-US" b="1" u="sng" dirty="0" smtClean="0"/>
              <a:t>What is density?</a:t>
            </a:r>
          </a:p>
        </p:txBody>
      </p:sp>
      <p:sp>
        <p:nvSpPr>
          <p:cNvPr id="11268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534400" cy="5257800"/>
          </a:xfrm>
        </p:spPr>
        <p:txBody>
          <a:bodyPr rIns="132080"/>
          <a:lstStyle/>
          <a:p>
            <a:pPr eaLnBrk="1" hangingPunct="1">
              <a:buNone/>
            </a:pPr>
            <a:r>
              <a:rPr lang="en-US" dirty="0" smtClean="0"/>
              <a:t>How much “STUFF” in how much “SPACE”</a:t>
            </a:r>
          </a:p>
          <a:p>
            <a:pPr eaLnBrk="1" hangingPunct="1">
              <a:buNone/>
            </a:pPr>
            <a:endParaRPr lang="en-US" dirty="0" smtClean="0"/>
          </a:p>
          <a:p>
            <a:pPr eaLnBrk="1" hangingPunct="1">
              <a:buNone/>
            </a:pPr>
            <a:r>
              <a:rPr lang="en-US" dirty="0" smtClean="0"/>
              <a:t>                     mass				volume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 rot="5400000">
            <a:off x="3048000" y="2514600"/>
            <a:ext cx="609600" cy="1588"/>
          </a:xfrm>
          <a:prstGeom prst="straightConnector1">
            <a:avLst/>
          </a:prstGeom>
          <a:solidFill>
            <a:srgbClr val="CCCCFF"/>
          </a:solidFill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rot="5400000">
            <a:off x="7163594" y="2513806"/>
            <a:ext cx="609600" cy="1588"/>
          </a:xfrm>
          <a:prstGeom prst="straightConnector1">
            <a:avLst/>
          </a:prstGeom>
          <a:solidFill>
            <a:srgbClr val="CCCCFF"/>
          </a:solidFill>
          <a:ln w="57150" cap="flat" cmpd="sng" algn="ctr">
            <a:solidFill>
              <a:srgbClr val="000000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3" name="Right Brace 22"/>
          <p:cNvSpPr/>
          <p:nvPr/>
        </p:nvSpPr>
        <p:spPr bwMode="auto">
          <a:xfrm rot="5400000">
            <a:off x="5143500" y="1866900"/>
            <a:ext cx="838200" cy="3962400"/>
          </a:xfrm>
          <a:prstGeom prst="rightBrace">
            <a:avLst/>
          </a:prstGeom>
          <a:noFill/>
          <a:ln w="5715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209800" y="4191000"/>
            <a:ext cx="6324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      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Density = </a:t>
            </a:r>
            <a:r>
              <a:rPr lang="en-US" sz="3600" u="sng" dirty="0" smtClean="0"/>
              <a:t>Mass</a:t>
            </a:r>
          </a:p>
          <a:p>
            <a:r>
              <a:rPr lang="en-US" sz="3600" dirty="0" smtClean="0"/>
              <a:t>	                    Volume</a:t>
            </a:r>
            <a:endParaRPr lang="en-US" sz="36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/>
      <p:bldP spid="2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0" y="0"/>
            <a:chExt cx="4797" cy="697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flipH="1">
              <a:off x="2392" y="0"/>
              <a:ext cx="696" cy="696"/>
              <a:chOff x="0" y="0"/>
              <a:chExt cx="696" cy="696"/>
            </a:xfrm>
          </p:grpSpPr>
          <p:sp>
            <p:nvSpPr>
              <p:cNvPr id="12333" name="Oval 3"/>
              <p:cNvSpPr>
                <a:spLocks/>
              </p:cNvSpPr>
              <p:nvPr/>
            </p:nvSpPr>
            <p:spPr bwMode="auto">
              <a:xfrm>
                <a:off x="0" y="0"/>
                <a:ext cx="696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2334" name="Rectangle 4"/>
              <p:cNvSpPr>
                <a:spLocks/>
              </p:cNvSpPr>
              <p:nvPr/>
            </p:nvSpPr>
            <p:spPr bwMode="auto">
              <a:xfrm flipH="1">
                <a:off x="101" y="101"/>
                <a:ext cx="493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5"/>
            <p:cNvGrpSpPr>
              <a:grpSpLocks/>
            </p:cNvGrpSpPr>
            <p:nvPr/>
          </p:nvGrpSpPr>
          <p:grpSpPr bwMode="auto">
            <a:xfrm flipH="1">
              <a:off x="4102" y="0"/>
              <a:ext cx="695" cy="696"/>
              <a:chOff x="0" y="0"/>
              <a:chExt cx="695" cy="696"/>
            </a:xfrm>
          </p:grpSpPr>
          <p:sp>
            <p:nvSpPr>
              <p:cNvPr id="12331" name="Oval 6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2332" name="Rectangle 7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8"/>
            <p:cNvGrpSpPr>
              <a:grpSpLocks/>
            </p:cNvGrpSpPr>
            <p:nvPr/>
          </p:nvGrpSpPr>
          <p:grpSpPr bwMode="auto">
            <a:xfrm flipH="1">
              <a:off x="0" y="1"/>
              <a:ext cx="695" cy="696"/>
              <a:chOff x="0" y="0"/>
              <a:chExt cx="695" cy="696"/>
            </a:xfrm>
          </p:grpSpPr>
          <p:sp>
            <p:nvSpPr>
              <p:cNvPr id="12329" name="Oval 9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2330" name="Rectangle 10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6" name="Group 11"/>
            <p:cNvGrpSpPr>
              <a:grpSpLocks/>
            </p:cNvGrpSpPr>
            <p:nvPr/>
          </p:nvGrpSpPr>
          <p:grpSpPr bwMode="auto">
            <a:xfrm flipH="1">
              <a:off x="3309" y="0"/>
              <a:ext cx="695" cy="696"/>
              <a:chOff x="0" y="0"/>
              <a:chExt cx="695" cy="696"/>
            </a:xfrm>
          </p:grpSpPr>
          <p:sp>
            <p:nvSpPr>
              <p:cNvPr id="12327" name="Oval 12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noFill/>
              <a:ln w="25400">
                <a:solidFill>
                  <a:srgbClr val="D9D8EC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2328" name="Rectangle 13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7" name="Group 14"/>
            <p:cNvGrpSpPr>
              <a:grpSpLocks/>
            </p:cNvGrpSpPr>
            <p:nvPr/>
          </p:nvGrpSpPr>
          <p:grpSpPr bwMode="auto">
            <a:xfrm flipH="1">
              <a:off x="811" y="0"/>
              <a:ext cx="695" cy="696"/>
              <a:chOff x="0" y="0"/>
              <a:chExt cx="695" cy="696"/>
            </a:xfrm>
          </p:grpSpPr>
          <p:sp>
            <p:nvSpPr>
              <p:cNvPr id="12325" name="Oval 15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noFill/>
              <a:ln w="25400">
                <a:solidFill>
                  <a:srgbClr val="D9D8EC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2326" name="Rectangle 16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2291" name="Rectangle 17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indent="0" eaLnBrk="1" hangingPunct="1"/>
            <a:r>
              <a:rPr lang="en-US" b="1" dirty="0" smtClean="0"/>
              <a:t>Which one is more dense?</a:t>
            </a:r>
          </a:p>
        </p:txBody>
      </p:sp>
      <p:sp>
        <p:nvSpPr>
          <p:cNvPr id="12292" name="Rectangle 18"/>
          <p:cNvSpPr>
            <a:spLocks noGrp="1" noChangeArrowheads="1"/>
          </p:cNvSpPr>
          <p:nvPr>
            <p:ph type="body" idx="1"/>
          </p:nvPr>
        </p:nvSpPr>
        <p:spPr/>
        <p:txBody>
          <a:bodyPr rIns="132080"/>
          <a:lstStyle/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How about this: Which square is more dense?</a:t>
            </a:r>
          </a:p>
        </p:txBody>
      </p:sp>
      <p:sp>
        <p:nvSpPr>
          <p:cNvPr id="12293" name="Rectangle 19"/>
          <p:cNvSpPr>
            <a:spLocks/>
          </p:cNvSpPr>
          <p:nvPr/>
        </p:nvSpPr>
        <p:spPr bwMode="auto">
          <a:xfrm>
            <a:off x="1447800" y="4038600"/>
            <a:ext cx="1905000" cy="19050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4" name="Rectangle 20"/>
          <p:cNvSpPr>
            <a:spLocks/>
          </p:cNvSpPr>
          <p:nvPr/>
        </p:nvSpPr>
        <p:spPr bwMode="auto">
          <a:xfrm>
            <a:off x="5334000" y="4038600"/>
            <a:ext cx="1905000" cy="19050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5" name="Oval 21"/>
          <p:cNvSpPr>
            <a:spLocks/>
          </p:cNvSpPr>
          <p:nvPr/>
        </p:nvSpPr>
        <p:spPr bwMode="auto">
          <a:xfrm>
            <a:off x="1676400" y="41910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6" name="Oval 22"/>
          <p:cNvSpPr>
            <a:spLocks/>
          </p:cNvSpPr>
          <p:nvPr/>
        </p:nvSpPr>
        <p:spPr bwMode="auto">
          <a:xfrm>
            <a:off x="1905000" y="54102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7" name="Oval 23"/>
          <p:cNvSpPr>
            <a:spLocks/>
          </p:cNvSpPr>
          <p:nvPr/>
        </p:nvSpPr>
        <p:spPr bwMode="auto">
          <a:xfrm>
            <a:off x="2667000" y="46482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8" name="Oval 24"/>
          <p:cNvSpPr>
            <a:spLocks/>
          </p:cNvSpPr>
          <p:nvPr/>
        </p:nvSpPr>
        <p:spPr bwMode="auto">
          <a:xfrm>
            <a:off x="2971800" y="56388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299" name="Oval 25"/>
          <p:cNvSpPr>
            <a:spLocks/>
          </p:cNvSpPr>
          <p:nvPr/>
        </p:nvSpPr>
        <p:spPr bwMode="auto">
          <a:xfrm>
            <a:off x="1981200" y="47244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0" name="Oval 26"/>
          <p:cNvSpPr>
            <a:spLocks/>
          </p:cNvSpPr>
          <p:nvPr/>
        </p:nvSpPr>
        <p:spPr bwMode="auto">
          <a:xfrm>
            <a:off x="5562600" y="42672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1" name="Oval 27"/>
          <p:cNvSpPr>
            <a:spLocks/>
          </p:cNvSpPr>
          <p:nvPr/>
        </p:nvSpPr>
        <p:spPr bwMode="auto">
          <a:xfrm>
            <a:off x="5943600" y="42672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2" name="Oval 28"/>
          <p:cNvSpPr>
            <a:spLocks/>
          </p:cNvSpPr>
          <p:nvPr/>
        </p:nvSpPr>
        <p:spPr bwMode="auto">
          <a:xfrm>
            <a:off x="5638800" y="48768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3" name="Oval 29"/>
          <p:cNvSpPr>
            <a:spLocks/>
          </p:cNvSpPr>
          <p:nvPr/>
        </p:nvSpPr>
        <p:spPr bwMode="auto">
          <a:xfrm>
            <a:off x="6477000" y="43434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4" name="Oval 30"/>
          <p:cNvSpPr>
            <a:spLocks/>
          </p:cNvSpPr>
          <p:nvPr/>
        </p:nvSpPr>
        <p:spPr bwMode="auto">
          <a:xfrm>
            <a:off x="6096000" y="55626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5" name="Oval 31"/>
          <p:cNvSpPr>
            <a:spLocks/>
          </p:cNvSpPr>
          <p:nvPr/>
        </p:nvSpPr>
        <p:spPr bwMode="auto">
          <a:xfrm>
            <a:off x="6096000" y="49530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6" name="Oval 32"/>
          <p:cNvSpPr>
            <a:spLocks/>
          </p:cNvSpPr>
          <p:nvPr/>
        </p:nvSpPr>
        <p:spPr bwMode="auto">
          <a:xfrm>
            <a:off x="6477000" y="48006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7" name="Oval 33"/>
          <p:cNvSpPr>
            <a:spLocks/>
          </p:cNvSpPr>
          <p:nvPr/>
        </p:nvSpPr>
        <p:spPr bwMode="auto">
          <a:xfrm>
            <a:off x="6858000" y="44958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8" name="Oval 34"/>
          <p:cNvSpPr>
            <a:spLocks/>
          </p:cNvSpPr>
          <p:nvPr/>
        </p:nvSpPr>
        <p:spPr bwMode="auto">
          <a:xfrm>
            <a:off x="6324600" y="52578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09" name="Oval 35"/>
          <p:cNvSpPr>
            <a:spLocks/>
          </p:cNvSpPr>
          <p:nvPr/>
        </p:nvSpPr>
        <p:spPr bwMode="auto">
          <a:xfrm>
            <a:off x="6934200" y="50292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0" name="Oval 36"/>
          <p:cNvSpPr>
            <a:spLocks/>
          </p:cNvSpPr>
          <p:nvPr/>
        </p:nvSpPr>
        <p:spPr bwMode="auto">
          <a:xfrm>
            <a:off x="5715000" y="56388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1" name="Oval 37"/>
          <p:cNvSpPr>
            <a:spLocks/>
          </p:cNvSpPr>
          <p:nvPr/>
        </p:nvSpPr>
        <p:spPr bwMode="auto">
          <a:xfrm>
            <a:off x="6934200" y="56388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2" name="Oval 38"/>
          <p:cNvSpPr>
            <a:spLocks/>
          </p:cNvSpPr>
          <p:nvPr/>
        </p:nvSpPr>
        <p:spPr bwMode="auto">
          <a:xfrm>
            <a:off x="5410200" y="45720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3" name="Oval 39"/>
          <p:cNvSpPr>
            <a:spLocks/>
          </p:cNvSpPr>
          <p:nvPr/>
        </p:nvSpPr>
        <p:spPr bwMode="auto">
          <a:xfrm>
            <a:off x="5867400" y="45720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4" name="Oval 40"/>
          <p:cNvSpPr>
            <a:spLocks/>
          </p:cNvSpPr>
          <p:nvPr/>
        </p:nvSpPr>
        <p:spPr bwMode="auto">
          <a:xfrm>
            <a:off x="6477000" y="56388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5" name="Oval 41"/>
          <p:cNvSpPr>
            <a:spLocks/>
          </p:cNvSpPr>
          <p:nvPr/>
        </p:nvSpPr>
        <p:spPr bwMode="auto">
          <a:xfrm>
            <a:off x="6172200" y="46482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6" name="Oval 42"/>
          <p:cNvSpPr>
            <a:spLocks/>
          </p:cNvSpPr>
          <p:nvPr/>
        </p:nvSpPr>
        <p:spPr bwMode="auto">
          <a:xfrm>
            <a:off x="5715000" y="51816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7" name="Oval 43"/>
          <p:cNvSpPr>
            <a:spLocks/>
          </p:cNvSpPr>
          <p:nvPr/>
        </p:nvSpPr>
        <p:spPr bwMode="auto">
          <a:xfrm>
            <a:off x="6629400" y="50292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8" name="Oval 44"/>
          <p:cNvSpPr>
            <a:spLocks/>
          </p:cNvSpPr>
          <p:nvPr/>
        </p:nvSpPr>
        <p:spPr bwMode="auto">
          <a:xfrm>
            <a:off x="6629400" y="53340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319" name="Oval 45"/>
          <p:cNvSpPr>
            <a:spLocks/>
          </p:cNvSpPr>
          <p:nvPr/>
        </p:nvSpPr>
        <p:spPr bwMode="auto">
          <a:xfrm>
            <a:off x="6705600" y="41910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0" y="0"/>
            <a:chExt cx="4797" cy="697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flipH="1">
              <a:off x="2392" y="0"/>
              <a:ext cx="696" cy="696"/>
              <a:chOff x="0" y="0"/>
              <a:chExt cx="696" cy="696"/>
            </a:xfrm>
          </p:grpSpPr>
          <p:sp>
            <p:nvSpPr>
              <p:cNvPr id="13344" name="Oval 3"/>
              <p:cNvSpPr>
                <a:spLocks/>
              </p:cNvSpPr>
              <p:nvPr/>
            </p:nvSpPr>
            <p:spPr bwMode="auto">
              <a:xfrm>
                <a:off x="0" y="0"/>
                <a:ext cx="696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3345" name="Rectangle 4"/>
              <p:cNvSpPr>
                <a:spLocks/>
              </p:cNvSpPr>
              <p:nvPr/>
            </p:nvSpPr>
            <p:spPr bwMode="auto">
              <a:xfrm flipH="1">
                <a:off x="101" y="101"/>
                <a:ext cx="493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5"/>
            <p:cNvGrpSpPr>
              <a:grpSpLocks/>
            </p:cNvGrpSpPr>
            <p:nvPr/>
          </p:nvGrpSpPr>
          <p:grpSpPr bwMode="auto">
            <a:xfrm flipH="1">
              <a:off x="4102" y="0"/>
              <a:ext cx="695" cy="696"/>
              <a:chOff x="0" y="0"/>
              <a:chExt cx="695" cy="696"/>
            </a:xfrm>
          </p:grpSpPr>
          <p:sp>
            <p:nvSpPr>
              <p:cNvPr id="13342" name="Oval 6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3343" name="Rectangle 7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8"/>
            <p:cNvGrpSpPr>
              <a:grpSpLocks/>
            </p:cNvGrpSpPr>
            <p:nvPr/>
          </p:nvGrpSpPr>
          <p:grpSpPr bwMode="auto">
            <a:xfrm flipH="1">
              <a:off x="0" y="1"/>
              <a:ext cx="695" cy="696"/>
              <a:chOff x="0" y="0"/>
              <a:chExt cx="695" cy="696"/>
            </a:xfrm>
          </p:grpSpPr>
          <p:sp>
            <p:nvSpPr>
              <p:cNvPr id="13340" name="Oval 9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3341" name="Rectangle 10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6" name="Group 11"/>
            <p:cNvGrpSpPr>
              <a:grpSpLocks/>
            </p:cNvGrpSpPr>
            <p:nvPr/>
          </p:nvGrpSpPr>
          <p:grpSpPr bwMode="auto">
            <a:xfrm flipH="1">
              <a:off x="3309" y="0"/>
              <a:ext cx="695" cy="696"/>
              <a:chOff x="0" y="0"/>
              <a:chExt cx="695" cy="696"/>
            </a:xfrm>
          </p:grpSpPr>
          <p:sp>
            <p:nvSpPr>
              <p:cNvPr id="13338" name="Oval 12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noFill/>
              <a:ln w="25400">
                <a:solidFill>
                  <a:srgbClr val="D9D8EC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3339" name="Rectangle 13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7" name="Group 14"/>
            <p:cNvGrpSpPr>
              <a:grpSpLocks/>
            </p:cNvGrpSpPr>
            <p:nvPr/>
          </p:nvGrpSpPr>
          <p:grpSpPr bwMode="auto">
            <a:xfrm flipH="1">
              <a:off x="811" y="0"/>
              <a:ext cx="695" cy="696"/>
              <a:chOff x="0" y="0"/>
              <a:chExt cx="695" cy="696"/>
            </a:xfrm>
          </p:grpSpPr>
          <p:sp>
            <p:nvSpPr>
              <p:cNvPr id="13336" name="Oval 15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noFill/>
              <a:ln w="25400">
                <a:solidFill>
                  <a:srgbClr val="D9D8EC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3337" name="Rectangle 16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3315" name="Rectangle 17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indent="0" eaLnBrk="1" hangingPunct="1"/>
            <a:r>
              <a:rPr lang="en-US" b="1" dirty="0" smtClean="0"/>
              <a:t>Which one is more dense?</a:t>
            </a:r>
          </a:p>
        </p:txBody>
      </p:sp>
      <p:sp>
        <p:nvSpPr>
          <p:cNvPr id="13316" name="Rectangle 18"/>
          <p:cNvSpPr>
            <a:spLocks noGrp="1" noChangeArrowheads="1"/>
          </p:cNvSpPr>
          <p:nvPr>
            <p:ph type="body" idx="1"/>
          </p:nvPr>
        </p:nvSpPr>
        <p:spPr>
          <a:xfrm>
            <a:off x="457200" y="1727200"/>
            <a:ext cx="8229600" cy="5257800"/>
          </a:xfrm>
        </p:spPr>
        <p:txBody>
          <a:bodyPr rIns="132080"/>
          <a:lstStyle/>
          <a:p>
            <a:pPr eaLnBrk="1" hangingPunct="1"/>
            <a:r>
              <a:rPr lang="en-US" smtClean="0"/>
              <a:t>Now which one is more dense?</a:t>
            </a:r>
          </a:p>
        </p:txBody>
      </p:sp>
      <p:sp>
        <p:nvSpPr>
          <p:cNvPr id="13317" name="Rectangle 19"/>
          <p:cNvSpPr>
            <a:spLocks/>
          </p:cNvSpPr>
          <p:nvPr/>
        </p:nvSpPr>
        <p:spPr bwMode="auto">
          <a:xfrm>
            <a:off x="1752600" y="2654300"/>
            <a:ext cx="939800" cy="9144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8" name="Rectangle 20"/>
          <p:cNvSpPr>
            <a:spLocks/>
          </p:cNvSpPr>
          <p:nvPr/>
        </p:nvSpPr>
        <p:spPr bwMode="auto">
          <a:xfrm>
            <a:off x="4419600" y="2578100"/>
            <a:ext cx="2857500" cy="2933700"/>
          </a:xfrm>
          <a:prstGeom prst="rect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19" name="Oval 21"/>
          <p:cNvSpPr>
            <a:spLocks/>
          </p:cNvSpPr>
          <p:nvPr/>
        </p:nvSpPr>
        <p:spPr bwMode="auto">
          <a:xfrm>
            <a:off x="1905000" y="27432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0" name="Oval 22"/>
          <p:cNvSpPr>
            <a:spLocks/>
          </p:cNvSpPr>
          <p:nvPr/>
        </p:nvSpPr>
        <p:spPr bwMode="auto">
          <a:xfrm>
            <a:off x="2209800" y="28194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1" name="Oval 23"/>
          <p:cNvSpPr>
            <a:spLocks/>
          </p:cNvSpPr>
          <p:nvPr/>
        </p:nvSpPr>
        <p:spPr bwMode="auto">
          <a:xfrm>
            <a:off x="1905000" y="32766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2" name="Oval 24"/>
          <p:cNvSpPr>
            <a:spLocks/>
          </p:cNvSpPr>
          <p:nvPr/>
        </p:nvSpPr>
        <p:spPr bwMode="auto">
          <a:xfrm>
            <a:off x="2286000" y="31242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3" name="Oval 25"/>
          <p:cNvSpPr>
            <a:spLocks/>
          </p:cNvSpPr>
          <p:nvPr/>
        </p:nvSpPr>
        <p:spPr bwMode="auto">
          <a:xfrm>
            <a:off x="2514600" y="27432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4" name="Oval 26"/>
          <p:cNvSpPr>
            <a:spLocks/>
          </p:cNvSpPr>
          <p:nvPr/>
        </p:nvSpPr>
        <p:spPr bwMode="auto">
          <a:xfrm>
            <a:off x="4572000" y="27432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5" name="Oval 27"/>
          <p:cNvSpPr>
            <a:spLocks/>
          </p:cNvSpPr>
          <p:nvPr/>
        </p:nvSpPr>
        <p:spPr bwMode="auto">
          <a:xfrm>
            <a:off x="6769100" y="50419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6" name="Oval 28"/>
          <p:cNvSpPr>
            <a:spLocks/>
          </p:cNvSpPr>
          <p:nvPr/>
        </p:nvSpPr>
        <p:spPr bwMode="auto">
          <a:xfrm>
            <a:off x="4724400" y="39624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7" name="Oval 29"/>
          <p:cNvSpPr>
            <a:spLocks/>
          </p:cNvSpPr>
          <p:nvPr/>
        </p:nvSpPr>
        <p:spPr bwMode="auto">
          <a:xfrm>
            <a:off x="5638800" y="42672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8" name="Oval 30"/>
          <p:cNvSpPr>
            <a:spLocks/>
          </p:cNvSpPr>
          <p:nvPr/>
        </p:nvSpPr>
        <p:spPr bwMode="auto">
          <a:xfrm>
            <a:off x="6477000" y="34671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29" name="Oval 31"/>
          <p:cNvSpPr>
            <a:spLocks/>
          </p:cNvSpPr>
          <p:nvPr/>
        </p:nvSpPr>
        <p:spPr bwMode="auto">
          <a:xfrm>
            <a:off x="2413000" y="33401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3330" name="Oval 32"/>
          <p:cNvSpPr>
            <a:spLocks/>
          </p:cNvSpPr>
          <p:nvPr/>
        </p:nvSpPr>
        <p:spPr bwMode="auto">
          <a:xfrm>
            <a:off x="1905000" y="2971800"/>
            <a:ext cx="152400" cy="152400"/>
          </a:xfrm>
          <a:prstGeom prst="ellipse">
            <a:avLst/>
          </a:prstGeom>
          <a:solidFill>
            <a:srgbClr val="9933FF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0" y="0"/>
            <a:chExt cx="4797" cy="697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flipH="1">
              <a:off x="2392" y="0"/>
              <a:ext cx="696" cy="696"/>
              <a:chOff x="0" y="0"/>
              <a:chExt cx="696" cy="696"/>
            </a:xfrm>
          </p:grpSpPr>
          <p:sp>
            <p:nvSpPr>
              <p:cNvPr id="14355" name="Oval 3"/>
              <p:cNvSpPr>
                <a:spLocks/>
              </p:cNvSpPr>
              <p:nvPr/>
            </p:nvSpPr>
            <p:spPr bwMode="auto">
              <a:xfrm>
                <a:off x="0" y="0"/>
                <a:ext cx="696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4356" name="Rectangle 4"/>
              <p:cNvSpPr>
                <a:spLocks/>
              </p:cNvSpPr>
              <p:nvPr/>
            </p:nvSpPr>
            <p:spPr bwMode="auto">
              <a:xfrm flipH="1">
                <a:off x="101" y="101"/>
                <a:ext cx="493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5"/>
            <p:cNvGrpSpPr>
              <a:grpSpLocks/>
            </p:cNvGrpSpPr>
            <p:nvPr/>
          </p:nvGrpSpPr>
          <p:grpSpPr bwMode="auto">
            <a:xfrm flipH="1">
              <a:off x="4102" y="0"/>
              <a:ext cx="695" cy="696"/>
              <a:chOff x="0" y="0"/>
              <a:chExt cx="695" cy="696"/>
            </a:xfrm>
          </p:grpSpPr>
          <p:sp>
            <p:nvSpPr>
              <p:cNvPr id="14353" name="Oval 6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4354" name="Rectangle 7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8"/>
            <p:cNvGrpSpPr>
              <a:grpSpLocks/>
            </p:cNvGrpSpPr>
            <p:nvPr/>
          </p:nvGrpSpPr>
          <p:grpSpPr bwMode="auto">
            <a:xfrm flipH="1">
              <a:off x="0" y="1"/>
              <a:ext cx="695" cy="696"/>
              <a:chOff x="0" y="0"/>
              <a:chExt cx="695" cy="696"/>
            </a:xfrm>
          </p:grpSpPr>
          <p:sp>
            <p:nvSpPr>
              <p:cNvPr id="14351" name="Oval 9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4352" name="Rectangle 10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6" name="Group 11"/>
            <p:cNvGrpSpPr>
              <a:grpSpLocks/>
            </p:cNvGrpSpPr>
            <p:nvPr/>
          </p:nvGrpSpPr>
          <p:grpSpPr bwMode="auto">
            <a:xfrm flipH="1">
              <a:off x="3309" y="0"/>
              <a:ext cx="695" cy="696"/>
              <a:chOff x="0" y="0"/>
              <a:chExt cx="695" cy="696"/>
            </a:xfrm>
          </p:grpSpPr>
          <p:sp>
            <p:nvSpPr>
              <p:cNvPr id="14349" name="Oval 12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noFill/>
              <a:ln w="25400">
                <a:solidFill>
                  <a:srgbClr val="D9D8EC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4350" name="Rectangle 13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7" name="Group 14"/>
            <p:cNvGrpSpPr>
              <a:grpSpLocks/>
            </p:cNvGrpSpPr>
            <p:nvPr/>
          </p:nvGrpSpPr>
          <p:grpSpPr bwMode="auto">
            <a:xfrm flipH="1">
              <a:off x="811" y="0"/>
              <a:ext cx="695" cy="696"/>
              <a:chOff x="0" y="0"/>
              <a:chExt cx="695" cy="696"/>
            </a:xfrm>
          </p:grpSpPr>
          <p:sp>
            <p:nvSpPr>
              <p:cNvPr id="14347" name="Oval 15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noFill/>
              <a:ln w="25400">
                <a:solidFill>
                  <a:srgbClr val="D9D8EC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4348" name="Rectangle 16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4339" name="Rectangle 17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indent="0" eaLnBrk="1" hangingPunct="1"/>
            <a:r>
              <a:rPr lang="en-US" b="1" dirty="0" smtClean="0"/>
              <a:t>What are the units for density?</a:t>
            </a:r>
          </a:p>
        </p:txBody>
      </p:sp>
      <p:sp>
        <p:nvSpPr>
          <p:cNvPr id="14340" name="Rectangle 18"/>
          <p:cNvSpPr>
            <a:spLocks noGrp="1" noChangeArrowheads="1"/>
          </p:cNvSpPr>
          <p:nvPr>
            <p:ph type="body" idx="1"/>
          </p:nvPr>
        </p:nvSpPr>
        <p:spPr/>
        <p:txBody>
          <a:bodyPr rIns="132080"/>
          <a:lstStyle/>
          <a:p>
            <a:pPr eaLnBrk="1" hangingPunct="1"/>
            <a:r>
              <a:rPr lang="en-US" dirty="0" smtClean="0">
                <a:solidFill>
                  <a:srgbClr val="1919FF"/>
                </a:solidFill>
              </a:rPr>
              <a:t>Density = </a:t>
            </a:r>
            <a:r>
              <a:rPr lang="en-US" u="sng" dirty="0" smtClean="0">
                <a:solidFill>
                  <a:srgbClr val="1919FF"/>
                </a:solidFill>
              </a:rPr>
              <a:t> mass</a:t>
            </a:r>
            <a:endParaRPr lang="en-US" dirty="0" smtClean="0">
              <a:solidFill>
                <a:srgbClr val="1919FF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1919FF"/>
                </a:solidFill>
              </a:rPr>
              <a:t>	           volume</a:t>
            </a:r>
          </a:p>
          <a:p>
            <a:pPr eaLnBrk="1" hangingPunct="1"/>
            <a:endParaRPr lang="en-US" dirty="0" smtClean="0">
              <a:solidFill>
                <a:srgbClr val="1919FF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1919FF"/>
                </a:solidFill>
              </a:rPr>
              <a:t>Most common units for density:  g   or    g                </a:t>
            </a:r>
          </a:p>
          <a:p>
            <a:pPr eaLnBrk="1" hangingPunct="1"/>
            <a:r>
              <a:rPr lang="en-US" baseline="30000" dirty="0" smtClean="0">
                <a:solidFill>
                  <a:srgbClr val="1919FF"/>
                </a:solidFill>
              </a:rPr>
              <a:t>			   </a:t>
            </a:r>
            <a:r>
              <a:rPr lang="en-US" dirty="0" smtClean="0">
                <a:solidFill>
                  <a:srgbClr val="1919FF"/>
                </a:solidFill>
              </a:rPr>
              <a:t>    			  cm</a:t>
            </a:r>
            <a:r>
              <a:rPr lang="en-US" baseline="30000" dirty="0" smtClean="0">
                <a:solidFill>
                  <a:srgbClr val="1919FF"/>
                </a:solidFill>
              </a:rPr>
              <a:t>3</a:t>
            </a:r>
            <a:r>
              <a:rPr lang="en-US" baseline="-25000" dirty="0" smtClean="0">
                <a:solidFill>
                  <a:srgbClr val="1919FF"/>
                </a:solidFill>
              </a:rPr>
              <a:t>         </a:t>
            </a:r>
            <a:r>
              <a:rPr lang="en-US" dirty="0" smtClean="0">
                <a:solidFill>
                  <a:srgbClr val="1919FF"/>
                </a:solidFill>
              </a:rPr>
              <a:t>mL</a:t>
            </a:r>
          </a:p>
          <a:p>
            <a:pPr eaLnBrk="1" hangingPunct="1"/>
            <a:endParaRPr lang="en-US" baseline="30000" dirty="0" smtClean="0">
              <a:solidFill>
                <a:srgbClr val="1919FF"/>
              </a:solidFill>
            </a:endParaRPr>
          </a:p>
        </p:txBody>
      </p:sp>
      <p:sp>
        <p:nvSpPr>
          <p:cNvPr id="14341" name="Rectangle 19"/>
          <p:cNvSpPr>
            <a:spLocks/>
          </p:cNvSpPr>
          <p:nvPr/>
        </p:nvSpPr>
        <p:spPr bwMode="auto">
          <a:xfrm>
            <a:off x="6781800" y="4572000"/>
            <a:ext cx="1676400" cy="990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40639" bIns="0"/>
          <a:lstStyle/>
          <a:p>
            <a:pPr marL="39688" algn="ctr"/>
            <a:r>
              <a:rPr lang="en-US" sz="2000">
                <a:solidFill>
                  <a:schemeClr val="tx1"/>
                </a:solidFill>
                <a:cs typeface="Arial" charset="0"/>
              </a:rPr>
              <a:t>ALWAYS REMEMBER UNITS!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6172200" y="3962400"/>
            <a:ext cx="6096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315200" y="3962400"/>
            <a:ext cx="609600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0" y="0"/>
            <a:chExt cx="4797" cy="697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flipH="1">
              <a:off x="2392" y="0"/>
              <a:ext cx="696" cy="696"/>
              <a:chOff x="0" y="0"/>
              <a:chExt cx="696" cy="696"/>
            </a:xfrm>
          </p:grpSpPr>
          <p:sp>
            <p:nvSpPr>
              <p:cNvPr id="15378" name="Oval 3"/>
              <p:cNvSpPr>
                <a:spLocks/>
              </p:cNvSpPr>
              <p:nvPr/>
            </p:nvSpPr>
            <p:spPr bwMode="auto">
              <a:xfrm>
                <a:off x="0" y="0"/>
                <a:ext cx="696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5379" name="Rectangle 4"/>
              <p:cNvSpPr>
                <a:spLocks/>
              </p:cNvSpPr>
              <p:nvPr/>
            </p:nvSpPr>
            <p:spPr bwMode="auto">
              <a:xfrm flipH="1">
                <a:off x="101" y="101"/>
                <a:ext cx="493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5"/>
            <p:cNvGrpSpPr>
              <a:grpSpLocks/>
            </p:cNvGrpSpPr>
            <p:nvPr/>
          </p:nvGrpSpPr>
          <p:grpSpPr bwMode="auto">
            <a:xfrm flipH="1">
              <a:off x="4102" y="0"/>
              <a:ext cx="695" cy="696"/>
              <a:chOff x="0" y="0"/>
              <a:chExt cx="695" cy="696"/>
            </a:xfrm>
          </p:grpSpPr>
          <p:sp>
            <p:nvSpPr>
              <p:cNvPr id="15376" name="Oval 6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5377" name="Rectangle 7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8"/>
            <p:cNvGrpSpPr>
              <a:grpSpLocks/>
            </p:cNvGrpSpPr>
            <p:nvPr/>
          </p:nvGrpSpPr>
          <p:grpSpPr bwMode="auto">
            <a:xfrm flipH="1">
              <a:off x="0" y="1"/>
              <a:ext cx="695" cy="696"/>
              <a:chOff x="0" y="0"/>
              <a:chExt cx="695" cy="696"/>
            </a:xfrm>
          </p:grpSpPr>
          <p:sp>
            <p:nvSpPr>
              <p:cNvPr id="15374" name="Oval 9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5375" name="Rectangle 10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6" name="Group 11"/>
            <p:cNvGrpSpPr>
              <a:grpSpLocks/>
            </p:cNvGrpSpPr>
            <p:nvPr/>
          </p:nvGrpSpPr>
          <p:grpSpPr bwMode="auto">
            <a:xfrm flipH="1">
              <a:off x="3309" y="0"/>
              <a:ext cx="695" cy="696"/>
              <a:chOff x="0" y="0"/>
              <a:chExt cx="695" cy="696"/>
            </a:xfrm>
          </p:grpSpPr>
          <p:sp>
            <p:nvSpPr>
              <p:cNvPr id="15372" name="Oval 12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noFill/>
              <a:ln w="25400">
                <a:solidFill>
                  <a:srgbClr val="D9D8EC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5373" name="Rectangle 13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7" name="Group 14"/>
            <p:cNvGrpSpPr>
              <a:grpSpLocks/>
            </p:cNvGrpSpPr>
            <p:nvPr/>
          </p:nvGrpSpPr>
          <p:grpSpPr bwMode="auto">
            <a:xfrm flipH="1">
              <a:off x="811" y="0"/>
              <a:ext cx="695" cy="696"/>
              <a:chOff x="0" y="0"/>
              <a:chExt cx="695" cy="696"/>
            </a:xfrm>
          </p:grpSpPr>
          <p:sp>
            <p:nvSpPr>
              <p:cNvPr id="15370" name="Oval 15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noFill/>
              <a:ln w="25400">
                <a:solidFill>
                  <a:srgbClr val="D9D8EC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5371" name="Rectangle 16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5363" name="Rectangle 17"/>
          <p:cNvSpPr>
            <a:spLocks noGrp="1" noChangeArrowheads="1"/>
          </p:cNvSpPr>
          <p:nvPr>
            <p:ph type="title"/>
          </p:nvPr>
        </p:nvSpPr>
        <p:spPr/>
        <p:txBody>
          <a:bodyPr rIns="132080">
            <a:normAutofit fontScale="90000"/>
          </a:bodyPr>
          <a:lstStyle/>
          <a:p>
            <a:pPr indent="0" eaLnBrk="1" hangingPunct="1"/>
            <a:r>
              <a:rPr lang="en-US" b="1" dirty="0" smtClean="0"/>
              <a:t>Let’s try a density problem together</a:t>
            </a:r>
          </a:p>
        </p:txBody>
      </p:sp>
      <p:sp>
        <p:nvSpPr>
          <p:cNvPr id="15364" name="Rectangle 18"/>
          <p:cNvSpPr>
            <a:spLocks noGrp="1" noChangeArrowheads="1"/>
          </p:cNvSpPr>
          <p:nvPr>
            <p:ph type="body" idx="1"/>
          </p:nvPr>
        </p:nvSpPr>
        <p:spPr/>
        <p:txBody>
          <a:bodyPr rIns="132080"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Frank has a paper clip. It has a mass of 9g and a volume of 3cm</a:t>
            </a:r>
            <a:r>
              <a:rPr lang="en-US" baseline="30000" smtClean="0"/>
              <a:t>3</a:t>
            </a:r>
            <a:r>
              <a:rPr lang="en-US" smtClean="0"/>
              <a:t>. What is its density?</a:t>
            </a:r>
          </a:p>
          <a:p>
            <a:pPr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071563" y="304800"/>
            <a:ext cx="7615237" cy="1106488"/>
            <a:chOff x="0" y="0"/>
            <a:chExt cx="4797" cy="697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 flipH="1">
              <a:off x="2392" y="0"/>
              <a:ext cx="696" cy="696"/>
              <a:chOff x="0" y="0"/>
              <a:chExt cx="696" cy="696"/>
            </a:xfrm>
          </p:grpSpPr>
          <p:sp>
            <p:nvSpPr>
              <p:cNvPr id="16402" name="Oval 3"/>
              <p:cNvSpPr>
                <a:spLocks/>
              </p:cNvSpPr>
              <p:nvPr/>
            </p:nvSpPr>
            <p:spPr bwMode="auto">
              <a:xfrm>
                <a:off x="0" y="0"/>
                <a:ext cx="696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6403" name="Rectangle 4"/>
              <p:cNvSpPr>
                <a:spLocks/>
              </p:cNvSpPr>
              <p:nvPr/>
            </p:nvSpPr>
            <p:spPr bwMode="auto">
              <a:xfrm flipH="1">
                <a:off x="101" y="101"/>
                <a:ext cx="493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4" name="Group 5"/>
            <p:cNvGrpSpPr>
              <a:grpSpLocks/>
            </p:cNvGrpSpPr>
            <p:nvPr/>
          </p:nvGrpSpPr>
          <p:grpSpPr bwMode="auto">
            <a:xfrm flipH="1">
              <a:off x="4102" y="0"/>
              <a:ext cx="695" cy="696"/>
              <a:chOff x="0" y="0"/>
              <a:chExt cx="695" cy="696"/>
            </a:xfrm>
          </p:grpSpPr>
          <p:sp>
            <p:nvSpPr>
              <p:cNvPr id="16400" name="Oval 6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6401" name="Rectangle 7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5" name="Group 8"/>
            <p:cNvGrpSpPr>
              <a:grpSpLocks/>
            </p:cNvGrpSpPr>
            <p:nvPr/>
          </p:nvGrpSpPr>
          <p:grpSpPr bwMode="auto">
            <a:xfrm flipH="1">
              <a:off x="0" y="1"/>
              <a:ext cx="695" cy="696"/>
              <a:chOff x="0" y="0"/>
              <a:chExt cx="695" cy="696"/>
            </a:xfrm>
          </p:grpSpPr>
          <p:sp>
            <p:nvSpPr>
              <p:cNvPr id="16398" name="Oval 9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solidFill>
                <a:srgbClr val="D9D8EC"/>
              </a:solidFill>
              <a:ln w="25400">
                <a:noFill/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6399" name="Rectangle 10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6" name="Group 11"/>
            <p:cNvGrpSpPr>
              <a:grpSpLocks/>
            </p:cNvGrpSpPr>
            <p:nvPr/>
          </p:nvGrpSpPr>
          <p:grpSpPr bwMode="auto">
            <a:xfrm flipH="1">
              <a:off x="3309" y="0"/>
              <a:ext cx="695" cy="696"/>
              <a:chOff x="0" y="0"/>
              <a:chExt cx="695" cy="696"/>
            </a:xfrm>
          </p:grpSpPr>
          <p:sp>
            <p:nvSpPr>
              <p:cNvPr id="16396" name="Oval 12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noFill/>
              <a:ln w="25400">
                <a:solidFill>
                  <a:srgbClr val="D9D8EC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6397" name="Rectangle 13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7" name="Group 14"/>
            <p:cNvGrpSpPr>
              <a:grpSpLocks/>
            </p:cNvGrpSpPr>
            <p:nvPr/>
          </p:nvGrpSpPr>
          <p:grpSpPr bwMode="auto">
            <a:xfrm flipH="1">
              <a:off x="811" y="0"/>
              <a:ext cx="695" cy="696"/>
              <a:chOff x="0" y="0"/>
              <a:chExt cx="695" cy="696"/>
            </a:xfrm>
          </p:grpSpPr>
          <p:sp>
            <p:nvSpPr>
              <p:cNvPr id="16394" name="Oval 15"/>
              <p:cNvSpPr>
                <a:spLocks/>
              </p:cNvSpPr>
              <p:nvPr/>
            </p:nvSpPr>
            <p:spPr bwMode="auto">
              <a:xfrm>
                <a:off x="0" y="0"/>
                <a:ext cx="695" cy="696"/>
              </a:xfrm>
              <a:prstGeom prst="ellipse">
                <a:avLst/>
              </a:prstGeom>
              <a:noFill/>
              <a:ln w="25400">
                <a:solidFill>
                  <a:srgbClr val="D9D8EC"/>
                </a:solidFill>
                <a:round/>
                <a:headEnd/>
                <a:tailEnd/>
              </a:ln>
            </p:spPr>
            <p:txBody>
              <a:bodyPr lIns="0" tIns="0" rIns="0" bIns="0"/>
              <a:lstStyle/>
              <a:p>
                <a:endParaRPr lang="en-US"/>
              </a:p>
            </p:txBody>
          </p:sp>
          <p:sp>
            <p:nvSpPr>
              <p:cNvPr id="16395" name="Rectangle 16"/>
              <p:cNvSpPr>
                <a:spLocks/>
              </p:cNvSpPr>
              <p:nvPr/>
            </p:nvSpPr>
            <p:spPr bwMode="auto">
              <a:xfrm flipH="1">
                <a:off x="101" y="101"/>
                <a:ext cx="492" cy="493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6387" name="Rectangle 17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pPr indent="0" eaLnBrk="1" hangingPunct="1"/>
            <a:r>
              <a:rPr lang="en-US" sz="3200" b="1" dirty="0" smtClean="0"/>
              <a:t>Work on these problems with your neighbor.</a:t>
            </a:r>
          </a:p>
        </p:txBody>
      </p:sp>
      <p:sp>
        <p:nvSpPr>
          <p:cNvPr id="16388" name="Rectangle 18"/>
          <p:cNvSpPr>
            <a:spLocks noGrp="1" noChangeArrowheads="1"/>
          </p:cNvSpPr>
          <p:nvPr>
            <p:ph type="body" idx="1"/>
          </p:nvPr>
        </p:nvSpPr>
        <p:spPr/>
        <p:txBody>
          <a:bodyPr rIns="132080">
            <a:normAutofit lnSpcReduction="10000"/>
          </a:bodyPr>
          <a:lstStyle/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Jack has a rock. The rock has a density of 6.73 g/</a:t>
            </a:r>
            <a:r>
              <a:rPr lang="en-US" dirty="0" err="1" smtClean="0"/>
              <a:t>mL</a:t>
            </a:r>
            <a:r>
              <a:rPr lang="en-US" dirty="0" smtClean="0"/>
              <a:t> and a volume of 8cm</a:t>
            </a:r>
            <a:r>
              <a:rPr lang="en-US" baseline="30000" dirty="0" smtClean="0"/>
              <a:t>3</a:t>
            </a:r>
            <a:r>
              <a:rPr lang="en-US" dirty="0" smtClean="0"/>
              <a:t>. What is the mass of the rock?   **1 mL = 1cm</a:t>
            </a:r>
            <a:r>
              <a:rPr lang="en-US" baseline="30000" dirty="0" smtClean="0"/>
              <a:t>3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What is the volume of an object if the density </a:t>
            </a:r>
            <a:r>
              <a:rPr lang="en-US" smtClean="0"/>
              <a:t>is </a:t>
            </a:r>
            <a:r>
              <a:rPr lang="en-US" smtClean="0"/>
              <a:t>1.45g/mL </a:t>
            </a:r>
            <a:r>
              <a:rPr lang="en-US" dirty="0" smtClean="0"/>
              <a:t>and it has a mass of 15.2 grams?</a:t>
            </a:r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dirty="0" smtClean="0"/>
              <a:t>What is the density of a block if it has the following dimensions and it weighs 45.8 g? 12 cm long, 3 cm tall, and 6.5 cm wide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1608</TotalTime>
  <Words>186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ヒラギノ角ゴ ProN W3</vt:lpstr>
      <vt:lpstr>Office Theme</vt:lpstr>
      <vt:lpstr>What is density?</vt:lpstr>
      <vt:lpstr>Which one is more dense?</vt:lpstr>
      <vt:lpstr>Which one is more dense?</vt:lpstr>
      <vt:lpstr>What are the units for density?</vt:lpstr>
      <vt:lpstr>Let’s try a density problem together</vt:lpstr>
      <vt:lpstr>Work on these problems with your neighbor.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Jumpstart August, 26th</dc:title>
  <dc:creator>SBosse</dc:creator>
  <cp:lastModifiedBy>Farmer, Stephanie [DH]</cp:lastModifiedBy>
  <cp:revision>90</cp:revision>
  <dcterms:created xsi:type="dcterms:W3CDTF">2009-08-25T20:49:10Z</dcterms:created>
  <dcterms:modified xsi:type="dcterms:W3CDTF">2014-09-03T16:24:01Z</dcterms:modified>
</cp:coreProperties>
</file>