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76" r:id="rId3"/>
    <p:sldId id="277" r:id="rId4"/>
    <p:sldId id="278" r:id="rId5"/>
    <p:sldId id="279" r:id="rId6"/>
    <p:sldId id="280" r:id="rId7"/>
    <p:sldId id="281" r:id="rId8"/>
    <p:sldId id="283" r:id="rId9"/>
    <p:sldId id="270" r:id="rId10"/>
    <p:sldId id="273" r:id="rId11"/>
    <p:sldId id="271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66FF"/>
    <a:srgbClr val="6600FF"/>
    <a:srgbClr val="0000FF"/>
    <a:srgbClr val="0066CC"/>
    <a:srgbClr val="E09CC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E434-D918-48A5-B2B1-CFBF477B7CDC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D084-FF3F-40E3-8FB6-515F1CDC2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A50-F76C-4C06-A27D-9D77A9CD5F14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09D6-614E-46FC-8522-0725A355D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3220-7659-461C-AF70-3E922D8CB48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E6BB-018E-4635-B163-D477D5127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167B-33E2-4D50-9E8C-C32E89F3CF6C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EBB4-A8CE-43C0-99C2-ED5EE680A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EF9-4888-47DF-AFB5-D69B615C0300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DE90-960E-4D7C-BD88-3ABE08041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CF15-A9DD-4BC1-B71D-EE85F65DE78B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4B75-B165-4151-B514-2F7731CDD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5FA1-B097-43EE-AC5A-62B0915D33E6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4D8A-A687-421C-A443-E07963D24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3D44-9F04-4CAF-BD29-46F48DE88CE4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C3DA-437E-4904-BBE8-9D71C52D1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940F-1AF2-4DA5-BBC1-27E95259ECE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5473-3411-4BD4-B206-2415436E0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002-2EE1-46A1-A547-383AC7167214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1BCE-CC48-4D76-8D19-290B45BC8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5386-EE95-42D3-A1EA-21F57962169F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FD4D-0908-41B6-B913-85F21FA50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FCEBE-06A5-4A90-B006-F6C5C5AF0EF1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20BFD-51D5-4F92-BD44-7CE3D1FE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228600"/>
            <a:ext cx="5562600" cy="6324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981200" y="990600"/>
            <a:ext cx="5562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81200" y="2362200"/>
            <a:ext cx="5562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81200" y="3048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Target:</a:t>
            </a:r>
            <a:r>
              <a:rPr lang="en-US" sz="1800" dirty="0" smtClean="0">
                <a:solidFill>
                  <a:srgbClr val="FF0000"/>
                </a:solidFill>
              </a:rPr>
              <a:t> I can use the density equation to solve for any of the three variables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990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Summary</a:t>
            </a:r>
            <a:endParaRPr lang="en-US" sz="1800" b="1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3124200" y="23622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Density</a:t>
            </a:r>
          </a:p>
          <a:p>
            <a:endParaRPr lang="en-US" b="1" u="sng" dirty="0" smtClean="0"/>
          </a:p>
          <a:p>
            <a:pPr algn="ctr"/>
            <a:endParaRPr lang="en-US" b="1" u="sng" dirty="0" smtClean="0"/>
          </a:p>
          <a:p>
            <a:pPr algn="ctr"/>
            <a:endParaRPr lang="en-US" sz="1800" b="1" u="sng" dirty="0" smtClean="0"/>
          </a:p>
          <a:p>
            <a:pPr algn="ctr"/>
            <a:r>
              <a:rPr lang="en-US" b="1" dirty="0" smtClean="0"/>
              <a:t>			</a:t>
            </a:r>
            <a:endParaRPr lang="en-US" sz="1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6096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 31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952500" y="4457700"/>
            <a:ext cx="4191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81200" y="23622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Q’s</a:t>
            </a:r>
          </a:p>
          <a:p>
            <a:endParaRPr lang="en-US" b="1" u="sng" dirty="0" smtClean="0"/>
          </a:p>
          <a:p>
            <a:pPr algn="ctr"/>
            <a:endParaRPr lang="en-US" b="1" u="sng" dirty="0" smtClean="0"/>
          </a:p>
          <a:p>
            <a:pPr algn="ctr"/>
            <a:endParaRPr lang="en-US" sz="1800" b="1" u="sng" dirty="0" smtClean="0"/>
          </a:p>
          <a:p>
            <a:pPr algn="ctr"/>
            <a:r>
              <a:rPr lang="en-US" b="1" dirty="0" smtClean="0"/>
              <a:t>			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9900FF"/>
                </a:solidFill>
              </a:rPr>
              <a:t>Calculations: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4983163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mtClean="0"/>
              <a:t>Density = </a:t>
            </a:r>
            <a:r>
              <a:rPr lang="en-US" u="sng" smtClean="0"/>
              <a:t>mass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mtClean="0"/>
              <a:t>                volume	         			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mtClean="0"/>
              <a:t>				Density of penny = </a:t>
            </a:r>
            <a:r>
              <a:rPr lang="en-US" u="sng" smtClean="0"/>
              <a:t>mass of penny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mtClean="0"/>
              <a:t>                                                               volume of penny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smtClean="0"/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mtClean="0"/>
              <a:t>Does it matter if you take the mass of 1 penny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mtClean="0"/>
              <a:t>and find the volume of 1 penny, or if you find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mtClean="0"/>
              <a:t>the mass of 40 pennies and the volume of 40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mtClean="0"/>
              <a:t>pennies?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smtClean="0"/>
              <a:t>Don’t forget your units!!!!!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 Popsci Images 2007 07 Penny 4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09800"/>
            <a:ext cx="60833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685800" y="152400"/>
            <a:ext cx="7696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Not all pennies are the same!</a:t>
            </a:r>
          </a:p>
          <a:p>
            <a:pPr algn="ctr"/>
            <a:endParaRPr lang="en-US" sz="2800"/>
          </a:p>
          <a:p>
            <a:pPr algn="ctr"/>
            <a:r>
              <a:rPr lang="en-US" sz="2800"/>
              <a:t>Some are 95% copper and 5% zinc</a:t>
            </a:r>
          </a:p>
          <a:p>
            <a:pPr algn="ctr"/>
            <a:r>
              <a:rPr lang="en-US" sz="2800"/>
              <a:t>Some are 2.4% copper and 97.6% zinc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152400"/>
            <a:ext cx="37240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Homework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228600" y="1689100"/>
            <a:ext cx="8686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/>
              <a:t> Dense About Density</a:t>
            </a:r>
          </a:p>
          <a:p>
            <a:pPr>
              <a:buFont typeface="Arial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Read the Density of Pennies Lab</a:t>
            </a:r>
            <a:endParaRPr lang="en-US" sz="3200" dirty="0"/>
          </a:p>
          <a:p>
            <a:pPr>
              <a:buFont typeface="Arial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0" y="0"/>
            <a:chExt cx="4797" cy="697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flipH="1">
              <a:off x="2392" y="0"/>
              <a:ext cx="696" cy="696"/>
              <a:chOff x="0" y="0"/>
              <a:chExt cx="696" cy="696"/>
            </a:xfrm>
          </p:grpSpPr>
          <p:sp>
            <p:nvSpPr>
              <p:cNvPr id="11282" name="Oval 3"/>
              <p:cNvSpPr>
                <a:spLocks/>
              </p:cNvSpPr>
              <p:nvPr/>
            </p:nvSpPr>
            <p:spPr bwMode="auto">
              <a:xfrm>
                <a:off x="0" y="0"/>
                <a:ext cx="696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283" name="Rectangle 4"/>
              <p:cNvSpPr>
                <a:spLocks/>
              </p:cNvSpPr>
              <p:nvPr/>
            </p:nvSpPr>
            <p:spPr bwMode="auto">
              <a:xfrm flipH="1">
                <a:off x="101" y="101"/>
                <a:ext cx="493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 flipH="1">
              <a:off x="4102" y="0"/>
              <a:ext cx="695" cy="696"/>
              <a:chOff x="0" y="0"/>
              <a:chExt cx="695" cy="696"/>
            </a:xfrm>
          </p:grpSpPr>
          <p:sp>
            <p:nvSpPr>
              <p:cNvPr id="11280" name="Oval 6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281" name="Rectangle 7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 flipH="1">
              <a:off x="0" y="1"/>
              <a:ext cx="695" cy="696"/>
              <a:chOff x="0" y="0"/>
              <a:chExt cx="695" cy="696"/>
            </a:xfrm>
          </p:grpSpPr>
          <p:sp>
            <p:nvSpPr>
              <p:cNvPr id="11278" name="Oval 9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279" name="Rectangle 10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 flipH="1">
              <a:off x="3309" y="0"/>
              <a:ext cx="695" cy="696"/>
              <a:chOff x="0" y="0"/>
              <a:chExt cx="695" cy="696"/>
            </a:xfrm>
          </p:grpSpPr>
          <p:sp>
            <p:nvSpPr>
              <p:cNvPr id="11276" name="Oval 12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277" name="Rectangle 13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 flipH="1">
              <a:off x="811" y="0"/>
              <a:ext cx="695" cy="696"/>
              <a:chOff x="0" y="0"/>
              <a:chExt cx="695" cy="696"/>
            </a:xfrm>
          </p:grpSpPr>
          <p:sp>
            <p:nvSpPr>
              <p:cNvPr id="11274" name="Oval 15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275" name="Rectangle 16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1267" name="Rectangle 17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u="sng" dirty="0" smtClean="0"/>
              <a:t>What is density?</a:t>
            </a:r>
          </a:p>
        </p:txBody>
      </p:sp>
      <p:sp>
        <p:nvSpPr>
          <p:cNvPr id="11268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257800"/>
          </a:xfrm>
        </p:spPr>
        <p:txBody>
          <a:bodyPr rIns="132080"/>
          <a:lstStyle/>
          <a:p>
            <a:pPr eaLnBrk="1" hangingPunct="1">
              <a:buNone/>
            </a:pPr>
            <a:r>
              <a:rPr lang="en-US" dirty="0" smtClean="0"/>
              <a:t>How much “STUFF” in how much “SPACE”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                     mass				volume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 rot="5400000">
            <a:off x="3048000" y="2514600"/>
            <a:ext cx="609600" cy="1588"/>
          </a:xfrm>
          <a:prstGeom prst="straightConnector1">
            <a:avLst/>
          </a:prstGeom>
          <a:solidFill>
            <a:srgbClr val="CCCCFF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5400000">
            <a:off x="7163594" y="2513806"/>
            <a:ext cx="609600" cy="1588"/>
          </a:xfrm>
          <a:prstGeom prst="straightConnector1">
            <a:avLst/>
          </a:prstGeom>
          <a:solidFill>
            <a:srgbClr val="CCCCFF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ight Brace 22"/>
          <p:cNvSpPr/>
          <p:nvPr/>
        </p:nvSpPr>
        <p:spPr bwMode="auto">
          <a:xfrm rot="5400000">
            <a:off x="5143500" y="1866900"/>
            <a:ext cx="838200" cy="3962400"/>
          </a:xfrm>
          <a:prstGeom prst="rightBrace">
            <a:avLst/>
          </a:prstGeom>
          <a:noFill/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4191000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Density = </a:t>
            </a:r>
            <a:r>
              <a:rPr lang="en-US" sz="3600" u="sng" dirty="0" smtClean="0"/>
              <a:t>Mass</a:t>
            </a:r>
          </a:p>
          <a:p>
            <a:r>
              <a:rPr lang="en-US" sz="3600" dirty="0" smtClean="0"/>
              <a:t>	                    Volume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0" y="0"/>
            <a:chExt cx="4797" cy="697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flipH="1">
              <a:off x="2392" y="0"/>
              <a:ext cx="696" cy="696"/>
              <a:chOff x="0" y="0"/>
              <a:chExt cx="696" cy="696"/>
            </a:xfrm>
          </p:grpSpPr>
          <p:sp>
            <p:nvSpPr>
              <p:cNvPr id="12333" name="Oval 3"/>
              <p:cNvSpPr>
                <a:spLocks/>
              </p:cNvSpPr>
              <p:nvPr/>
            </p:nvSpPr>
            <p:spPr bwMode="auto">
              <a:xfrm>
                <a:off x="0" y="0"/>
                <a:ext cx="696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2334" name="Rectangle 4"/>
              <p:cNvSpPr>
                <a:spLocks/>
              </p:cNvSpPr>
              <p:nvPr/>
            </p:nvSpPr>
            <p:spPr bwMode="auto">
              <a:xfrm flipH="1">
                <a:off x="101" y="101"/>
                <a:ext cx="493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 flipH="1">
              <a:off x="4102" y="0"/>
              <a:ext cx="695" cy="696"/>
              <a:chOff x="0" y="0"/>
              <a:chExt cx="695" cy="696"/>
            </a:xfrm>
          </p:grpSpPr>
          <p:sp>
            <p:nvSpPr>
              <p:cNvPr id="12331" name="Oval 6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2332" name="Rectangle 7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 flipH="1">
              <a:off x="0" y="1"/>
              <a:ext cx="695" cy="696"/>
              <a:chOff x="0" y="0"/>
              <a:chExt cx="695" cy="696"/>
            </a:xfrm>
          </p:grpSpPr>
          <p:sp>
            <p:nvSpPr>
              <p:cNvPr id="12329" name="Oval 9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2330" name="Rectangle 10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 flipH="1">
              <a:off x="3309" y="0"/>
              <a:ext cx="695" cy="696"/>
              <a:chOff x="0" y="0"/>
              <a:chExt cx="695" cy="696"/>
            </a:xfrm>
          </p:grpSpPr>
          <p:sp>
            <p:nvSpPr>
              <p:cNvPr id="12327" name="Oval 12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2328" name="Rectangle 13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 flipH="1">
              <a:off x="811" y="0"/>
              <a:ext cx="695" cy="696"/>
              <a:chOff x="0" y="0"/>
              <a:chExt cx="695" cy="696"/>
            </a:xfrm>
          </p:grpSpPr>
          <p:sp>
            <p:nvSpPr>
              <p:cNvPr id="12325" name="Oval 15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2326" name="Rectangle 16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2291" name="Rectangle 17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Which one is more dense?</a:t>
            </a:r>
          </a:p>
        </p:txBody>
      </p:sp>
      <p:sp>
        <p:nvSpPr>
          <p:cNvPr id="12292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How about this: Which square is more dense?</a:t>
            </a:r>
          </a:p>
        </p:txBody>
      </p:sp>
      <p:sp>
        <p:nvSpPr>
          <p:cNvPr id="12293" name="Rectangle 19"/>
          <p:cNvSpPr>
            <a:spLocks/>
          </p:cNvSpPr>
          <p:nvPr/>
        </p:nvSpPr>
        <p:spPr bwMode="auto">
          <a:xfrm>
            <a:off x="1447800" y="4038600"/>
            <a:ext cx="1905000" cy="1905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4" name="Rectangle 20"/>
          <p:cNvSpPr>
            <a:spLocks/>
          </p:cNvSpPr>
          <p:nvPr/>
        </p:nvSpPr>
        <p:spPr bwMode="auto">
          <a:xfrm>
            <a:off x="5334000" y="4038600"/>
            <a:ext cx="1905000" cy="1905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5" name="Oval 21"/>
          <p:cNvSpPr>
            <a:spLocks/>
          </p:cNvSpPr>
          <p:nvPr/>
        </p:nvSpPr>
        <p:spPr bwMode="auto">
          <a:xfrm>
            <a:off x="1676400" y="41910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6" name="Oval 22"/>
          <p:cNvSpPr>
            <a:spLocks/>
          </p:cNvSpPr>
          <p:nvPr/>
        </p:nvSpPr>
        <p:spPr bwMode="auto">
          <a:xfrm>
            <a:off x="1905000" y="5410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7" name="Oval 23"/>
          <p:cNvSpPr>
            <a:spLocks/>
          </p:cNvSpPr>
          <p:nvPr/>
        </p:nvSpPr>
        <p:spPr bwMode="auto">
          <a:xfrm>
            <a:off x="2667000" y="4648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8" name="Oval 24"/>
          <p:cNvSpPr>
            <a:spLocks/>
          </p:cNvSpPr>
          <p:nvPr/>
        </p:nvSpPr>
        <p:spPr bwMode="auto">
          <a:xfrm>
            <a:off x="2971800" y="5638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9" name="Oval 25"/>
          <p:cNvSpPr>
            <a:spLocks/>
          </p:cNvSpPr>
          <p:nvPr/>
        </p:nvSpPr>
        <p:spPr bwMode="auto">
          <a:xfrm>
            <a:off x="1981200" y="47244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0" name="Oval 26"/>
          <p:cNvSpPr>
            <a:spLocks/>
          </p:cNvSpPr>
          <p:nvPr/>
        </p:nvSpPr>
        <p:spPr bwMode="auto">
          <a:xfrm>
            <a:off x="5562600" y="4267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1" name="Oval 27"/>
          <p:cNvSpPr>
            <a:spLocks/>
          </p:cNvSpPr>
          <p:nvPr/>
        </p:nvSpPr>
        <p:spPr bwMode="auto">
          <a:xfrm>
            <a:off x="5943600" y="4267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2" name="Oval 28"/>
          <p:cNvSpPr>
            <a:spLocks/>
          </p:cNvSpPr>
          <p:nvPr/>
        </p:nvSpPr>
        <p:spPr bwMode="auto">
          <a:xfrm>
            <a:off x="5638800" y="4876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3" name="Oval 29"/>
          <p:cNvSpPr>
            <a:spLocks/>
          </p:cNvSpPr>
          <p:nvPr/>
        </p:nvSpPr>
        <p:spPr bwMode="auto">
          <a:xfrm>
            <a:off x="6477000" y="43434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4" name="Oval 30"/>
          <p:cNvSpPr>
            <a:spLocks/>
          </p:cNvSpPr>
          <p:nvPr/>
        </p:nvSpPr>
        <p:spPr bwMode="auto">
          <a:xfrm>
            <a:off x="6096000" y="55626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5" name="Oval 31"/>
          <p:cNvSpPr>
            <a:spLocks/>
          </p:cNvSpPr>
          <p:nvPr/>
        </p:nvSpPr>
        <p:spPr bwMode="auto">
          <a:xfrm>
            <a:off x="6096000" y="49530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6" name="Oval 32"/>
          <p:cNvSpPr>
            <a:spLocks/>
          </p:cNvSpPr>
          <p:nvPr/>
        </p:nvSpPr>
        <p:spPr bwMode="auto">
          <a:xfrm>
            <a:off x="6477000" y="48006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7" name="Oval 33"/>
          <p:cNvSpPr>
            <a:spLocks/>
          </p:cNvSpPr>
          <p:nvPr/>
        </p:nvSpPr>
        <p:spPr bwMode="auto">
          <a:xfrm>
            <a:off x="6858000" y="4495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8" name="Oval 34"/>
          <p:cNvSpPr>
            <a:spLocks/>
          </p:cNvSpPr>
          <p:nvPr/>
        </p:nvSpPr>
        <p:spPr bwMode="auto">
          <a:xfrm>
            <a:off x="6324600" y="5257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9" name="Oval 35"/>
          <p:cNvSpPr>
            <a:spLocks/>
          </p:cNvSpPr>
          <p:nvPr/>
        </p:nvSpPr>
        <p:spPr bwMode="auto">
          <a:xfrm>
            <a:off x="6934200" y="5029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0" name="Oval 36"/>
          <p:cNvSpPr>
            <a:spLocks/>
          </p:cNvSpPr>
          <p:nvPr/>
        </p:nvSpPr>
        <p:spPr bwMode="auto">
          <a:xfrm>
            <a:off x="5715000" y="5638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1" name="Oval 37"/>
          <p:cNvSpPr>
            <a:spLocks/>
          </p:cNvSpPr>
          <p:nvPr/>
        </p:nvSpPr>
        <p:spPr bwMode="auto">
          <a:xfrm>
            <a:off x="6934200" y="5638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2" name="Oval 38"/>
          <p:cNvSpPr>
            <a:spLocks/>
          </p:cNvSpPr>
          <p:nvPr/>
        </p:nvSpPr>
        <p:spPr bwMode="auto">
          <a:xfrm>
            <a:off x="5410200" y="45720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3" name="Oval 39"/>
          <p:cNvSpPr>
            <a:spLocks/>
          </p:cNvSpPr>
          <p:nvPr/>
        </p:nvSpPr>
        <p:spPr bwMode="auto">
          <a:xfrm>
            <a:off x="5867400" y="45720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4" name="Oval 40"/>
          <p:cNvSpPr>
            <a:spLocks/>
          </p:cNvSpPr>
          <p:nvPr/>
        </p:nvSpPr>
        <p:spPr bwMode="auto">
          <a:xfrm>
            <a:off x="6477000" y="5638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5" name="Oval 41"/>
          <p:cNvSpPr>
            <a:spLocks/>
          </p:cNvSpPr>
          <p:nvPr/>
        </p:nvSpPr>
        <p:spPr bwMode="auto">
          <a:xfrm>
            <a:off x="6172200" y="4648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6" name="Oval 42"/>
          <p:cNvSpPr>
            <a:spLocks/>
          </p:cNvSpPr>
          <p:nvPr/>
        </p:nvSpPr>
        <p:spPr bwMode="auto">
          <a:xfrm>
            <a:off x="5715000" y="51816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7" name="Oval 43"/>
          <p:cNvSpPr>
            <a:spLocks/>
          </p:cNvSpPr>
          <p:nvPr/>
        </p:nvSpPr>
        <p:spPr bwMode="auto">
          <a:xfrm>
            <a:off x="6629400" y="5029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8" name="Oval 44"/>
          <p:cNvSpPr>
            <a:spLocks/>
          </p:cNvSpPr>
          <p:nvPr/>
        </p:nvSpPr>
        <p:spPr bwMode="auto">
          <a:xfrm>
            <a:off x="6629400" y="53340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9" name="Oval 45"/>
          <p:cNvSpPr>
            <a:spLocks/>
          </p:cNvSpPr>
          <p:nvPr/>
        </p:nvSpPr>
        <p:spPr bwMode="auto">
          <a:xfrm>
            <a:off x="6705600" y="41910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0" y="0"/>
            <a:chExt cx="4797" cy="697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flipH="1">
              <a:off x="2392" y="0"/>
              <a:ext cx="696" cy="696"/>
              <a:chOff x="0" y="0"/>
              <a:chExt cx="696" cy="696"/>
            </a:xfrm>
          </p:grpSpPr>
          <p:sp>
            <p:nvSpPr>
              <p:cNvPr id="13344" name="Oval 3"/>
              <p:cNvSpPr>
                <a:spLocks/>
              </p:cNvSpPr>
              <p:nvPr/>
            </p:nvSpPr>
            <p:spPr bwMode="auto">
              <a:xfrm>
                <a:off x="0" y="0"/>
                <a:ext cx="696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3345" name="Rectangle 4"/>
              <p:cNvSpPr>
                <a:spLocks/>
              </p:cNvSpPr>
              <p:nvPr/>
            </p:nvSpPr>
            <p:spPr bwMode="auto">
              <a:xfrm flipH="1">
                <a:off x="101" y="101"/>
                <a:ext cx="493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 flipH="1">
              <a:off x="4102" y="0"/>
              <a:ext cx="695" cy="696"/>
              <a:chOff x="0" y="0"/>
              <a:chExt cx="695" cy="696"/>
            </a:xfrm>
          </p:grpSpPr>
          <p:sp>
            <p:nvSpPr>
              <p:cNvPr id="13342" name="Oval 6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3343" name="Rectangle 7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 flipH="1">
              <a:off x="0" y="1"/>
              <a:ext cx="695" cy="696"/>
              <a:chOff x="0" y="0"/>
              <a:chExt cx="695" cy="696"/>
            </a:xfrm>
          </p:grpSpPr>
          <p:sp>
            <p:nvSpPr>
              <p:cNvPr id="13340" name="Oval 9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3341" name="Rectangle 10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 flipH="1">
              <a:off x="3309" y="0"/>
              <a:ext cx="695" cy="696"/>
              <a:chOff x="0" y="0"/>
              <a:chExt cx="695" cy="696"/>
            </a:xfrm>
          </p:grpSpPr>
          <p:sp>
            <p:nvSpPr>
              <p:cNvPr id="13338" name="Oval 12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3339" name="Rectangle 13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 flipH="1">
              <a:off x="811" y="0"/>
              <a:ext cx="695" cy="696"/>
              <a:chOff x="0" y="0"/>
              <a:chExt cx="695" cy="696"/>
            </a:xfrm>
          </p:grpSpPr>
          <p:sp>
            <p:nvSpPr>
              <p:cNvPr id="13336" name="Oval 15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3337" name="Rectangle 16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3315" name="Rectangle 17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Which one is more dense?</a:t>
            </a:r>
          </a:p>
        </p:txBody>
      </p:sp>
      <p:sp>
        <p:nvSpPr>
          <p:cNvPr id="13316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457200" y="1727200"/>
            <a:ext cx="8229600" cy="5257800"/>
          </a:xfrm>
        </p:spPr>
        <p:txBody>
          <a:bodyPr rIns="132080"/>
          <a:lstStyle/>
          <a:p>
            <a:pPr eaLnBrk="1" hangingPunct="1"/>
            <a:r>
              <a:rPr lang="en-US" smtClean="0"/>
              <a:t>Now which one is more dense?</a:t>
            </a:r>
          </a:p>
        </p:txBody>
      </p:sp>
      <p:sp>
        <p:nvSpPr>
          <p:cNvPr id="13317" name="Rectangle 19"/>
          <p:cNvSpPr>
            <a:spLocks/>
          </p:cNvSpPr>
          <p:nvPr/>
        </p:nvSpPr>
        <p:spPr bwMode="auto">
          <a:xfrm>
            <a:off x="1752600" y="2654300"/>
            <a:ext cx="939800" cy="914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8" name="Rectangle 20"/>
          <p:cNvSpPr>
            <a:spLocks/>
          </p:cNvSpPr>
          <p:nvPr/>
        </p:nvSpPr>
        <p:spPr bwMode="auto">
          <a:xfrm>
            <a:off x="4419600" y="2578100"/>
            <a:ext cx="2857500" cy="29337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9" name="Oval 21"/>
          <p:cNvSpPr>
            <a:spLocks/>
          </p:cNvSpPr>
          <p:nvPr/>
        </p:nvSpPr>
        <p:spPr bwMode="auto">
          <a:xfrm>
            <a:off x="1905000" y="2743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0" name="Oval 22"/>
          <p:cNvSpPr>
            <a:spLocks/>
          </p:cNvSpPr>
          <p:nvPr/>
        </p:nvSpPr>
        <p:spPr bwMode="auto">
          <a:xfrm>
            <a:off x="2209800" y="28194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1" name="Oval 23"/>
          <p:cNvSpPr>
            <a:spLocks/>
          </p:cNvSpPr>
          <p:nvPr/>
        </p:nvSpPr>
        <p:spPr bwMode="auto">
          <a:xfrm>
            <a:off x="1905000" y="32766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2" name="Oval 24"/>
          <p:cNvSpPr>
            <a:spLocks/>
          </p:cNvSpPr>
          <p:nvPr/>
        </p:nvSpPr>
        <p:spPr bwMode="auto">
          <a:xfrm>
            <a:off x="2286000" y="3124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3" name="Oval 25"/>
          <p:cNvSpPr>
            <a:spLocks/>
          </p:cNvSpPr>
          <p:nvPr/>
        </p:nvSpPr>
        <p:spPr bwMode="auto">
          <a:xfrm>
            <a:off x="2514600" y="2743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4" name="Oval 26"/>
          <p:cNvSpPr>
            <a:spLocks/>
          </p:cNvSpPr>
          <p:nvPr/>
        </p:nvSpPr>
        <p:spPr bwMode="auto">
          <a:xfrm>
            <a:off x="4572000" y="2743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5" name="Oval 27"/>
          <p:cNvSpPr>
            <a:spLocks/>
          </p:cNvSpPr>
          <p:nvPr/>
        </p:nvSpPr>
        <p:spPr bwMode="auto">
          <a:xfrm>
            <a:off x="6769100" y="50419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6" name="Oval 28"/>
          <p:cNvSpPr>
            <a:spLocks/>
          </p:cNvSpPr>
          <p:nvPr/>
        </p:nvSpPr>
        <p:spPr bwMode="auto">
          <a:xfrm>
            <a:off x="4724400" y="39624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7" name="Oval 29"/>
          <p:cNvSpPr>
            <a:spLocks/>
          </p:cNvSpPr>
          <p:nvPr/>
        </p:nvSpPr>
        <p:spPr bwMode="auto">
          <a:xfrm>
            <a:off x="5638800" y="4267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8" name="Oval 30"/>
          <p:cNvSpPr>
            <a:spLocks/>
          </p:cNvSpPr>
          <p:nvPr/>
        </p:nvSpPr>
        <p:spPr bwMode="auto">
          <a:xfrm>
            <a:off x="6477000" y="34671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9" name="Oval 31"/>
          <p:cNvSpPr>
            <a:spLocks/>
          </p:cNvSpPr>
          <p:nvPr/>
        </p:nvSpPr>
        <p:spPr bwMode="auto">
          <a:xfrm>
            <a:off x="2413000" y="33401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30" name="Oval 32"/>
          <p:cNvSpPr>
            <a:spLocks/>
          </p:cNvSpPr>
          <p:nvPr/>
        </p:nvSpPr>
        <p:spPr bwMode="auto">
          <a:xfrm>
            <a:off x="1905000" y="2971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0" y="0"/>
            <a:chExt cx="4797" cy="697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flipH="1">
              <a:off x="2392" y="0"/>
              <a:ext cx="696" cy="696"/>
              <a:chOff x="0" y="0"/>
              <a:chExt cx="696" cy="696"/>
            </a:xfrm>
          </p:grpSpPr>
          <p:sp>
            <p:nvSpPr>
              <p:cNvPr id="14355" name="Oval 3"/>
              <p:cNvSpPr>
                <a:spLocks/>
              </p:cNvSpPr>
              <p:nvPr/>
            </p:nvSpPr>
            <p:spPr bwMode="auto">
              <a:xfrm>
                <a:off x="0" y="0"/>
                <a:ext cx="696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4356" name="Rectangle 4"/>
              <p:cNvSpPr>
                <a:spLocks/>
              </p:cNvSpPr>
              <p:nvPr/>
            </p:nvSpPr>
            <p:spPr bwMode="auto">
              <a:xfrm flipH="1">
                <a:off x="101" y="101"/>
                <a:ext cx="493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 flipH="1">
              <a:off x="4102" y="0"/>
              <a:ext cx="695" cy="696"/>
              <a:chOff x="0" y="0"/>
              <a:chExt cx="695" cy="696"/>
            </a:xfrm>
          </p:grpSpPr>
          <p:sp>
            <p:nvSpPr>
              <p:cNvPr id="14353" name="Oval 6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4354" name="Rectangle 7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 flipH="1">
              <a:off x="0" y="1"/>
              <a:ext cx="695" cy="696"/>
              <a:chOff x="0" y="0"/>
              <a:chExt cx="695" cy="696"/>
            </a:xfrm>
          </p:grpSpPr>
          <p:sp>
            <p:nvSpPr>
              <p:cNvPr id="14351" name="Oval 9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4352" name="Rectangle 10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 flipH="1">
              <a:off x="3309" y="0"/>
              <a:ext cx="695" cy="696"/>
              <a:chOff x="0" y="0"/>
              <a:chExt cx="695" cy="696"/>
            </a:xfrm>
          </p:grpSpPr>
          <p:sp>
            <p:nvSpPr>
              <p:cNvPr id="14349" name="Oval 12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4350" name="Rectangle 13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 flipH="1">
              <a:off x="811" y="0"/>
              <a:ext cx="695" cy="696"/>
              <a:chOff x="0" y="0"/>
              <a:chExt cx="695" cy="696"/>
            </a:xfrm>
          </p:grpSpPr>
          <p:sp>
            <p:nvSpPr>
              <p:cNvPr id="14347" name="Oval 15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4348" name="Rectangle 16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4339" name="Rectangle 17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What is density?</a:t>
            </a:r>
          </a:p>
        </p:txBody>
      </p:sp>
      <p:sp>
        <p:nvSpPr>
          <p:cNvPr id="14340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dirty="0" smtClean="0">
                <a:solidFill>
                  <a:srgbClr val="1919FF"/>
                </a:solidFill>
              </a:rPr>
              <a:t>Density = </a:t>
            </a:r>
            <a:r>
              <a:rPr lang="en-US" u="sng" dirty="0" smtClean="0">
                <a:solidFill>
                  <a:srgbClr val="1919FF"/>
                </a:solidFill>
              </a:rPr>
              <a:t> mass</a:t>
            </a:r>
            <a:endParaRPr lang="en-US" dirty="0" smtClean="0">
              <a:solidFill>
                <a:srgbClr val="1919FF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1919FF"/>
                </a:solidFill>
              </a:rPr>
              <a:t>	           volume</a:t>
            </a:r>
          </a:p>
          <a:p>
            <a:pPr eaLnBrk="1" hangingPunct="1"/>
            <a:endParaRPr lang="en-US" dirty="0" smtClean="0">
              <a:solidFill>
                <a:srgbClr val="1919FF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1919FF"/>
                </a:solidFill>
              </a:rPr>
              <a:t>Most common units for density: </a:t>
            </a:r>
            <a:r>
              <a:rPr lang="en-US" u="sng" dirty="0" smtClean="0">
                <a:solidFill>
                  <a:srgbClr val="1919FF"/>
                </a:solidFill>
              </a:rPr>
              <a:t> g </a:t>
            </a:r>
            <a:r>
              <a:rPr lang="en-US" dirty="0" smtClean="0">
                <a:solidFill>
                  <a:srgbClr val="1919FF"/>
                </a:solidFill>
              </a:rPr>
              <a:t>  or    </a:t>
            </a:r>
            <a:r>
              <a:rPr lang="en-US" u="sng" dirty="0" smtClean="0">
                <a:solidFill>
                  <a:srgbClr val="1919FF"/>
                </a:solidFill>
              </a:rPr>
              <a:t>g</a:t>
            </a:r>
            <a:r>
              <a:rPr lang="en-US" dirty="0" smtClean="0">
                <a:solidFill>
                  <a:srgbClr val="1919FF"/>
                </a:solidFill>
              </a:rPr>
              <a:t>                </a:t>
            </a:r>
          </a:p>
          <a:p>
            <a:pPr eaLnBrk="1" hangingPunct="1"/>
            <a:r>
              <a:rPr lang="en-US" baseline="30000" dirty="0" smtClean="0">
                <a:solidFill>
                  <a:srgbClr val="1919FF"/>
                </a:solidFill>
              </a:rPr>
              <a:t>			   </a:t>
            </a:r>
            <a:r>
              <a:rPr lang="en-US" dirty="0" smtClean="0">
                <a:solidFill>
                  <a:srgbClr val="1919FF"/>
                </a:solidFill>
              </a:rPr>
              <a:t>    			</a:t>
            </a:r>
          </a:p>
          <a:p>
            <a:pPr eaLnBrk="1" hangingPunct="1"/>
            <a:endParaRPr lang="en-US" baseline="30000" dirty="0" smtClean="0">
              <a:solidFill>
                <a:srgbClr val="1919FF"/>
              </a:solidFill>
            </a:endParaRPr>
          </a:p>
        </p:txBody>
      </p:sp>
      <p:sp>
        <p:nvSpPr>
          <p:cNvPr id="14341" name="Rectangle 19"/>
          <p:cNvSpPr>
            <a:spLocks/>
          </p:cNvSpPr>
          <p:nvPr/>
        </p:nvSpPr>
        <p:spPr bwMode="auto">
          <a:xfrm>
            <a:off x="6781800" y="4572000"/>
            <a:ext cx="16764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/>
            <a:r>
              <a:rPr lang="en-US" sz="2000">
                <a:solidFill>
                  <a:schemeClr val="tx1"/>
                </a:solidFill>
                <a:cs typeface="Arial" charset="0"/>
              </a:rPr>
              <a:t>ALWAYS REMEMBER UNITS!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6000" y="3886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cm</a:t>
            </a:r>
            <a:r>
              <a:rPr lang="en-US" sz="2000" b="1" baseline="30000" dirty="0" smtClean="0"/>
              <a:t>3</a:t>
            </a:r>
            <a:endParaRPr lang="en-US" sz="2000" b="1" baseline="30000" dirty="0"/>
          </a:p>
        </p:txBody>
      </p:sp>
      <p:sp>
        <p:nvSpPr>
          <p:cNvPr id="22" name="TextBox 21"/>
          <p:cNvSpPr txBox="1"/>
          <p:nvPr/>
        </p:nvSpPr>
        <p:spPr>
          <a:xfrm>
            <a:off x="7315200" y="3886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mL</a:t>
            </a:r>
            <a:endParaRPr lang="en-US" sz="2000" b="1" baseline="300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7239000" y="3962400"/>
            <a:ext cx="685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96000" y="3886200"/>
            <a:ext cx="685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0" y="0"/>
            <a:chExt cx="4797" cy="697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flipH="1">
              <a:off x="2392" y="0"/>
              <a:ext cx="696" cy="696"/>
              <a:chOff x="0" y="0"/>
              <a:chExt cx="696" cy="696"/>
            </a:xfrm>
          </p:grpSpPr>
          <p:sp>
            <p:nvSpPr>
              <p:cNvPr id="15378" name="Oval 3"/>
              <p:cNvSpPr>
                <a:spLocks/>
              </p:cNvSpPr>
              <p:nvPr/>
            </p:nvSpPr>
            <p:spPr bwMode="auto">
              <a:xfrm>
                <a:off x="0" y="0"/>
                <a:ext cx="696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9" name="Rectangle 4"/>
              <p:cNvSpPr>
                <a:spLocks/>
              </p:cNvSpPr>
              <p:nvPr/>
            </p:nvSpPr>
            <p:spPr bwMode="auto">
              <a:xfrm flipH="1">
                <a:off x="101" y="101"/>
                <a:ext cx="493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 flipH="1">
              <a:off x="4102" y="0"/>
              <a:ext cx="695" cy="696"/>
              <a:chOff x="0" y="0"/>
              <a:chExt cx="695" cy="696"/>
            </a:xfrm>
          </p:grpSpPr>
          <p:sp>
            <p:nvSpPr>
              <p:cNvPr id="15376" name="Oval 6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7" name="Rectangle 7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 flipH="1">
              <a:off x="0" y="1"/>
              <a:ext cx="695" cy="696"/>
              <a:chOff x="0" y="0"/>
              <a:chExt cx="695" cy="696"/>
            </a:xfrm>
          </p:grpSpPr>
          <p:sp>
            <p:nvSpPr>
              <p:cNvPr id="15374" name="Oval 9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5" name="Rectangle 10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 flipH="1">
              <a:off x="3309" y="0"/>
              <a:ext cx="695" cy="696"/>
              <a:chOff x="0" y="0"/>
              <a:chExt cx="695" cy="696"/>
            </a:xfrm>
          </p:grpSpPr>
          <p:sp>
            <p:nvSpPr>
              <p:cNvPr id="15372" name="Oval 12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3" name="Rectangle 13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 flipH="1">
              <a:off x="811" y="0"/>
              <a:ext cx="695" cy="696"/>
              <a:chOff x="0" y="0"/>
              <a:chExt cx="695" cy="696"/>
            </a:xfrm>
          </p:grpSpPr>
          <p:sp>
            <p:nvSpPr>
              <p:cNvPr id="15370" name="Oval 15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1" name="Rectangle 16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5363" name="Rectangle 17"/>
          <p:cNvSpPr>
            <a:spLocks noGrp="1" noChangeArrowheads="1"/>
          </p:cNvSpPr>
          <p:nvPr>
            <p:ph type="title"/>
          </p:nvPr>
        </p:nvSpPr>
        <p:spPr/>
        <p:txBody>
          <a:bodyPr rIns="132080">
            <a:normAutofit fontScale="90000"/>
          </a:bodyPr>
          <a:lstStyle/>
          <a:p>
            <a:pPr indent="0" eaLnBrk="1" hangingPunct="1"/>
            <a:r>
              <a:rPr lang="en-US" smtClean="0"/>
              <a:t>Let’s try a density problem together</a:t>
            </a:r>
          </a:p>
        </p:txBody>
      </p:sp>
      <p:sp>
        <p:nvSpPr>
          <p:cNvPr id="15364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Frank has a paper clip. It has a mass of 9g and a volume of 3cm</a:t>
            </a:r>
            <a:r>
              <a:rPr lang="en-US" baseline="30000" smtClean="0"/>
              <a:t>3</a:t>
            </a:r>
            <a:r>
              <a:rPr lang="en-US" smtClean="0"/>
              <a:t>. What is its density?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0" y="0"/>
            <a:chExt cx="4797" cy="697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flipH="1">
              <a:off x="2392" y="0"/>
              <a:ext cx="696" cy="696"/>
              <a:chOff x="0" y="0"/>
              <a:chExt cx="696" cy="696"/>
            </a:xfrm>
          </p:grpSpPr>
          <p:sp>
            <p:nvSpPr>
              <p:cNvPr id="16402" name="Oval 3"/>
              <p:cNvSpPr>
                <a:spLocks/>
              </p:cNvSpPr>
              <p:nvPr/>
            </p:nvSpPr>
            <p:spPr bwMode="auto">
              <a:xfrm>
                <a:off x="0" y="0"/>
                <a:ext cx="696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403" name="Rectangle 4"/>
              <p:cNvSpPr>
                <a:spLocks/>
              </p:cNvSpPr>
              <p:nvPr/>
            </p:nvSpPr>
            <p:spPr bwMode="auto">
              <a:xfrm flipH="1">
                <a:off x="101" y="101"/>
                <a:ext cx="493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 flipH="1">
              <a:off x="4102" y="0"/>
              <a:ext cx="695" cy="696"/>
              <a:chOff x="0" y="0"/>
              <a:chExt cx="695" cy="696"/>
            </a:xfrm>
          </p:grpSpPr>
          <p:sp>
            <p:nvSpPr>
              <p:cNvPr id="16400" name="Oval 6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401" name="Rectangle 7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 flipH="1">
              <a:off x="0" y="1"/>
              <a:ext cx="695" cy="696"/>
              <a:chOff x="0" y="0"/>
              <a:chExt cx="695" cy="696"/>
            </a:xfrm>
          </p:grpSpPr>
          <p:sp>
            <p:nvSpPr>
              <p:cNvPr id="16398" name="Oval 9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399" name="Rectangle 10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 flipH="1">
              <a:off x="3309" y="0"/>
              <a:ext cx="695" cy="696"/>
              <a:chOff x="0" y="0"/>
              <a:chExt cx="695" cy="696"/>
            </a:xfrm>
          </p:grpSpPr>
          <p:sp>
            <p:nvSpPr>
              <p:cNvPr id="16396" name="Oval 12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397" name="Rectangle 13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 flipH="1">
              <a:off x="811" y="0"/>
              <a:ext cx="695" cy="696"/>
              <a:chOff x="0" y="0"/>
              <a:chExt cx="695" cy="696"/>
            </a:xfrm>
          </p:grpSpPr>
          <p:sp>
            <p:nvSpPr>
              <p:cNvPr id="16394" name="Oval 15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395" name="Rectangle 16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6387" name="Rectangle 17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z="3200" smtClean="0"/>
              <a:t>Work on these problems with your neighbor.</a:t>
            </a:r>
          </a:p>
        </p:txBody>
      </p:sp>
      <p:sp>
        <p:nvSpPr>
          <p:cNvPr id="16388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dirty="0" smtClean="0"/>
              <a:t>Jack has a rock. The rock has a density of </a:t>
            </a:r>
          </a:p>
          <a:p>
            <a:pPr eaLnBrk="1" hangingPunct="1">
              <a:buNone/>
            </a:pPr>
            <a:r>
              <a:rPr lang="en-US" dirty="0" smtClean="0"/>
              <a:t>    6.73 g/</a:t>
            </a:r>
            <a:r>
              <a:rPr lang="en-US" dirty="0" err="1" smtClean="0"/>
              <a:t>mL</a:t>
            </a:r>
            <a:r>
              <a:rPr lang="en-US" dirty="0" smtClean="0"/>
              <a:t> and a volume of 8cm</a:t>
            </a:r>
            <a:r>
              <a:rPr lang="en-US" baseline="30000" dirty="0" smtClean="0"/>
              <a:t>3</a:t>
            </a:r>
            <a:r>
              <a:rPr lang="en-US" dirty="0" smtClean="0"/>
              <a:t>. What is the mass of the rock?   **1 </a:t>
            </a:r>
            <a:r>
              <a:rPr lang="en-US" dirty="0" err="1" smtClean="0"/>
              <a:t>mL</a:t>
            </a:r>
            <a:r>
              <a:rPr lang="en-US" dirty="0" smtClean="0"/>
              <a:t> = 1cm</a:t>
            </a:r>
            <a:r>
              <a:rPr lang="en-US" baseline="30000" dirty="0" smtClean="0"/>
              <a:t>3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Sink or Float???</a:t>
            </a:r>
            <a:br>
              <a:rPr lang="en-US" dirty="0" smtClean="0"/>
            </a:br>
            <a:r>
              <a:rPr lang="en-US" dirty="0" smtClean="0"/>
              <a:t>(Top half of p. 30)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828800"/>
          <a:ext cx="7010400" cy="387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600200"/>
                <a:gridCol w="1295400"/>
                <a:gridCol w="2819400"/>
              </a:tblGrid>
              <a:tr h="635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OBJECT</a:t>
                      </a:r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PREDICTION</a:t>
                      </a:r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OUTCOME</a:t>
                      </a:r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WHY???</a:t>
                      </a:r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Wood</a:t>
                      </a:r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Coins</a:t>
                      </a:r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Soda can</a:t>
                      </a:r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Rock</a:t>
                      </a:r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Metal Balls</a:t>
                      </a:r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blissfullydomestic.com/wp-content/uploads/pennies1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" y="304800"/>
            <a:ext cx="823655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Density of Pennies 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</TotalTime>
  <Words>221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What is density?</vt:lpstr>
      <vt:lpstr>Which one is more dense?</vt:lpstr>
      <vt:lpstr>Which one is more dense?</vt:lpstr>
      <vt:lpstr>What is density?</vt:lpstr>
      <vt:lpstr>Let’s try a density problem together</vt:lpstr>
      <vt:lpstr>Work on these problems with your neighbor.</vt:lpstr>
      <vt:lpstr>Sink or Float??? (Top half of p. 30)</vt:lpstr>
      <vt:lpstr>Slide 9</vt:lpstr>
      <vt:lpstr>Calculations: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 August, 26th</dc:title>
  <dc:creator>SBosse</dc:creator>
  <cp:lastModifiedBy>SBosse</cp:lastModifiedBy>
  <cp:revision>121</cp:revision>
  <dcterms:created xsi:type="dcterms:W3CDTF">2009-08-25T20:49:10Z</dcterms:created>
  <dcterms:modified xsi:type="dcterms:W3CDTF">2011-09-02T22:07:40Z</dcterms:modified>
</cp:coreProperties>
</file>