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3834-0B45-4AEF-B832-A215FB39611F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42FCA-B98B-4C94-B6C3-E6F925385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52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3834-0B45-4AEF-B832-A215FB39611F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42FCA-B98B-4C94-B6C3-E6F925385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696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3834-0B45-4AEF-B832-A215FB39611F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42FCA-B98B-4C94-B6C3-E6F925385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147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3834-0B45-4AEF-B832-A215FB39611F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42FCA-B98B-4C94-B6C3-E6F925385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230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3834-0B45-4AEF-B832-A215FB39611F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42FCA-B98B-4C94-B6C3-E6F925385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859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3834-0B45-4AEF-B832-A215FB39611F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42FCA-B98B-4C94-B6C3-E6F925385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317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3834-0B45-4AEF-B832-A215FB39611F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42FCA-B98B-4C94-B6C3-E6F925385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256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3834-0B45-4AEF-B832-A215FB39611F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42FCA-B98B-4C94-B6C3-E6F925385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076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3834-0B45-4AEF-B832-A215FB39611F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42FCA-B98B-4C94-B6C3-E6F925385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51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3834-0B45-4AEF-B832-A215FB39611F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42FCA-B98B-4C94-B6C3-E6F925385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530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3834-0B45-4AEF-B832-A215FB39611F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42FCA-B98B-4C94-B6C3-E6F925385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139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F3834-0B45-4AEF-B832-A215FB39611F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42FCA-B98B-4C94-B6C3-E6F925385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460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01682" y="443737"/>
            <a:ext cx="4371972" cy="5857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53199" y="471380"/>
            <a:ext cx="44013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Target: </a:t>
            </a:r>
            <a:r>
              <a:rPr lang="en-US" sz="2800" dirty="0" smtClean="0">
                <a:solidFill>
                  <a:srgbClr val="FF0000"/>
                </a:solidFill>
              </a:rPr>
              <a:t>I can do dimensional analysis quickly!</a:t>
            </a:r>
            <a:endParaRPr lang="en-US" sz="2800" b="1" i="1" dirty="0">
              <a:solidFill>
                <a:srgbClr val="FF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187117" y="491489"/>
            <a:ext cx="874891" cy="5780070"/>
            <a:chOff x="164212" y="778587"/>
            <a:chExt cx="874891" cy="5780070"/>
          </a:xfrm>
        </p:grpSpPr>
        <p:sp>
          <p:nvSpPr>
            <p:cNvPr id="7" name="Oval 6"/>
            <p:cNvSpPr/>
            <p:nvPr/>
          </p:nvSpPr>
          <p:spPr>
            <a:xfrm>
              <a:off x="164212" y="778587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164212" y="1101892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164212" y="143807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164212" y="1776081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164212" y="209938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164212" y="2435570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164212" y="278442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164212" y="3107731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164212" y="3443915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164212" y="3790353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164212" y="4113658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164212" y="4449842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164212" y="480072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164212" y="5124031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164212" y="5460215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164212" y="5797537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164212" y="6120842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160756"/>
              </p:ext>
            </p:extLst>
          </p:nvPr>
        </p:nvGraphicFramePr>
        <p:xfrm>
          <a:off x="4234485" y="1453130"/>
          <a:ext cx="3966692" cy="46537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3346"/>
                <a:gridCol w="1983346"/>
              </a:tblGrid>
              <a:tr h="1551238">
                <a:tc>
                  <a:txBody>
                    <a:bodyPr/>
                    <a:lstStyle/>
                    <a:p>
                      <a:r>
                        <a:rPr lang="en-US" b="1" dirty="0" smtClean="0"/>
                        <a:t>#1</a:t>
                      </a:r>
                      <a:endParaRPr lang="en-US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#4</a:t>
                      </a:r>
                    </a:p>
                    <a:p>
                      <a:endParaRPr lang="en-US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12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#2</a:t>
                      </a:r>
                    </a:p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#5</a:t>
                      </a:r>
                    </a:p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12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#3</a:t>
                      </a:r>
                    </a:p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#6</a:t>
                      </a:r>
                    </a:p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463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7779" y="3065172"/>
            <a:ext cx="11522299" cy="1603889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B0F0"/>
                </a:solidFill>
                <a:latin typeface="+mn-lt"/>
              </a:rPr>
              <a:t>#1 - </a:t>
            </a:r>
            <a:r>
              <a:rPr lang="en-US" dirty="0" smtClean="0">
                <a:latin typeface="+mn-lt"/>
              </a:rPr>
              <a:t>How </a:t>
            </a:r>
            <a:r>
              <a:rPr lang="en-US" dirty="0">
                <a:latin typeface="+mn-lt"/>
              </a:rPr>
              <a:t>many miles will a person run </a:t>
            </a:r>
            <a:r>
              <a:rPr lang="en-US" dirty="0" smtClean="0">
                <a:latin typeface="+mn-lt"/>
              </a:rPr>
              <a:t/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        during </a:t>
            </a:r>
            <a:r>
              <a:rPr lang="en-US" dirty="0">
                <a:latin typeface="+mn-lt"/>
              </a:rPr>
              <a:t>a 10 kilometer race?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845991"/>
              </p:ext>
            </p:extLst>
          </p:nvPr>
        </p:nvGraphicFramePr>
        <p:xfrm>
          <a:off x="416483" y="289628"/>
          <a:ext cx="11470718" cy="26982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81493"/>
                <a:gridCol w="2290609"/>
                <a:gridCol w="3358145"/>
                <a:gridCol w="3340471"/>
              </a:tblGrid>
              <a:tr h="5396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 </a:t>
                      </a:r>
                      <a:r>
                        <a:rPr lang="en-US" sz="2400" dirty="0" err="1">
                          <a:effectLst/>
                        </a:rPr>
                        <a:t>hr</a:t>
                      </a:r>
                      <a:r>
                        <a:rPr lang="en-US" sz="2400" dirty="0">
                          <a:effectLst/>
                        </a:rPr>
                        <a:t> = 60 min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min = 60 sec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ton = 2000 lbs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7 days = 1 week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6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24 hrs = 1 day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kg = 2.2 lbs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gal = 3.79 L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264.2 gal = 1 cubic meter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6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mi = 5,280 ft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kg = 1000 g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lb = 16 oz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20 drops = 1 mL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6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365 days = 1 yr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52 weeks = 1 yr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2.54 cm = 1 in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L = 1000 mL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6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0.621 mi = 1.00 km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yd = 36 inches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cc is 1 cm</a:t>
                      </a:r>
                      <a:r>
                        <a:rPr lang="en-US" sz="2400" baseline="30000">
                          <a:effectLst/>
                        </a:rPr>
                        <a:t>3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 mL = 1 cm</a:t>
                      </a:r>
                      <a:r>
                        <a:rPr lang="en-US" sz="2400" baseline="30000" dirty="0">
                          <a:effectLst/>
                        </a:rPr>
                        <a:t>3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8693238" y="4756831"/>
            <a:ext cx="2975020" cy="157122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6.2 miles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8833832" y="4888000"/>
            <a:ext cx="2693832" cy="130888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ANSWER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761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7779" y="3065172"/>
            <a:ext cx="11522299" cy="306517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B0F0"/>
                </a:solidFill>
                <a:latin typeface="+mn-lt"/>
              </a:rPr>
              <a:t># 2 - </a:t>
            </a:r>
            <a:r>
              <a:rPr lang="en-US" dirty="0" smtClean="0">
                <a:latin typeface="+mn-lt"/>
              </a:rPr>
              <a:t>The moon is 250,000 miles away. 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         How many yards is it from earth</a:t>
            </a:r>
            <a:r>
              <a:rPr lang="en-US" dirty="0" smtClean="0">
                <a:latin typeface="+mn-lt"/>
              </a:rPr>
              <a:t>? 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         Put your answer in 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         Scientific Notation </a:t>
            </a:r>
            <a:endParaRPr lang="en-US" dirty="0">
              <a:latin typeface="+mn-l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845991"/>
              </p:ext>
            </p:extLst>
          </p:nvPr>
        </p:nvGraphicFramePr>
        <p:xfrm>
          <a:off x="416483" y="289628"/>
          <a:ext cx="11470718" cy="26982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81493"/>
                <a:gridCol w="2290609"/>
                <a:gridCol w="3358145"/>
                <a:gridCol w="3340471"/>
              </a:tblGrid>
              <a:tr h="5396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 </a:t>
                      </a:r>
                      <a:r>
                        <a:rPr lang="en-US" sz="2400" dirty="0" err="1">
                          <a:effectLst/>
                        </a:rPr>
                        <a:t>hr</a:t>
                      </a:r>
                      <a:r>
                        <a:rPr lang="en-US" sz="2400" dirty="0">
                          <a:effectLst/>
                        </a:rPr>
                        <a:t> = 60 min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min = 60 sec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ton = 2000 lbs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7 days = 1 week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6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24 hrs = 1 day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kg = 2.2 lbs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gal = 3.79 L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264.2 gal = 1 cubic meter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6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mi = 5,280 ft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kg = 1000 g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lb = 16 oz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20 drops = 1 mL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6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365 days = 1 yr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52 weeks = 1 yr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2.54 cm = 1 in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L = 1000 mL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6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0.621 mi = 1.00 km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yd = 36 inches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cc is 1 cm</a:t>
                      </a:r>
                      <a:r>
                        <a:rPr lang="en-US" sz="2400" baseline="30000">
                          <a:effectLst/>
                        </a:rPr>
                        <a:t>3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 mL = 1 cm</a:t>
                      </a:r>
                      <a:r>
                        <a:rPr lang="en-US" sz="2400" baseline="30000" dirty="0">
                          <a:effectLst/>
                        </a:rPr>
                        <a:t>3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8757633" y="4888002"/>
            <a:ext cx="2975020" cy="157122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4.4 x 10</a:t>
            </a:r>
            <a:r>
              <a:rPr lang="en-US" sz="4000" b="1" baseline="30000" dirty="0" smtClean="0">
                <a:solidFill>
                  <a:schemeClr val="tx1"/>
                </a:solidFill>
              </a:rPr>
              <a:t>8</a:t>
            </a:r>
            <a:r>
              <a:rPr lang="en-US" sz="4000" b="1" dirty="0" smtClean="0">
                <a:solidFill>
                  <a:schemeClr val="tx1"/>
                </a:solidFill>
              </a:rPr>
              <a:t> yards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8898227" y="5019171"/>
            <a:ext cx="2693832" cy="130888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ANSWER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374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7779" y="3065172"/>
            <a:ext cx="11522299" cy="3792828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B0F0"/>
                </a:solidFill>
                <a:latin typeface="+mn-lt"/>
              </a:rPr>
              <a:t>#3 - </a:t>
            </a:r>
            <a:r>
              <a:rPr lang="en-US" dirty="0" smtClean="0">
                <a:latin typeface="+mn-lt"/>
              </a:rPr>
              <a:t>A family pool holds 10,000 gallons 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       of water. How many cubic  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       centimeters is this? Put 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       your answer in scientific 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       notation!</a:t>
            </a:r>
            <a:endParaRPr lang="en-US" dirty="0">
              <a:latin typeface="+mn-l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845991"/>
              </p:ext>
            </p:extLst>
          </p:nvPr>
        </p:nvGraphicFramePr>
        <p:xfrm>
          <a:off x="416483" y="289628"/>
          <a:ext cx="11470718" cy="26982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81493"/>
                <a:gridCol w="2290609"/>
                <a:gridCol w="3358145"/>
                <a:gridCol w="3340471"/>
              </a:tblGrid>
              <a:tr h="5396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 </a:t>
                      </a:r>
                      <a:r>
                        <a:rPr lang="en-US" sz="2400" dirty="0" err="1">
                          <a:effectLst/>
                        </a:rPr>
                        <a:t>hr</a:t>
                      </a:r>
                      <a:r>
                        <a:rPr lang="en-US" sz="2400" dirty="0">
                          <a:effectLst/>
                        </a:rPr>
                        <a:t> = 60 min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min = 60 sec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ton = 2000 lbs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7 days = 1 week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6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24 hrs = 1 day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kg = 2.2 lbs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gal = 3.79 L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264.2 gal = 1 cubic meter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6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mi = 5,280 ft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kg = 1000 g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lb = 16 oz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20 drops = 1 mL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6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365 days = 1 yr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52 weeks = 1 yr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2.54 cm = 1 in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L = 1000 mL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6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0.621 mi = 1.00 km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yd = 36 inches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cc is 1 cm</a:t>
                      </a:r>
                      <a:r>
                        <a:rPr lang="en-US" sz="2400" baseline="30000">
                          <a:effectLst/>
                        </a:rPr>
                        <a:t>3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 mL = 1 cm</a:t>
                      </a:r>
                      <a:r>
                        <a:rPr lang="en-US" sz="2400" baseline="30000" dirty="0">
                          <a:effectLst/>
                        </a:rPr>
                        <a:t>3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8757633" y="4888002"/>
            <a:ext cx="2975020" cy="157122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3.79 x 10</a:t>
            </a:r>
            <a:r>
              <a:rPr lang="en-US" sz="4000" b="1" baseline="30000" dirty="0" smtClean="0">
                <a:solidFill>
                  <a:schemeClr val="tx1"/>
                </a:solidFill>
              </a:rPr>
              <a:t>7</a:t>
            </a:r>
            <a:r>
              <a:rPr lang="en-US" sz="4000" b="1" dirty="0" smtClean="0">
                <a:solidFill>
                  <a:schemeClr val="tx1"/>
                </a:solidFill>
              </a:rPr>
              <a:t> cm</a:t>
            </a:r>
            <a:r>
              <a:rPr lang="en-US" sz="4000" b="1" baseline="30000" dirty="0" smtClean="0">
                <a:solidFill>
                  <a:schemeClr val="tx1"/>
                </a:solidFill>
              </a:rPr>
              <a:t>3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8898227" y="5019171"/>
            <a:ext cx="2693832" cy="130888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ANSWER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489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7779" y="3065172"/>
            <a:ext cx="11522299" cy="2498501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B0F0"/>
                </a:solidFill>
                <a:latin typeface="+mn-lt"/>
              </a:rPr>
              <a:t>#4 - </a:t>
            </a:r>
            <a:r>
              <a:rPr lang="en-US" dirty="0" smtClean="0">
                <a:latin typeface="+mn-lt"/>
              </a:rPr>
              <a:t>The average American student is in 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        class 330 minutes/day.  How many 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        hours/week is this? </a:t>
            </a:r>
            <a:endParaRPr lang="en-US" dirty="0">
              <a:latin typeface="+mn-l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845991"/>
              </p:ext>
            </p:extLst>
          </p:nvPr>
        </p:nvGraphicFramePr>
        <p:xfrm>
          <a:off x="416483" y="289628"/>
          <a:ext cx="11470718" cy="26982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81493"/>
                <a:gridCol w="2290609"/>
                <a:gridCol w="3358145"/>
                <a:gridCol w="3340471"/>
              </a:tblGrid>
              <a:tr h="5396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 </a:t>
                      </a:r>
                      <a:r>
                        <a:rPr lang="en-US" sz="2400" dirty="0" err="1">
                          <a:effectLst/>
                        </a:rPr>
                        <a:t>hr</a:t>
                      </a:r>
                      <a:r>
                        <a:rPr lang="en-US" sz="2400" dirty="0">
                          <a:effectLst/>
                        </a:rPr>
                        <a:t> = 60 min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min = 60 sec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ton = 2000 lbs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7 days = 1 week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6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24 hrs = 1 day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kg = 2.2 lbs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gal = 3.79 L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264.2 gal = 1 cubic meter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6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mi = 5,280 ft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kg = 1000 g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lb = 16 oz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20 drops = 1 mL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6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365 days = 1 yr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52 weeks = 1 yr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2.54 cm = 1 in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L = 1000 mL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6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0.621 mi = 1.00 km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yd = 36 inches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cc is 1 cm</a:t>
                      </a:r>
                      <a:r>
                        <a:rPr lang="en-US" sz="2400" baseline="30000">
                          <a:effectLst/>
                        </a:rPr>
                        <a:t>3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 mL = 1 cm</a:t>
                      </a:r>
                      <a:r>
                        <a:rPr lang="en-US" sz="2400" baseline="30000" dirty="0">
                          <a:effectLst/>
                        </a:rPr>
                        <a:t>3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8757633" y="4888002"/>
            <a:ext cx="2975020" cy="157122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38.5 </a:t>
            </a:r>
            <a:r>
              <a:rPr lang="en-US" sz="4400" b="1" dirty="0" err="1" smtClean="0">
                <a:solidFill>
                  <a:schemeClr val="tx1"/>
                </a:solidFill>
              </a:rPr>
              <a:t>hr</a:t>
            </a:r>
            <a:r>
              <a:rPr lang="en-US" sz="4400" b="1" dirty="0" smtClean="0">
                <a:solidFill>
                  <a:schemeClr val="tx1"/>
                </a:solidFill>
              </a:rPr>
              <a:t>/</a:t>
            </a:r>
            <a:r>
              <a:rPr lang="en-US" sz="4400" b="1" dirty="0" err="1" smtClean="0">
                <a:solidFill>
                  <a:schemeClr val="tx1"/>
                </a:solidFill>
              </a:rPr>
              <a:t>wk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8898227" y="5019171"/>
            <a:ext cx="2693832" cy="130888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ANSWER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240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7779" y="3065172"/>
            <a:ext cx="11522299" cy="2498501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B0F0"/>
                </a:solidFill>
                <a:latin typeface="+mn-lt"/>
              </a:rPr>
              <a:t>#5 - </a:t>
            </a:r>
            <a:r>
              <a:rPr lang="en-US" dirty="0" smtClean="0">
                <a:latin typeface="+mn-lt"/>
              </a:rPr>
              <a:t>Saffron costs $368.00 per ounce. 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       Determine how many grams you can 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       purchase for $15.00.</a:t>
            </a:r>
            <a:endParaRPr lang="en-US" dirty="0">
              <a:latin typeface="+mn-l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845991"/>
              </p:ext>
            </p:extLst>
          </p:nvPr>
        </p:nvGraphicFramePr>
        <p:xfrm>
          <a:off x="416483" y="289628"/>
          <a:ext cx="11470718" cy="26982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81493"/>
                <a:gridCol w="2290609"/>
                <a:gridCol w="3358145"/>
                <a:gridCol w="3340471"/>
              </a:tblGrid>
              <a:tr h="5396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 </a:t>
                      </a:r>
                      <a:r>
                        <a:rPr lang="en-US" sz="2400" dirty="0" err="1">
                          <a:effectLst/>
                        </a:rPr>
                        <a:t>hr</a:t>
                      </a:r>
                      <a:r>
                        <a:rPr lang="en-US" sz="2400" dirty="0">
                          <a:effectLst/>
                        </a:rPr>
                        <a:t> = 60 min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min = 60 sec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ton = 2000 lbs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7 days = 1 week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6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24 hrs = 1 day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kg = 2.2 lbs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gal = 3.79 L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264.2 gal = 1 cubic meter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6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mi = 5,280 ft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kg = 1000 g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lb = 16 oz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20 drops = 1 mL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6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365 days = 1 yr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52 weeks = 1 yr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2.54 cm = 1 in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L = 1000 mL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6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0.621 mi = 1.00 km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yd = 36 inches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 cc is 1 cm</a:t>
                      </a:r>
                      <a:r>
                        <a:rPr lang="en-US" sz="2400" baseline="30000" dirty="0">
                          <a:effectLst/>
                        </a:rPr>
                        <a:t>3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 mL = 1 cm</a:t>
                      </a:r>
                      <a:r>
                        <a:rPr lang="en-US" sz="2400" baseline="30000" dirty="0">
                          <a:effectLst/>
                        </a:rPr>
                        <a:t>3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8757633" y="4888002"/>
            <a:ext cx="2975020" cy="157122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1.16 grams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8898227" y="5019171"/>
            <a:ext cx="2693832" cy="130888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ANSWER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423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7779" y="3065172"/>
            <a:ext cx="11522299" cy="3792828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B0F0"/>
                </a:solidFill>
                <a:latin typeface="+mn-lt"/>
              </a:rPr>
              <a:t>#6 - </a:t>
            </a:r>
            <a:r>
              <a:rPr lang="en-US" dirty="0" smtClean="0">
                <a:latin typeface="+mn-lt"/>
              </a:rPr>
              <a:t>How many centimeters per minute 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        is a wave going if it travels a 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       distance of one mile in 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       7.35 seconds</a:t>
            </a:r>
            <a:r>
              <a:rPr lang="en-US" dirty="0" smtClean="0">
                <a:latin typeface="+mn-lt"/>
              </a:rPr>
              <a:t>? Answer in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        scientific notation</a:t>
            </a:r>
            <a:endParaRPr lang="en-US" dirty="0">
              <a:latin typeface="+mn-l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845991"/>
              </p:ext>
            </p:extLst>
          </p:nvPr>
        </p:nvGraphicFramePr>
        <p:xfrm>
          <a:off x="416483" y="289628"/>
          <a:ext cx="11470718" cy="26982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81493"/>
                <a:gridCol w="2290609"/>
                <a:gridCol w="3358145"/>
                <a:gridCol w="3340471"/>
              </a:tblGrid>
              <a:tr h="5396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 </a:t>
                      </a:r>
                      <a:r>
                        <a:rPr lang="en-US" sz="2400" dirty="0" err="1">
                          <a:effectLst/>
                        </a:rPr>
                        <a:t>hr</a:t>
                      </a:r>
                      <a:r>
                        <a:rPr lang="en-US" sz="2400" dirty="0">
                          <a:effectLst/>
                        </a:rPr>
                        <a:t> = 60 min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min = 60 sec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ton = 2000 lbs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7 days = 1 week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6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24 hrs = 1 day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kg = 2.2 lbs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gal = 3.79 L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264.2 gal = 1 cubic meter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6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mi = 5,280 ft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kg = 1000 g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lb = 16 oz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20 drops = 1 mL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6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365 days = 1 yr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52 weeks = 1 yr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2.54 cm = 1 in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L = 1000 mL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6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0.621 mi = 1.00 km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yd = 36 inches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cc is 1 cm</a:t>
                      </a:r>
                      <a:r>
                        <a:rPr lang="en-US" sz="2400" baseline="30000">
                          <a:effectLst/>
                        </a:rPr>
                        <a:t>3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 mL = 1 cm</a:t>
                      </a:r>
                      <a:r>
                        <a:rPr lang="en-US" sz="2400" baseline="30000" dirty="0">
                          <a:effectLst/>
                        </a:rPr>
                        <a:t>3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8757633" y="4888002"/>
            <a:ext cx="2975020" cy="157122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1.31 x 10</a:t>
            </a:r>
            <a:r>
              <a:rPr lang="en-US" sz="4000" b="1" baseline="30000" dirty="0" smtClean="0">
                <a:solidFill>
                  <a:schemeClr val="tx1"/>
                </a:solidFill>
              </a:rPr>
              <a:t>6</a:t>
            </a:r>
            <a:r>
              <a:rPr lang="en-US" sz="4000" b="1" dirty="0" smtClean="0">
                <a:solidFill>
                  <a:schemeClr val="tx1"/>
                </a:solidFill>
              </a:rPr>
              <a:t> cm/min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8898227" y="5019171"/>
            <a:ext cx="2693832" cy="130888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ANSWER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147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707</Words>
  <Application>Microsoft Office PowerPoint</Application>
  <PresentationFormat>Widescreen</PresentationFormat>
  <Paragraphs>145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#1 - How many miles will a person run          during a 10 kilometer race? </vt:lpstr>
      <vt:lpstr># 2 - The moon is 250,000 miles away.           How many yards is it from earth?           Put your answer in           Scientific Notation </vt:lpstr>
      <vt:lpstr>#3 - A family pool holds 10,000 gallons         of water. How many cubic          centimeters is this? Put         your answer in scientific         notation!</vt:lpstr>
      <vt:lpstr>#4 - The average American student is in          class 330 minutes/day.  How many          hours/week is this? </vt:lpstr>
      <vt:lpstr>#5 - Saffron costs $368.00 per ounce.         Determine how many grams you can         purchase for $15.00.</vt:lpstr>
      <vt:lpstr>#6 - How many centimeters per minute          is a wave going if it travels a         distance of one mile in         7.35 seconds? Answer in         scientific notation</vt:lpstr>
    </vt:vector>
  </TitlesOfParts>
  <Company>DVHS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Farmer, Stephanie [DH]</dc:creator>
  <cp:lastModifiedBy>Farmer, Stephanie [DH]</cp:lastModifiedBy>
  <cp:revision>9</cp:revision>
  <dcterms:created xsi:type="dcterms:W3CDTF">2015-08-03T21:17:51Z</dcterms:created>
  <dcterms:modified xsi:type="dcterms:W3CDTF">2015-09-21T22:18:15Z</dcterms:modified>
</cp:coreProperties>
</file>