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6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B2FA8A-C28E-4265-9DB9-8815F9F6056D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68DBF2-C846-42B1-AB61-B2D68272DD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FA8A-C28E-4265-9DB9-8815F9F6056D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DBF2-C846-42B1-AB61-B2D68272DD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FA8A-C28E-4265-9DB9-8815F9F6056D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DBF2-C846-42B1-AB61-B2D68272DD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FA8A-C28E-4265-9DB9-8815F9F6056D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DBF2-C846-42B1-AB61-B2D68272DD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FA8A-C28E-4265-9DB9-8815F9F6056D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DBF2-C846-42B1-AB61-B2D68272DD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FA8A-C28E-4265-9DB9-8815F9F6056D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DBF2-C846-42B1-AB61-B2D68272DD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FA8A-C28E-4265-9DB9-8815F9F6056D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DBF2-C846-42B1-AB61-B2D68272DD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FA8A-C28E-4265-9DB9-8815F9F6056D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DBF2-C846-42B1-AB61-B2D68272DD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FA8A-C28E-4265-9DB9-8815F9F6056D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DBF2-C846-42B1-AB61-B2D68272DD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7B2FA8A-C28E-4265-9DB9-8815F9F6056D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DBF2-C846-42B1-AB61-B2D68272DD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B2FA8A-C28E-4265-9DB9-8815F9F6056D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68DBF2-C846-42B1-AB61-B2D68272DD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7B2FA8A-C28E-4265-9DB9-8815F9F6056D}" type="datetimeFigureOut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68DBF2-C846-42B1-AB61-B2D68272DD2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the+jabberwocky&amp;source=images&amp;cd=&amp;cad=rja&amp;docid=xbBWX9kMGfxSHM&amp;tbnid=wlwU6Voluhg3iM:&amp;ved=0CAUQjRw&amp;url=http://6cathie.com/2011/06/30/the-jabberwocky-inference/&amp;ei=fyYqUo7jOq_MigLa24DICg&amp;bvm=bv.51773540,d.cGE&amp;psig=AFQjCNHE-G0IZDPzCcqU4fc-1ahMV3INzA&amp;ust=1378580415324622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914401"/>
            <a:ext cx="5486400" cy="2686050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Dimensional Analysis</a:t>
            </a:r>
            <a:br>
              <a:rPr lang="en-US" sz="4000" b="1" u="sng" dirty="0" smtClean="0"/>
            </a:br>
            <a:r>
              <a:rPr lang="en-US" sz="4000" dirty="0" smtClean="0"/>
              <a:t>Converting from one unit to another unit</a:t>
            </a:r>
            <a:endParaRPr lang="en-US" sz="4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90575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86200" y="3048000"/>
            <a:ext cx="3886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533400"/>
            <a:ext cx="2514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Q1: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Based on Model 2, complete the following equality statements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200400" y="2133600"/>
            <a:ext cx="2971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 in = ___ cm</a:t>
            </a:r>
          </a:p>
          <a:p>
            <a:endParaRPr lang="en-US" sz="2800" b="1" dirty="0"/>
          </a:p>
          <a:p>
            <a:r>
              <a:rPr lang="en-US" sz="2800" b="1" dirty="0" smtClean="0"/>
              <a:t>____in = 1 foot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066800" y="3810000"/>
            <a:ext cx="3657600" cy="1077218"/>
          </a:xfrm>
          <a:prstGeom prst="rect">
            <a:avLst/>
          </a:prstGeom>
          <a:noFill/>
          <a:ln w="7620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1 in = 2.54 cm</a:t>
            </a:r>
          </a:p>
          <a:p>
            <a:r>
              <a:rPr lang="en-US" sz="3200" dirty="0" smtClean="0">
                <a:solidFill>
                  <a:srgbClr val="0070C0"/>
                </a:solidFill>
              </a:rPr>
              <a:t>12 in = 1 foot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90575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86200" y="3048000"/>
            <a:ext cx="3886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533400"/>
            <a:ext cx="2514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Q2: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Write each of the equalities as a fraction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200400" y="2133600"/>
            <a:ext cx="2971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 in = ___ cm</a:t>
            </a:r>
          </a:p>
          <a:p>
            <a:endParaRPr lang="en-US" sz="2800" b="1" dirty="0"/>
          </a:p>
          <a:p>
            <a:r>
              <a:rPr lang="en-US" sz="2800" b="1" dirty="0" smtClean="0"/>
              <a:t>____in = 1 foot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066800" y="3810000"/>
            <a:ext cx="4267200" cy="1077218"/>
          </a:xfrm>
          <a:prstGeom prst="rect">
            <a:avLst/>
          </a:prstGeom>
          <a:noFill/>
          <a:ln w="7620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solidFill>
                  <a:srgbClr val="0070C0"/>
                </a:solidFill>
              </a:rPr>
              <a:t>   1 in	</a:t>
            </a:r>
            <a:r>
              <a:rPr lang="en-US" sz="3200" dirty="0" smtClean="0">
                <a:solidFill>
                  <a:srgbClr val="0070C0"/>
                </a:solidFill>
              </a:rPr>
              <a:t>	</a:t>
            </a:r>
            <a:r>
              <a:rPr lang="en-US" sz="3200" u="sng" dirty="0" smtClean="0">
                <a:solidFill>
                  <a:srgbClr val="0070C0"/>
                </a:solidFill>
              </a:rPr>
              <a:t> 12 in</a:t>
            </a:r>
            <a:br>
              <a:rPr lang="en-US" sz="3200" u="sng" dirty="0" smtClean="0">
                <a:solidFill>
                  <a:srgbClr val="0070C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2.54 cm		1 foot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90575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86200" y="3048000"/>
            <a:ext cx="3886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533400"/>
            <a:ext cx="2514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Q3: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Houston Rocket’s basketball player Yao Ming is 7.5 feet tall. Show using DA how tall he is in INCHES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200400" y="2133600"/>
            <a:ext cx="2971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 in = ___ cm</a:t>
            </a:r>
          </a:p>
          <a:p>
            <a:endParaRPr lang="en-US" sz="2800" b="1" dirty="0"/>
          </a:p>
          <a:p>
            <a:r>
              <a:rPr lang="en-US" sz="2800" b="1" dirty="0" smtClean="0"/>
              <a:t>____in = 1 foot</a:t>
            </a:r>
            <a:endParaRPr lang="en-US" sz="2800" dirty="0"/>
          </a:p>
        </p:txBody>
      </p:sp>
      <p:grpSp>
        <p:nvGrpSpPr>
          <p:cNvPr id="9" name="Group 8"/>
          <p:cNvGrpSpPr/>
          <p:nvPr/>
        </p:nvGrpSpPr>
        <p:grpSpPr>
          <a:xfrm>
            <a:off x="457200" y="4038600"/>
            <a:ext cx="5562600" cy="1077218"/>
            <a:chOff x="1143000" y="4419600"/>
            <a:chExt cx="4876800" cy="1077218"/>
          </a:xfrm>
        </p:grpSpPr>
        <p:sp>
          <p:nvSpPr>
            <p:cNvPr id="10" name="TextBox 9"/>
            <p:cNvSpPr txBox="1"/>
            <p:nvPr/>
          </p:nvSpPr>
          <p:spPr>
            <a:xfrm>
              <a:off x="1143000" y="4419600"/>
              <a:ext cx="4876800" cy="1077218"/>
            </a:xfrm>
            <a:prstGeom prst="rect">
              <a:avLst/>
            </a:prstGeom>
            <a:noFill/>
            <a:ln w="76200">
              <a:solidFill>
                <a:srgbClr val="FF0000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0070C0"/>
                  </a:solidFill>
                </a:rPr>
                <a:t>7.5 ft   12 in      = 90 in</a:t>
              </a:r>
            </a:p>
            <a:p>
              <a:r>
                <a:rPr lang="en-US" sz="3200" dirty="0" smtClean="0">
                  <a:solidFill>
                    <a:srgbClr val="0070C0"/>
                  </a:solidFill>
                </a:rPr>
                <a:t>            1 ft</a:t>
              </a:r>
              <a:endParaRPr lang="en-US" sz="3200" dirty="0">
                <a:solidFill>
                  <a:srgbClr val="0070C0"/>
                </a:solidFill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345499" y="4572000"/>
              <a:ext cx="0" cy="8382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219200" y="4876800"/>
              <a:ext cx="25146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1219200" y="4038600"/>
            <a:ext cx="30480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38400" y="4648200"/>
            <a:ext cx="3810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90575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86200" y="3048000"/>
            <a:ext cx="3886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533400"/>
            <a:ext cx="2514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Q4: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Now convert his height from inches to centimeters using DA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200400" y="2133600"/>
            <a:ext cx="2971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 in = ___ cm</a:t>
            </a:r>
          </a:p>
          <a:p>
            <a:endParaRPr lang="en-US" sz="2800" b="1" dirty="0"/>
          </a:p>
          <a:p>
            <a:r>
              <a:rPr lang="en-US" sz="2800" b="1" dirty="0" smtClean="0"/>
              <a:t>____in = 1 foot</a:t>
            </a:r>
            <a:endParaRPr lang="en-US" sz="2800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" y="4038600"/>
            <a:ext cx="6248400" cy="1569660"/>
            <a:chOff x="1143000" y="4419600"/>
            <a:chExt cx="4876800" cy="1569660"/>
          </a:xfrm>
        </p:grpSpPr>
        <p:sp>
          <p:nvSpPr>
            <p:cNvPr id="9" name="TextBox 8"/>
            <p:cNvSpPr txBox="1"/>
            <p:nvPr/>
          </p:nvSpPr>
          <p:spPr>
            <a:xfrm>
              <a:off x="1143000" y="4419600"/>
              <a:ext cx="4876800" cy="1569660"/>
            </a:xfrm>
            <a:prstGeom prst="rect">
              <a:avLst/>
            </a:prstGeom>
            <a:noFill/>
            <a:ln w="76200">
              <a:solidFill>
                <a:srgbClr val="FF0000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0070C0"/>
                  </a:solidFill>
                </a:rPr>
                <a:t>90 in    2.54 cm   = 228.6 cm</a:t>
              </a:r>
            </a:p>
            <a:p>
              <a:r>
                <a:rPr lang="en-US" sz="3200" dirty="0" smtClean="0">
                  <a:solidFill>
                    <a:srgbClr val="0070C0"/>
                  </a:solidFill>
                </a:rPr>
                <a:t>            1 in</a:t>
              </a:r>
              <a:endParaRPr lang="en-US" sz="3200" dirty="0">
                <a:solidFill>
                  <a:srgbClr val="0070C0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345499" y="4572000"/>
              <a:ext cx="0" cy="8382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219200" y="4876800"/>
              <a:ext cx="293004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Connector 11"/>
          <p:cNvCxnSpPr/>
          <p:nvPr/>
        </p:nvCxnSpPr>
        <p:spPr>
          <a:xfrm>
            <a:off x="1219200" y="4038600"/>
            <a:ext cx="30480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438400" y="4648200"/>
            <a:ext cx="3810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90575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86200" y="3048000"/>
            <a:ext cx="3886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24600" y="228600"/>
            <a:ext cx="2514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Q5: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Using one long multi step DA problem convert his height from feet to cm!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200400" y="2133600"/>
            <a:ext cx="2971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 in = ___ cm</a:t>
            </a:r>
          </a:p>
          <a:p>
            <a:endParaRPr lang="en-US" sz="2800" b="1" dirty="0"/>
          </a:p>
          <a:p>
            <a:r>
              <a:rPr lang="en-US" sz="2800" b="1" dirty="0" smtClean="0"/>
              <a:t>____in = 1 foot</a:t>
            </a:r>
            <a:endParaRPr lang="en-US" sz="2800" dirty="0"/>
          </a:p>
        </p:txBody>
      </p:sp>
      <p:grpSp>
        <p:nvGrpSpPr>
          <p:cNvPr id="6" name="Group 5"/>
          <p:cNvGrpSpPr/>
          <p:nvPr/>
        </p:nvGrpSpPr>
        <p:grpSpPr>
          <a:xfrm>
            <a:off x="228600" y="3733800"/>
            <a:ext cx="7772400" cy="1569660"/>
            <a:chOff x="1143000" y="4419600"/>
            <a:chExt cx="5531005" cy="1569660"/>
          </a:xfrm>
        </p:grpSpPr>
        <p:sp>
          <p:nvSpPr>
            <p:cNvPr id="9" name="TextBox 8"/>
            <p:cNvSpPr txBox="1"/>
            <p:nvPr/>
          </p:nvSpPr>
          <p:spPr>
            <a:xfrm>
              <a:off x="1143000" y="4419600"/>
              <a:ext cx="5531005" cy="1569660"/>
            </a:xfrm>
            <a:prstGeom prst="rect">
              <a:avLst/>
            </a:prstGeom>
            <a:noFill/>
            <a:ln w="76200">
              <a:solidFill>
                <a:srgbClr val="FF0000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0070C0"/>
                  </a:solidFill>
                </a:rPr>
                <a:t>7.5 ft    12 in	  2.54 cm   = 228.6 cm  </a:t>
              </a:r>
              <a:br>
                <a:rPr lang="en-US" sz="3200" dirty="0" smtClean="0">
                  <a:solidFill>
                    <a:srgbClr val="0070C0"/>
                  </a:solidFill>
                </a:rPr>
              </a:br>
              <a:r>
                <a:rPr lang="en-US" sz="3200" dirty="0" smtClean="0">
                  <a:solidFill>
                    <a:srgbClr val="0070C0"/>
                  </a:solidFill>
                </a:rPr>
                <a:t>		1 ft	   1in</a:t>
              </a:r>
              <a:endParaRPr lang="en-US" sz="3200" dirty="0">
                <a:solidFill>
                  <a:srgbClr val="0070C0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345499" y="4572000"/>
              <a:ext cx="0" cy="8382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219201" y="4876800"/>
              <a:ext cx="373008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Connector 11"/>
          <p:cNvCxnSpPr/>
          <p:nvPr/>
        </p:nvCxnSpPr>
        <p:spPr>
          <a:xfrm>
            <a:off x="1066800" y="3733800"/>
            <a:ext cx="30480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14600" y="4343400"/>
            <a:ext cx="3810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200400" y="3810000"/>
            <a:ext cx="0" cy="8382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90800" y="3810000"/>
            <a:ext cx="3810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33800" y="4343400"/>
            <a:ext cx="3810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90575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86200" y="3048000"/>
            <a:ext cx="3886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533400"/>
            <a:ext cx="2514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Q6: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Does the order of the conversion factors matter?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200400" y="2133600"/>
            <a:ext cx="2971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 in = ___ cm</a:t>
            </a:r>
          </a:p>
          <a:p>
            <a:endParaRPr lang="en-US" sz="2800" b="1" dirty="0"/>
          </a:p>
          <a:p>
            <a:r>
              <a:rPr lang="en-US" sz="2800" b="1" dirty="0" smtClean="0"/>
              <a:t>____in = 1 foot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3886200"/>
            <a:ext cx="5562600" cy="1569660"/>
          </a:xfrm>
          <a:prstGeom prst="rect">
            <a:avLst/>
          </a:prstGeom>
          <a:noFill/>
          <a:ln w="7620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No! </a:t>
            </a:r>
            <a:br>
              <a:rPr lang="en-US" sz="3200" dirty="0" smtClean="0">
                <a:solidFill>
                  <a:srgbClr val="0070C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Multiplying and dividing can be in any order!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Jabberwocky!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0220" y="1"/>
            <a:ext cx="357378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http://6cathie.com/files/2011/06/lewis-carroll-jabberwocky-1-2hcpz4j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600200"/>
            <a:ext cx="5010150" cy="4095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21162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/>
              <a:t>And the winner of Round 2 is…</a:t>
            </a:r>
            <a:endParaRPr lang="en-US" sz="60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21162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/>
              <a:t>And the winner of Round 1 is…</a:t>
            </a:r>
            <a:endParaRPr lang="en-US" sz="6000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see a question on the projector </a:t>
            </a:r>
          </a:p>
          <a:p>
            <a:r>
              <a:rPr lang="en-US" dirty="0" smtClean="0"/>
              <a:t>As a group come up with your best answer</a:t>
            </a:r>
          </a:p>
          <a:p>
            <a:r>
              <a:rPr lang="en-US" dirty="0" smtClean="0"/>
              <a:t>Write it LARGELY on your whiteboard</a:t>
            </a:r>
          </a:p>
          <a:p>
            <a:r>
              <a:rPr lang="en-US" dirty="0" smtClean="0"/>
              <a:t>When told to do so you will hold your whiteboard up for me to see. </a:t>
            </a:r>
          </a:p>
          <a:p>
            <a:r>
              <a:rPr lang="en-US" dirty="0" smtClean="0"/>
              <a:t>If correct you will earn a point</a:t>
            </a:r>
          </a:p>
          <a:p>
            <a:r>
              <a:rPr lang="en-US" dirty="0" smtClean="0"/>
              <a:t>Winners get a prize!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Groups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629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5638800" y="1828800"/>
            <a:ext cx="0" cy="60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953000" y="1828800"/>
            <a:ext cx="0" cy="60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91000" y="2209800"/>
            <a:ext cx="1447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629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629400" y="533400"/>
            <a:ext cx="2209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Q1: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In the drawing of the buyer’s thoughts, what does “2 pounds” represent?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4419600"/>
            <a:ext cx="4800600" cy="1569660"/>
          </a:xfrm>
          <a:prstGeom prst="rect">
            <a:avLst/>
          </a:prstGeom>
          <a:noFill/>
          <a:ln w="7620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</a:rPr>
              <a:t>STARTING VALUE</a:t>
            </a:r>
            <a:br>
              <a:rPr lang="en-US" sz="3200" dirty="0" smtClean="0">
                <a:solidFill>
                  <a:srgbClr val="0070C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KNOWN VALUE</a:t>
            </a:r>
            <a:br>
              <a:rPr lang="en-US" sz="3200" dirty="0" smtClean="0">
                <a:solidFill>
                  <a:srgbClr val="0070C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GIVEN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638800" y="1828800"/>
            <a:ext cx="0" cy="60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953000" y="1828800"/>
            <a:ext cx="0" cy="60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191000" y="2209800"/>
            <a:ext cx="1447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629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477000" y="533400"/>
            <a:ext cx="2514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Q2: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In the buyer’s thoughts, which part </a:t>
            </a:r>
            <a:br>
              <a:rPr lang="en-US" sz="2800" dirty="0" smtClean="0"/>
            </a:br>
            <a:r>
              <a:rPr lang="en-US" sz="2800" dirty="0" smtClean="0"/>
              <a:t>is a CONVERSION FACTOR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057400" y="4419600"/>
            <a:ext cx="2743200" cy="1077218"/>
          </a:xfrm>
          <a:prstGeom prst="rect">
            <a:avLst/>
          </a:prstGeom>
          <a:noFill/>
          <a:ln w="7620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smtClean="0">
                <a:solidFill>
                  <a:srgbClr val="0070C0"/>
                </a:solidFill>
              </a:rPr>
              <a:t>$1.99</a:t>
            </a:r>
            <a:r>
              <a:rPr lang="en-US" sz="3200" dirty="0" smtClean="0">
                <a:solidFill>
                  <a:srgbClr val="0070C0"/>
                </a:solidFill>
              </a:rPr>
              <a:t/>
            </a:r>
            <a:br>
              <a:rPr lang="en-US" sz="3200" dirty="0" smtClean="0">
                <a:solidFill>
                  <a:srgbClr val="0070C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1 pound</a:t>
            </a:r>
            <a:endParaRPr lang="en-US" sz="3200" dirty="0">
              <a:solidFill>
                <a:srgbClr val="0070C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638800" y="1828800"/>
            <a:ext cx="0" cy="60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953000" y="1828800"/>
            <a:ext cx="0" cy="60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91000" y="2209800"/>
            <a:ext cx="1447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629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477000" y="533400"/>
            <a:ext cx="2514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Q3: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What unit does the final answer have?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971800" y="4419600"/>
            <a:ext cx="1219200" cy="584775"/>
          </a:xfrm>
          <a:prstGeom prst="rect">
            <a:avLst/>
          </a:prstGeom>
          <a:noFill/>
          <a:ln w="7620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</a:rPr>
              <a:t>$</a:t>
            </a:r>
            <a:endParaRPr lang="en-US" sz="3200" dirty="0">
              <a:solidFill>
                <a:srgbClr val="0070C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638800" y="1828800"/>
            <a:ext cx="0" cy="60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953000" y="1828800"/>
            <a:ext cx="0" cy="60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91000" y="2209800"/>
            <a:ext cx="1447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629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477000" y="533400"/>
            <a:ext cx="251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Q4: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Why does “pounds” disappear in the final answer? Explain using a MATH term!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4419600"/>
            <a:ext cx="4800600" cy="1077218"/>
          </a:xfrm>
          <a:prstGeom prst="rect">
            <a:avLst/>
          </a:prstGeom>
          <a:noFill/>
          <a:ln w="7620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</a:rPr>
              <a:t>The “pounds” CANCELS out! </a:t>
            </a:r>
            <a:endParaRPr lang="en-US" sz="3200" dirty="0">
              <a:solidFill>
                <a:srgbClr val="0070C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495800" y="1828800"/>
            <a:ext cx="304800" cy="457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181600" y="2209800"/>
            <a:ext cx="381000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638800" y="1828800"/>
            <a:ext cx="0" cy="60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953000" y="1828800"/>
            <a:ext cx="0" cy="60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191000" y="2209800"/>
            <a:ext cx="1447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629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477000" y="533400"/>
            <a:ext cx="25146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Q5: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Another market offered 5 pounds of apples for $6. SHOW using DA how the buyer would do this problem. She still needs 2 pounds!</a:t>
            </a:r>
            <a:endParaRPr lang="en-US" sz="28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1143000" y="4419600"/>
            <a:ext cx="4876800" cy="1077218"/>
            <a:chOff x="1143000" y="4419600"/>
            <a:chExt cx="4876800" cy="1077218"/>
          </a:xfrm>
        </p:grpSpPr>
        <p:sp>
          <p:nvSpPr>
            <p:cNvPr id="4" name="TextBox 3"/>
            <p:cNvSpPr txBox="1"/>
            <p:nvPr/>
          </p:nvSpPr>
          <p:spPr>
            <a:xfrm>
              <a:off x="1143000" y="4419600"/>
              <a:ext cx="4876800" cy="1077218"/>
            </a:xfrm>
            <a:prstGeom prst="rect">
              <a:avLst/>
            </a:prstGeom>
            <a:noFill/>
            <a:ln w="76200">
              <a:solidFill>
                <a:srgbClr val="FF0000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0070C0"/>
                  </a:solidFill>
                </a:rPr>
                <a:t>2lbs      $6       = $2.40   </a:t>
              </a:r>
            </a:p>
            <a:p>
              <a:r>
                <a:rPr lang="en-US" sz="3200" dirty="0" smtClean="0">
                  <a:solidFill>
                    <a:srgbClr val="0070C0"/>
                  </a:solidFill>
                </a:rPr>
                <a:t>           5 lbs</a:t>
              </a:r>
              <a:endParaRPr lang="en-US" sz="3200" dirty="0">
                <a:solidFill>
                  <a:srgbClr val="0070C0"/>
                </a:solidFill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362200" y="4572000"/>
              <a:ext cx="0" cy="8382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1219200" y="4876800"/>
              <a:ext cx="25146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1600200" y="4419600"/>
            <a:ext cx="30480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124200" y="5029200"/>
            <a:ext cx="3810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638800" y="1828800"/>
            <a:ext cx="0" cy="60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953000" y="1828800"/>
            <a:ext cx="0" cy="60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191000" y="2209800"/>
            <a:ext cx="1447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629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477000" y="533400"/>
            <a:ext cx="2514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Q6: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How much money will the buyer save by switching to the other market?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4419600"/>
            <a:ext cx="4876800" cy="584775"/>
          </a:xfrm>
          <a:prstGeom prst="rect">
            <a:avLst/>
          </a:prstGeom>
          <a:noFill/>
          <a:ln w="7620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$3.98 - $2.40 = $1.58</a:t>
            </a:r>
            <a:endParaRPr lang="en-US" sz="3200" dirty="0">
              <a:solidFill>
                <a:srgbClr val="0070C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638800" y="1828800"/>
            <a:ext cx="0" cy="60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953000" y="1828800"/>
            <a:ext cx="0" cy="60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191000" y="2209800"/>
            <a:ext cx="1447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1252</TotalTime>
  <Words>227</Words>
  <Application>Microsoft Office PowerPoint</Application>
  <PresentationFormat>On-screen Show (4:3)</PresentationFormat>
  <Paragraphs>57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Lucida Sans Unicode</vt:lpstr>
      <vt:lpstr>Verdana</vt:lpstr>
      <vt:lpstr>Wingdings</vt:lpstr>
      <vt:lpstr>Wingdings 2</vt:lpstr>
      <vt:lpstr>Wingdings 3</vt:lpstr>
      <vt:lpstr>Concourse</vt:lpstr>
      <vt:lpstr>Dimensional Analysis Converting from one unit to another unit</vt:lpstr>
      <vt:lpstr>Table Groups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Jabberwocky!</vt:lpstr>
      <vt:lpstr>And the winner of Round 2 is…</vt:lpstr>
      <vt:lpstr>And the winner of Round 1 is…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Dimensional Analysis Converting from one unit to another unit</dc:title>
  <dc:creator>SBosse</dc:creator>
  <cp:lastModifiedBy>Farmer, Stephanie [DH]</cp:lastModifiedBy>
  <cp:revision>52</cp:revision>
  <dcterms:created xsi:type="dcterms:W3CDTF">2013-09-06T16:16:08Z</dcterms:created>
  <dcterms:modified xsi:type="dcterms:W3CDTF">2018-08-23T21:36:20Z</dcterms:modified>
</cp:coreProperties>
</file>