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8" r:id="rId2"/>
    <p:sldId id="256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1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0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88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5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5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9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0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5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2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9057-2451-4188-AE58-79B9CB9909F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DCAA-F10A-43AD-B0F8-DBEFD144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iiyvzZBKT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q2zfSqm4B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S6e11NBwi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98140" y="460896"/>
            <a:ext cx="10645257" cy="5752927"/>
            <a:chOff x="498140" y="460896"/>
            <a:chExt cx="10645257" cy="5752927"/>
          </a:xfrm>
        </p:grpSpPr>
        <p:pic>
          <p:nvPicPr>
            <p:cNvPr id="9" name="Picture 8" descr="https://thumbs.dreamstime.com/z/open-spiral-binding-notebook-white-2908751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51" t="771" r="46323" b="9044"/>
            <a:stretch/>
          </p:blipFill>
          <p:spPr bwMode="auto">
            <a:xfrm>
              <a:off x="5322625" y="460896"/>
              <a:ext cx="900753" cy="5735188"/>
            </a:xfrm>
            <a:prstGeom prst="rect">
              <a:avLst/>
            </a:prstGeom>
            <a:noFill/>
            <a:extLst/>
          </p:spPr>
        </p:pic>
        <p:sp>
          <p:nvSpPr>
            <p:cNvPr id="10" name="Rectangle 9"/>
            <p:cNvSpPr/>
            <p:nvPr/>
          </p:nvSpPr>
          <p:spPr>
            <a:xfrm>
              <a:off x="6223378" y="460896"/>
              <a:ext cx="4920019" cy="5735188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u="sng" kern="1200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Target</a:t>
              </a:r>
              <a:r>
                <a:rPr lang="en-US" sz="2000" b="1" u="sng" kern="1200" dirty="0" smtClean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000" b="1" kern="1200" dirty="0" smtClean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I can describe the three fundamental chemical laws that will be tied to what I learn this year 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23378" y="4839113"/>
              <a:ext cx="1569494" cy="1356971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sng" kern="120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92871" y="4839110"/>
              <a:ext cx="1733265" cy="1356971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sng" kern="120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526137" y="4839110"/>
              <a:ext cx="1617260" cy="1356973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sng" kern="120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8140" y="460896"/>
              <a:ext cx="4920019" cy="5752927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600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460310"/>
            <a:ext cx="11233245" cy="47583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Elements can combine in different ratios, but they must always be whole number ratios! We cannot have ½ an atom! Or ¼ of an atom! Etc. </a:t>
            </a:r>
          </a:p>
          <a:p>
            <a:pPr lvl="6"/>
            <a:r>
              <a:rPr lang="en-US" sz="4000" i="1" dirty="0" smtClean="0">
                <a:solidFill>
                  <a:srgbClr val="FF0000"/>
                </a:solidFill>
              </a:rPr>
              <a:t>Example</a:t>
            </a:r>
            <a:r>
              <a:rPr lang="en-US" sz="4000" dirty="0" smtClean="0"/>
              <a:t>: NO, NO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, 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</a:t>
            </a:r>
          </a:p>
          <a:p>
            <a:pPr lvl="6"/>
            <a:r>
              <a:rPr lang="en-US" sz="4000" i="1" u="sng" dirty="0" smtClean="0"/>
              <a:t>Not</a:t>
            </a:r>
            <a:r>
              <a:rPr lang="en-US" sz="4000" dirty="0" smtClean="0"/>
              <a:t>    NO</a:t>
            </a:r>
            <a:r>
              <a:rPr lang="en-US" sz="4000" baseline="-25000" dirty="0" smtClean="0"/>
              <a:t>1.5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49803" cy="14603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#3 – Law of multiple PROPORTIONS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261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364776"/>
            <a:ext cx="11641541" cy="4853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Which of the following pairs of compounds can be used to illustrate the “law of multiple proportions”? 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49803" cy="14603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#3 – Law of multiple PROPORTIONS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477671" y="2897748"/>
            <a:ext cx="10658902" cy="360098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200150" lvl="1" indent="-742950">
              <a:lnSpc>
                <a:spcPct val="150000"/>
              </a:lnSpc>
              <a:buFont typeface="+mj-lt"/>
              <a:buAutoNum type="alphaLcParenR"/>
            </a:pPr>
            <a:r>
              <a:rPr lang="en-US" sz="3800" b="1" dirty="0" smtClean="0"/>
              <a:t> </a:t>
            </a:r>
            <a:r>
              <a:rPr lang="en-US" sz="3800" dirty="0" smtClean="0"/>
              <a:t>CH</a:t>
            </a:r>
            <a:r>
              <a:rPr lang="en-US" sz="3800" baseline="-25000" dirty="0" smtClean="0"/>
              <a:t>4 </a:t>
            </a:r>
            <a:r>
              <a:rPr lang="en-US" sz="3800" dirty="0" smtClean="0"/>
              <a:t>  </a:t>
            </a:r>
            <a:r>
              <a:rPr lang="en-US" sz="3800" dirty="0"/>
              <a:t>&amp;  </a:t>
            </a:r>
            <a:r>
              <a:rPr lang="en-US" sz="3800" dirty="0" smtClean="0"/>
              <a:t> </a:t>
            </a:r>
            <a:r>
              <a:rPr lang="en-US" sz="3800" dirty="0"/>
              <a:t>CO</a:t>
            </a:r>
            <a:r>
              <a:rPr lang="en-US" sz="3800" baseline="-25000" dirty="0"/>
              <a:t>2</a:t>
            </a:r>
            <a:r>
              <a:rPr lang="en-US" sz="3800" dirty="0"/>
              <a:t> 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lphaLcParenR"/>
            </a:pPr>
            <a:r>
              <a:rPr lang="en-US" sz="3800" b="1" dirty="0" smtClean="0"/>
              <a:t> </a:t>
            </a:r>
            <a:r>
              <a:rPr lang="en-US" sz="3800" dirty="0" smtClean="0"/>
              <a:t>NH</a:t>
            </a:r>
            <a:r>
              <a:rPr lang="en-US" sz="3800" baseline="-25000" dirty="0" smtClean="0"/>
              <a:t>4</a:t>
            </a:r>
            <a:r>
              <a:rPr lang="en-US" sz="3800" dirty="0" smtClean="0"/>
              <a:t>   </a:t>
            </a:r>
            <a:r>
              <a:rPr lang="en-US" sz="3800" dirty="0"/>
              <a:t>&amp;  </a:t>
            </a:r>
            <a:r>
              <a:rPr lang="en-US" sz="3800" dirty="0" smtClean="0"/>
              <a:t> </a:t>
            </a:r>
            <a:r>
              <a:rPr lang="en-US" sz="3800" dirty="0"/>
              <a:t>NH</a:t>
            </a:r>
            <a:r>
              <a:rPr lang="en-US" sz="3800" baseline="-25000" dirty="0"/>
              <a:t>4</a:t>
            </a:r>
            <a:r>
              <a:rPr lang="en-US" sz="3800" dirty="0"/>
              <a:t>Cl 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lphaLcParenR"/>
            </a:pPr>
            <a:r>
              <a:rPr lang="en-US" sz="3800" b="1" dirty="0" smtClean="0"/>
              <a:t> </a:t>
            </a:r>
            <a:r>
              <a:rPr lang="en-US" sz="3800" dirty="0" smtClean="0"/>
              <a:t>SO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    </a:t>
            </a:r>
            <a:r>
              <a:rPr lang="en-US" sz="3800" dirty="0"/>
              <a:t>&amp;  </a:t>
            </a:r>
            <a:r>
              <a:rPr lang="en-US" sz="3800" dirty="0" smtClean="0"/>
              <a:t> SO</a:t>
            </a:r>
            <a:r>
              <a:rPr lang="en-US" sz="3800" baseline="-25000" dirty="0" smtClean="0"/>
              <a:t>3</a:t>
            </a:r>
            <a:r>
              <a:rPr lang="en-US" sz="3800" dirty="0" smtClean="0"/>
              <a:t> 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lphaLcParenR"/>
            </a:pPr>
            <a:endParaRPr lang="en-US" sz="3800" dirty="0"/>
          </a:p>
          <a:p>
            <a:pPr marL="1200150" lvl="1" indent="-742950">
              <a:lnSpc>
                <a:spcPct val="150000"/>
              </a:lnSpc>
              <a:buFont typeface="+mj-lt"/>
              <a:buAutoNum type="alphaLcParenR"/>
            </a:pPr>
            <a:r>
              <a:rPr lang="en-US" sz="3800" b="1" dirty="0" smtClean="0"/>
              <a:t> </a:t>
            </a:r>
            <a:r>
              <a:rPr lang="en-US" sz="3800" dirty="0" smtClean="0"/>
              <a:t>H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O    </a:t>
            </a:r>
            <a:r>
              <a:rPr lang="en-US" sz="3800" dirty="0"/>
              <a:t>&amp;   </a:t>
            </a:r>
            <a:r>
              <a:rPr lang="en-US" sz="3800" dirty="0" err="1" smtClean="0"/>
              <a:t>HCl</a:t>
            </a:r>
            <a:r>
              <a:rPr lang="en-US" sz="3800" dirty="0" smtClean="0"/>
              <a:t> </a:t>
            </a:r>
            <a:endParaRPr lang="en-US" sz="3800" dirty="0"/>
          </a:p>
          <a:p>
            <a:pPr marL="1200150" lvl="1" indent="-742950">
              <a:lnSpc>
                <a:spcPct val="150000"/>
              </a:lnSpc>
              <a:buFont typeface="+mj-lt"/>
              <a:buAutoNum type="alphaLcParenR"/>
            </a:pPr>
            <a:r>
              <a:rPr lang="en-US" sz="3800" b="1" dirty="0" smtClean="0"/>
              <a:t> </a:t>
            </a:r>
            <a:r>
              <a:rPr lang="en-US" sz="3800" dirty="0" smtClean="0"/>
              <a:t>ZnO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   </a:t>
            </a:r>
            <a:r>
              <a:rPr lang="en-US" sz="3800" dirty="0"/>
              <a:t>&amp;  </a:t>
            </a:r>
            <a:r>
              <a:rPr lang="en-US" sz="3800" dirty="0" smtClean="0"/>
              <a:t> ZnCl</a:t>
            </a:r>
            <a:r>
              <a:rPr lang="en-US" sz="3800" baseline="-25000" dirty="0" smtClean="0"/>
              <a:t>2</a:t>
            </a:r>
            <a:endParaRPr lang="en-US" sz="3800" dirty="0" smtClean="0"/>
          </a:p>
          <a:p>
            <a:pPr marL="1200150" lvl="1" indent="-742950">
              <a:lnSpc>
                <a:spcPct val="150000"/>
              </a:lnSpc>
              <a:buFont typeface="+mj-lt"/>
              <a:buAutoNum type="alphaLcParenR"/>
            </a:pPr>
            <a:r>
              <a:rPr lang="en-US" sz="3800" b="1" dirty="0"/>
              <a:t> </a:t>
            </a:r>
            <a:r>
              <a:rPr lang="en-US" sz="3800" dirty="0" smtClean="0"/>
              <a:t>CO     </a:t>
            </a:r>
            <a:r>
              <a:rPr lang="en-US" sz="3800" dirty="0"/>
              <a:t>&amp;   </a:t>
            </a:r>
            <a:r>
              <a:rPr lang="en-US" sz="3800" dirty="0" smtClean="0"/>
              <a:t>CO</a:t>
            </a:r>
            <a:r>
              <a:rPr lang="en-US" sz="3800" baseline="-25000" dirty="0" smtClean="0"/>
              <a:t>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14387" y="4698240"/>
            <a:ext cx="4471987" cy="10739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07122" y="4695892"/>
            <a:ext cx="5065666" cy="10739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2142"/>
            <a:ext cx="12192000" cy="147395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/>
              <a:t>A little HISTORY BEHIND ALL THIS!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871788"/>
            <a:ext cx="12192000" cy="3346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https://www.youtube.com/watch?v=QiiyvzZBKT8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76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2142"/>
            <a:ext cx="12192000" cy="147395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err="1" smtClean="0"/>
              <a:t>Youtube</a:t>
            </a:r>
            <a:r>
              <a:rPr lang="en-US" b="1" dirty="0" smtClean="0"/>
              <a:t> link to this presentation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871788"/>
            <a:ext cx="12192000" cy="3346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youtu.be/nq2zfSqm4BM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96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three Fundamental Chemical Laws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30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583" y="344101"/>
            <a:ext cx="10820400" cy="788664"/>
          </a:xfrm>
        </p:spPr>
        <p:txBody>
          <a:bodyPr anchor="t"/>
          <a:lstStyle/>
          <a:p>
            <a:r>
              <a:rPr lang="en-US" b="1" dirty="0" smtClean="0"/>
              <a:t>Three fundamental chemical laws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4583" y="1165241"/>
            <a:ext cx="10130516" cy="249235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Law of Conservation of Mass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Law of Definite Proportions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Law of Multiple Proportions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50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49803" cy="14603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#1 – Law of conservation of mass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48" y="1156349"/>
            <a:ext cx="11593773" cy="4540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Mass  cannot be created or destroyed, it can only be rearranged or converted from one form to another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https://www.youtube.com/watch?v=2S6e11NBwiw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98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460310"/>
            <a:ext cx="11233245" cy="47583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 convert mass into energy during </a:t>
            </a:r>
            <a:r>
              <a:rPr lang="en-US" sz="4000" i="1" u="sng" dirty="0" smtClean="0"/>
              <a:t>nuclear chemical reactions</a:t>
            </a:r>
            <a:r>
              <a:rPr lang="en-US" sz="4000" dirty="0" smtClean="0"/>
              <a:t>. 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In </a:t>
            </a:r>
            <a:r>
              <a:rPr lang="en-US" sz="4000" i="1" u="sng" dirty="0" smtClean="0"/>
              <a:t>normal chemical reactions </a:t>
            </a:r>
            <a:r>
              <a:rPr lang="en-US" sz="4000" dirty="0" smtClean="0"/>
              <a:t>we simply rearrange the atoms to bond in different combinations to make new molecules. 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49803" cy="14603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#1 – Law of conservation of mass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233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49803" cy="14603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#1 – Law of conservation of mass</a:t>
            </a:r>
            <a:endParaRPr lang="en-US" sz="4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6667" y="1056443"/>
            <a:ext cx="114556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If heating 10 grams of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ahoma" panose="020B0604030504040204" pitchFamily="34" charset="0"/>
              </a:rPr>
              <a:t>CaCO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ahoma" panose="020B0604030504040204" pitchFamily="34" charset="0"/>
              </a:rPr>
              <a:t>3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produces 4.4 g of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ahoma" panose="020B0604030504040204" pitchFamily="34" charset="0"/>
              </a:rPr>
              <a:t>CO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ahoma" panose="020B0604030504040204" pitchFamily="34" charset="0"/>
              </a:rPr>
              <a:t>2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and </a:t>
            </a:r>
            <a:b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5.6 g of 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ahoma" panose="020B0604030504040204" pitchFamily="34" charset="0"/>
              </a:rPr>
              <a:t>CaO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show that these observations are in agreement with the law of conservation of mass.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429" y="3267058"/>
            <a:ext cx="1733265" cy="195759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10 g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CaCO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3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53353" y="4061192"/>
            <a:ext cx="222458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5766" y="4145926"/>
            <a:ext cx="1733265" cy="87942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4.4 g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26859" y="4046554"/>
            <a:ext cx="1733265" cy="10781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5.6 g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000" b="1" dirty="0" err="1" smtClean="0">
                <a:solidFill>
                  <a:schemeClr val="tx1"/>
                </a:solidFill>
              </a:rPr>
              <a:t>CaO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5400000">
            <a:off x="8463458" y="2563999"/>
            <a:ext cx="646565" cy="1891067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23598" y="2446318"/>
            <a:ext cx="418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4.4 g + 5.6 g = 10 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90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49803" cy="14603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#1 – Law of conservation of mass</a:t>
            </a:r>
            <a:endParaRPr lang="en-US" sz="4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20628" y="1197243"/>
            <a:ext cx="73424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2H</a:t>
            </a:r>
            <a:r>
              <a:rPr lang="en-US" altLang="en-US" sz="4400" baseline="-25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44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+ O</a:t>
            </a:r>
            <a:r>
              <a:rPr lang="en-US" altLang="en-US" sz="4400" baseline="-25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44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44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    2H</a:t>
            </a:r>
            <a:r>
              <a:rPr lang="en-US" altLang="en-US" sz="4400" baseline="-25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44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0628" y="1966684"/>
            <a:ext cx="2565778" cy="291921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12348" y="1966684"/>
            <a:ext cx="2565778" cy="291921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03015" y="2279176"/>
            <a:ext cx="559558" cy="55955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76221" y="2279176"/>
            <a:ext cx="559558" cy="55955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16663" y="3098042"/>
            <a:ext cx="559558" cy="55955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76221" y="3098042"/>
            <a:ext cx="559558" cy="55955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03015" y="3916908"/>
            <a:ext cx="559558" cy="5595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65986" y="3916908"/>
            <a:ext cx="559558" cy="5595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91260" y="2661037"/>
            <a:ext cx="559558" cy="55955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38638" y="2662104"/>
            <a:ext cx="559558" cy="55955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91260" y="3993108"/>
            <a:ext cx="559558" cy="55955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138638" y="3993108"/>
            <a:ext cx="559558" cy="55955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75780" y="3675056"/>
            <a:ext cx="559558" cy="5595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75780" y="2343900"/>
            <a:ext cx="559558" cy="5595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304" y="2877617"/>
            <a:ext cx="171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4 H</a:t>
            </a:r>
          </a:p>
          <a:p>
            <a:pPr algn="ctr"/>
            <a:r>
              <a:rPr lang="en-US" sz="3200" b="1" dirty="0" smtClean="0"/>
              <a:t>2 O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165057" y="2877617"/>
            <a:ext cx="171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4 H</a:t>
            </a:r>
          </a:p>
          <a:p>
            <a:pPr algn="ctr"/>
            <a:r>
              <a:rPr lang="en-US" sz="3200" b="1" dirty="0" smtClean="0"/>
              <a:t>2 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27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460310"/>
            <a:ext cx="11233245" cy="47583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 matter how a molecule is made, it will always have the same elements in the same ratios.</a:t>
            </a:r>
          </a:p>
          <a:p>
            <a:r>
              <a:rPr lang="en-US" sz="4000" i="1" dirty="0" smtClean="0">
                <a:solidFill>
                  <a:srgbClr val="FF0000"/>
                </a:solidFill>
              </a:rPr>
              <a:t>Example</a:t>
            </a:r>
            <a:r>
              <a:rPr lang="en-US" sz="4000" dirty="0" smtClean="0"/>
              <a:t>: No matter how you make it, 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 will always be </a:t>
            </a:r>
            <a:r>
              <a:rPr lang="en-US" sz="4000" u="sng" dirty="0" smtClean="0"/>
              <a:t>2</a:t>
            </a:r>
            <a:r>
              <a:rPr lang="en-US" sz="4000" dirty="0" smtClean="0"/>
              <a:t> hydrogen:</a:t>
            </a:r>
            <a:r>
              <a:rPr lang="en-US" sz="4000" u="sng" dirty="0" smtClean="0"/>
              <a:t>1</a:t>
            </a:r>
            <a:r>
              <a:rPr lang="en-US" sz="4000" dirty="0" smtClean="0"/>
              <a:t> oxygen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49803" cy="14603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#2 – Law of DEFINITE PROPORTIONS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605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9"/>
            <a:ext cx="12191999" cy="58960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4400" b="1" dirty="0" smtClean="0"/>
              <a:t>#2 – Law of definite proportions</a:t>
            </a:r>
            <a:endParaRPr lang="en-US" sz="4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89595"/>
            <a:ext cx="12191999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2800" dirty="0" smtClean="0"/>
              <a:t>10.000 g of water gives 1.119 g of hydrogen gas and 8.881 g of oxygen gas. Also 27.000 g of water produces 3.021 g hydrogen and 23.979 g oxygen. Show that this follows the law of definite proportions.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382" y="1901016"/>
            <a:ext cx="1140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Show that each sample has the same ratios!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2589090"/>
            <a:ext cx="28231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Sample #1:</a:t>
            </a:r>
          </a:p>
          <a:p>
            <a:r>
              <a:rPr lang="en-US" sz="2800" u="sng" dirty="0" smtClean="0"/>
              <a:t>1.119 g H</a:t>
            </a:r>
            <a:r>
              <a:rPr lang="en-US" sz="2800" u="sng" baseline="-25000" dirty="0" smtClean="0"/>
              <a:t>2</a:t>
            </a:r>
            <a:r>
              <a:rPr lang="en-US" sz="2800" u="sng" dirty="0" smtClean="0"/>
              <a:t> gas</a:t>
            </a:r>
            <a:endParaRPr lang="en-US" sz="2800" dirty="0" smtClean="0"/>
          </a:p>
          <a:p>
            <a:r>
              <a:rPr lang="en-US" sz="2800" dirty="0"/>
              <a:t>1</a:t>
            </a:r>
            <a:r>
              <a:rPr lang="en-US" sz="2800" dirty="0" smtClean="0"/>
              <a:t>0.000 g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u="sng" dirty="0" smtClean="0"/>
              <a:t>8.881 g O</a:t>
            </a:r>
            <a:r>
              <a:rPr lang="en-US" sz="2800" u="sng" baseline="-25000" dirty="0" smtClean="0"/>
              <a:t>2</a:t>
            </a:r>
            <a:r>
              <a:rPr lang="en-US" sz="2800" u="sng" dirty="0" smtClean="0"/>
              <a:t> gas</a:t>
            </a:r>
          </a:p>
          <a:p>
            <a:r>
              <a:rPr lang="en-US" sz="2800" dirty="0" smtClean="0"/>
              <a:t>10.000 g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10388" y="2997146"/>
            <a:ext cx="177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0.1119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84394" y="4721647"/>
            <a:ext cx="177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0.8881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110387" y="3461729"/>
            <a:ext cx="3150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100 = </a:t>
            </a:r>
            <a:br>
              <a:rPr lang="en-US" sz="2800" dirty="0" smtClean="0"/>
            </a:br>
            <a:r>
              <a:rPr lang="en-US" sz="2800" b="1" dirty="0" smtClean="0"/>
              <a:t>11.19% H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10390" y="5236663"/>
            <a:ext cx="3150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100 = </a:t>
            </a:r>
            <a:br>
              <a:rPr lang="en-US" sz="2800" dirty="0" smtClean="0"/>
            </a:br>
            <a:r>
              <a:rPr lang="en-US" sz="2800" b="1" dirty="0" smtClean="0"/>
              <a:t>88.81% O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93708" y="2599954"/>
            <a:ext cx="42035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Sample #2:</a:t>
            </a:r>
          </a:p>
          <a:p>
            <a:r>
              <a:rPr lang="en-US" sz="2800" u="sng" dirty="0" smtClean="0"/>
              <a:t>3.021 g </a:t>
            </a:r>
            <a:r>
              <a:rPr lang="en-US" sz="2800" u="sng" dirty="0"/>
              <a:t>H</a:t>
            </a:r>
            <a:r>
              <a:rPr lang="en-US" sz="2800" u="sng" baseline="-25000" dirty="0"/>
              <a:t>2</a:t>
            </a:r>
            <a:r>
              <a:rPr lang="en-US" sz="2800" u="sng" dirty="0"/>
              <a:t> gas</a:t>
            </a:r>
            <a:endParaRPr lang="en-US" sz="2800" dirty="0"/>
          </a:p>
          <a:p>
            <a:r>
              <a:rPr lang="en-US" sz="2800" dirty="0" smtClean="0"/>
              <a:t>27.000 g 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</a:p>
          <a:p>
            <a:endParaRPr lang="en-US" sz="2800" dirty="0"/>
          </a:p>
          <a:p>
            <a:r>
              <a:rPr lang="en-US" sz="2800" u="sng" dirty="0" smtClean="0"/>
              <a:t>23.979 g </a:t>
            </a:r>
            <a:r>
              <a:rPr lang="en-US" sz="2800" u="sng" dirty="0"/>
              <a:t>O</a:t>
            </a:r>
            <a:r>
              <a:rPr lang="en-US" sz="2800" u="sng" baseline="-25000" dirty="0"/>
              <a:t>2</a:t>
            </a:r>
            <a:r>
              <a:rPr lang="en-US" sz="2800" u="sng" dirty="0"/>
              <a:t> gas</a:t>
            </a:r>
          </a:p>
          <a:p>
            <a:r>
              <a:rPr lang="en-US" sz="2800" dirty="0" smtClean="0"/>
              <a:t>27.000 </a:t>
            </a:r>
            <a:r>
              <a:rPr lang="en-US" sz="2800" dirty="0"/>
              <a:t>g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6021" y="3009499"/>
            <a:ext cx="177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0.1119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536021" y="4415836"/>
            <a:ext cx="177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0.8881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536020" y="3474082"/>
            <a:ext cx="315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100 = </a:t>
            </a:r>
            <a:r>
              <a:rPr lang="en-US" sz="2800" b="1" dirty="0" smtClean="0"/>
              <a:t>11.19% H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62017" y="4930852"/>
            <a:ext cx="315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100 = </a:t>
            </a:r>
            <a:r>
              <a:rPr lang="en-US" sz="2800" b="1" dirty="0" smtClean="0"/>
              <a:t>88.81% O</a:t>
            </a:r>
            <a:endParaRPr lang="en-US" sz="28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158854" y="2555033"/>
            <a:ext cx="0" cy="38404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38138" y="5684595"/>
            <a:ext cx="664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Same ratios! So it is water!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1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1" grpId="0"/>
      <p:bldP spid="2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681</TotalTime>
  <Words>430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MathJax_Main</vt:lpstr>
      <vt:lpstr>Tahoma</vt:lpstr>
      <vt:lpstr>Times New Roman</vt:lpstr>
      <vt:lpstr>Wingdings</vt:lpstr>
      <vt:lpstr>Vapor Trail</vt:lpstr>
      <vt:lpstr>PowerPoint Presentation</vt:lpstr>
      <vt:lpstr>three Fundamental Chemical Laws</vt:lpstr>
      <vt:lpstr>Three fundamental chemical laws</vt:lpstr>
      <vt:lpstr>#1 – Law of conservation of mass</vt:lpstr>
      <vt:lpstr>#1 – Law of conservation of mass</vt:lpstr>
      <vt:lpstr>#1 – Law of conservation of mass</vt:lpstr>
      <vt:lpstr>#1 – Law of conservation of mass</vt:lpstr>
      <vt:lpstr>#2 – Law of DEFINITE PROPORTIONS</vt:lpstr>
      <vt:lpstr>#2 – Law of definite proportions</vt:lpstr>
      <vt:lpstr>#3 – Law of multiple PROPORTIONS</vt:lpstr>
      <vt:lpstr>#3 – Law of multiple PROPORTIONS</vt:lpstr>
      <vt:lpstr>A little HISTORY BEHIND ALL THIS!</vt:lpstr>
      <vt:lpstr>Youtube link to this presentation</vt:lpstr>
    </vt:vector>
  </TitlesOfParts>
  <Company>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Fundamental Chemical Laws</dc:title>
  <dc:creator>Farmer, Stephanie [DH]</dc:creator>
  <cp:lastModifiedBy>Farmer, Stephanie [DH]</cp:lastModifiedBy>
  <cp:revision>15</cp:revision>
  <dcterms:created xsi:type="dcterms:W3CDTF">2019-06-04T01:26:00Z</dcterms:created>
  <dcterms:modified xsi:type="dcterms:W3CDTF">2020-06-06T20:47:58Z</dcterms:modified>
</cp:coreProperties>
</file>