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6" r:id="rId5"/>
    <p:sldId id="265" r:id="rId6"/>
    <p:sldId id="263" r:id="rId7"/>
    <p:sldId id="267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chemeClr val="tx1"/>
                </a:solidFill>
              </a:rPr>
              <a:t>Time Heated vs Temperature of Sample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0" cap="rnd" cmpd="sng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27000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Sheet1!$A$1:$A$36</c:f>
              <c:numCache>
                <c:formatCode>General</c:formatCode>
                <c:ptCount val="36"/>
                <c:pt idx="0">
                  <c:v>0</c:v>
                </c:pt>
                <c:pt idx="5">
                  <c:v>5</c:v>
                </c:pt>
                <c:pt idx="10">
                  <c:v>10</c:v>
                </c:pt>
                <c:pt idx="15">
                  <c:v>15</c:v>
                </c:pt>
                <c:pt idx="20">
                  <c:v>20</c:v>
                </c:pt>
                <c:pt idx="25">
                  <c:v>25</c:v>
                </c:pt>
                <c:pt idx="30">
                  <c:v>30</c:v>
                </c:pt>
                <c:pt idx="35">
                  <c:v>35</c:v>
                </c:pt>
              </c:numCache>
            </c:numRef>
          </c:xVal>
          <c:yVal>
            <c:numRef>
              <c:f>Sheet1!$B$1:$B$36</c:f>
              <c:numCache>
                <c:formatCode>General</c:formatCode>
                <c:ptCount val="36"/>
                <c:pt idx="0">
                  <c:v>0</c:v>
                </c:pt>
                <c:pt idx="5">
                  <c:v>35</c:v>
                </c:pt>
                <c:pt idx="10">
                  <c:v>45</c:v>
                </c:pt>
                <c:pt idx="15">
                  <c:v>74</c:v>
                </c:pt>
                <c:pt idx="20">
                  <c:v>80</c:v>
                </c:pt>
                <c:pt idx="25">
                  <c:v>120</c:v>
                </c:pt>
                <c:pt idx="30">
                  <c:v>135</c:v>
                </c:pt>
                <c:pt idx="35">
                  <c:v>176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89B-4EFF-98DB-1D9C1B9737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571816"/>
        <c:axId val="292557312"/>
      </c:scatterChart>
      <c:valAx>
        <c:axId val="292571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Time</a:t>
                </a:r>
                <a:r>
                  <a:rPr lang="en-US" sz="2400" b="1" baseline="0" dirty="0">
                    <a:solidFill>
                      <a:schemeClr val="tx1"/>
                    </a:solidFill>
                  </a:rPr>
                  <a:t> (minutes)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0016078713727232"/>
              <c:y val="0.932926440580728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557312"/>
        <c:crosses val="autoZero"/>
        <c:crossBetween val="midCat"/>
      </c:valAx>
      <c:valAx>
        <c:axId val="29255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Temperature (</a:t>
                </a:r>
                <a:r>
                  <a:rPr lang="en-US" sz="24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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571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chemeClr val="tx1"/>
                </a:solidFill>
              </a:rPr>
              <a:t>Time Heated vs Temperature of Sample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0" cap="rnd" cmpd="sng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27000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Sheet1!$A$1:$A$36</c:f>
              <c:numCache>
                <c:formatCode>General</c:formatCode>
                <c:ptCount val="36"/>
                <c:pt idx="0">
                  <c:v>0</c:v>
                </c:pt>
                <c:pt idx="5">
                  <c:v>5</c:v>
                </c:pt>
                <c:pt idx="10">
                  <c:v>10</c:v>
                </c:pt>
                <c:pt idx="15">
                  <c:v>15</c:v>
                </c:pt>
                <c:pt idx="20">
                  <c:v>20</c:v>
                </c:pt>
                <c:pt idx="25">
                  <c:v>25</c:v>
                </c:pt>
                <c:pt idx="30">
                  <c:v>30</c:v>
                </c:pt>
                <c:pt idx="35">
                  <c:v>35</c:v>
                </c:pt>
              </c:numCache>
            </c:numRef>
          </c:xVal>
          <c:yVal>
            <c:numRef>
              <c:f>Sheet1!$B$1:$B$36</c:f>
              <c:numCache>
                <c:formatCode>General</c:formatCode>
                <c:ptCount val="36"/>
                <c:pt idx="0">
                  <c:v>0</c:v>
                </c:pt>
                <c:pt idx="5">
                  <c:v>35</c:v>
                </c:pt>
                <c:pt idx="10">
                  <c:v>45</c:v>
                </c:pt>
                <c:pt idx="15">
                  <c:v>74</c:v>
                </c:pt>
                <c:pt idx="20">
                  <c:v>80</c:v>
                </c:pt>
                <c:pt idx="25">
                  <c:v>120</c:v>
                </c:pt>
                <c:pt idx="30">
                  <c:v>135</c:v>
                </c:pt>
                <c:pt idx="35">
                  <c:v>176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89B-4EFF-98DB-1D9C1B9737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571816"/>
        <c:axId val="292557312"/>
      </c:scatterChart>
      <c:valAx>
        <c:axId val="292571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Time</a:t>
                </a:r>
                <a:r>
                  <a:rPr lang="en-US" sz="2400" b="1" baseline="0" dirty="0">
                    <a:solidFill>
                      <a:schemeClr val="tx1"/>
                    </a:solidFill>
                  </a:rPr>
                  <a:t> (minutes)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0016078713727232"/>
              <c:y val="0.932926440580728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557312"/>
        <c:crosses val="autoZero"/>
        <c:crossBetween val="midCat"/>
      </c:valAx>
      <c:valAx>
        <c:axId val="29255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Temperature (</a:t>
                </a:r>
                <a:r>
                  <a:rPr lang="en-US" sz="24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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571816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chemeClr val="tx1"/>
                </a:solidFill>
              </a:rPr>
              <a:t>Time Heated vs Temperature of Sample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14300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Sheet1!$A$1:$A$36</c:f>
              <c:numCache>
                <c:formatCode>General</c:formatCode>
                <c:ptCount val="36"/>
                <c:pt idx="0">
                  <c:v>0</c:v>
                </c:pt>
                <c:pt idx="5">
                  <c:v>5</c:v>
                </c:pt>
                <c:pt idx="10">
                  <c:v>10</c:v>
                </c:pt>
                <c:pt idx="15">
                  <c:v>15</c:v>
                </c:pt>
                <c:pt idx="20">
                  <c:v>20</c:v>
                </c:pt>
                <c:pt idx="25">
                  <c:v>25</c:v>
                </c:pt>
                <c:pt idx="30">
                  <c:v>30</c:v>
                </c:pt>
                <c:pt idx="35">
                  <c:v>35</c:v>
                </c:pt>
              </c:numCache>
            </c:numRef>
          </c:xVal>
          <c:yVal>
            <c:numRef>
              <c:f>Sheet1!$B$1:$B$36</c:f>
              <c:numCache>
                <c:formatCode>General</c:formatCode>
                <c:ptCount val="36"/>
                <c:pt idx="0">
                  <c:v>0</c:v>
                </c:pt>
                <c:pt idx="5">
                  <c:v>35</c:v>
                </c:pt>
                <c:pt idx="10">
                  <c:v>45</c:v>
                </c:pt>
                <c:pt idx="15">
                  <c:v>74</c:v>
                </c:pt>
                <c:pt idx="20">
                  <c:v>80</c:v>
                </c:pt>
                <c:pt idx="25">
                  <c:v>120</c:v>
                </c:pt>
                <c:pt idx="30">
                  <c:v>135</c:v>
                </c:pt>
                <c:pt idx="35">
                  <c:v>176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BF6-439F-8C23-732F05EED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7949832"/>
        <c:axId val="457951008"/>
      </c:scatterChart>
      <c:valAx>
        <c:axId val="457949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Time</a:t>
                </a:r>
                <a:r>
                  <a:rPr lang="en-US" sz="2400" b="1" baseline="0" dirty="0">
                    <a:solidFill>
                      <a:schemeClr val="tx1"/>
                    </a:solidFill>
                  </a:rPr>
                  <a:t> (minutes)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0016078713727232"/>
              <c:y val="0.932926440580728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951008"/>
        <c:crosses val="autoZero"/>
        <c:crossBetween val="midCat"/>
      </c:valAx>
      <c:valAx>
        <c:axId val="45795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Temperature (</a:t>
                </a:r>
                <a:r>
                  <a:rPr lang="en-US" sz="24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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949832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1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2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8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6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1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2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7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5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4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0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BE403-D1F0-4565-8613-C63B13321EAC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3BEBC-417F-45EB-A44B-31642D80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8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E63AME0KW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197926" y="306683"/>
            <a:ext cx="4743073" cy="63124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9444" y="360081"/>
            <a:ext cx="4691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Target: </a:t>
            </a:r>
            <a:r>
              <a:rPr lang="en-US" sz="2000" dirty="0" smtClean="0">
                <a:solidFill>
                  <a:srgbClr val="FF0000"/>
                </a:solidFill>
              </a:rPr>
              <a:t>I can construct quality graphs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and charts to communicate data effectively  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3362" y="354435"/>
            <a:ext cx="874891" cy="5780070"/>
            <a:chOff x="164212" y="778587"/>
            <a:chExt cx="874891" cy="5780070"/>
          </a:xfrm>
        </p:grpSpPr>
        <p:sp>
          <p:nvSpPr>
            <p:cNvPr id="27" name="Oval 26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3026"/>
              </p:ext>
            </p:extLst>
          </p:nvPr>
        </p:nvGraphicFramePr>
        <p:xfrm>
          <a:off x="1381878" y="1244477"/>
          <a:ext cx="4378818" cy="4245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9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95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93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dirty="0" smtClean="0"/>
                        <a:t> 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r>
                        <a:rPr lang="en-US" sz="2400" b="1" baseline="0" dirty="0" smtClean="0"/>
                        <a:t>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1" name="Straight Connector 60"/>
          <p:cNvCxnSpPr/>
          <p:nvPr/>
        </p:nvCxnSpPr>
        <p:spPr>
          <a:xfrm>
            <a:off x="1916142" y="1958214"/>
            <a:ext cx="0" cy="85104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902074" y="2810522"/>
            <a:ext cx="102928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787857" y="4244597"/>
            <a:ext cx="1405719" cy="8930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801504" y="4463505"/>
            <a:ext cx="13784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01505" y="4699879"/>
            <a:ext cx="13784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801505" y="4912886"/>
            <a:ext cx="13784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243688" y="4253330"/>
            <a:ext cx="0" cy="893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23635" y="4244597"/>
            <a:ext cx="0" cy="893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83182" y="504967"/>
            <a:ext cx="52717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General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Use the space provided!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No tiny graphs! </a:t>
            </a:r>
            <a:br>
              <a:rPr lang="en-US" sz="3200" i="1" dirty="0" smtClean="0"/>
            </a:br>
            <a:r>
              <a:rPr lang="en-US" sz="3200" i="1" dirty="0" smtClean="0"/>
              <a:t>No tiny charts!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Use a ruler!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Make it look like you put in the time and effort to care!</a:t>
            </a:r>
            <a:br>
              <a:rPr lang="en-US" sz="3200" dirty="0" smtClean="0"/>
            </a:b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Write clearly, neatly, large enough!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1381878" y="5522340"/>
            <a:ext cx="1549482" cy="107477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2060"/>
                </a:solidFill>
              </a:rPr>
              <a:t>K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772555" y="5522340"/>
            <a:ext cx="1549482" cy="107477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2060"/>
                </a:solidFill>
              </a:rPr>
              <a:t>C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57451" y="5522340"/>
            <a:ext cx="1549482" cy="107477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2060"/>
                </a:solidFill>
              </a:rPr>
              <a:t>Q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880527">
            <a:off x="1997168" y="1590130"/>
            <a:ext cx="1560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Glue in the printed graph and chart!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984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164" y="2105002"/>
            <a:ext cx="11925836" cy="1157198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Graphing and Data Table Expectations</a:t>
            </a:r>
            <a:endParaRPr lang="en-US" sz="9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8424" y="3850005"/>
            <a:ext cx="9157356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en-US" sz="4000" b="1" dirty="0" smtClean="0">
                <a:latin typeface="Century Gothic" panose="020B0502020202020204" pitchFamily="34" charset="0"/>
              </a:rPr>
              <a:t> </a:t>
            </a:r>
            <a:r>
              <a:rPr lang="en-US" sz="4000" dirty="0" smtClean="0">
                <a:latin typeface="Century Gothic" panose="020B0502020202020204" pitchFamily="34" charset="0"/>
              </a:rPr>
              <a:t>Informative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000" b="1" dirty="0" smtClean="0">
                <a:latin typeface="Century Gothic" panose="020B0502020202020204" pitchFamily="34" charset="0"/>
              </a:rPr>
              <a:t> </a:t>
            </a:r>
            <a:r>
              <a:rPr lang="en-US" sz="4000" dirty="0" smtClean="0">
                <a:latin typeface="Century Gothic" panose="020B0502020202020204" pitchFamily="34" charset="0"/>
              </a:rPr>
              <a:t>Descriptive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000" b="1" dirty="0" smtClean="0">
                <a:latin typeface="Century Gothic" panose="020B0502020202020204" pitchFamily="34" charset="0"/>
              </a:rPr>
              <a:t> </a:t>
            </a:r>
            <a:r>
              <a:rPr lang="en-US" sz="4000" dirty="0" smtClean="0">
                <a:latin typeface="Century Gothic" panose="020B0502020202020204" pitchFamily="34" charset="0"/>
              </a:rPr>
              <a:t>Professional</a:t>
            </a:r>
          </a:p>
          <a:p>
            <a:pPr marL="514350" indent="-514350" algn="l">
              <a:buFont typeface="+mj-lt"/>
              <a:buAutoNum type="arabicPeriod"/>
            </a:pPr>
            <a:endParaRPr lang="en-US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2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412124"/>
            <a:ext cx="10084157" cy="61561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683957"/>
              </p:ext>
            </p:extLst>
          </p:nvPr>
        </p:nvGraphicFramePr>
        <p:xfrm>
          <a:off x="1171977" y="566670"/>
          <a:ext cx="9865217" cy="589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06488" y="1320800"/>
            <a:ext cx="4383315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#1 – DESCRIPTIVE title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5786" y="5941974"/>
            <a:ext cx="2041403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#2 – Labels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35367" y="3685002"/>
            <a:ext cx="2041403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#2 – Labels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69101" y="5941974"/>
            <a:ext cx="2041403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#3 – Units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0472" y="1531683"/>
            <a:ext cx="2041403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#3 – Units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9101" y="4444094"/>
            <a:ext cx="3338285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#4 – Uniform Scale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216644" y="2664299"/>
            <a:ext cx="3338285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#4 – Uniform Scale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201651">
            <a:off x="3519303" y="2962157"/>
            <a:ext cx="4538270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#5 – Large visible data points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7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412124"/>
            <a:ext cx="10084157" cy="61561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683957"/>
              </p:ext>
            </p:extLst>
          </p:nvPr>
        </p:nvGraphicFramePr>
        <p:xfrm>
          <a:off x="1171977" y="566670"/>
          <a:ext cx="9865217" cy="589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6891" y="1841863"/>
            <a:ext cx="3513909" cy="1323439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What else is missing?!</a:t>
            </a:r>
            <a:endParaRPr lang="en-US" sz="4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14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412124"/>
            <a:ext cx="10084157" cy="61561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002637"/>
              </p:ext>
            </p:extLst>
          </p:nvPr>
        </p:nvGraphicFramePr>
        <p:xfrm>
          <a:off x="1171977" y="566670"/>
          <a:ext cx="9865217" cy="589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86891" y="1841863"/>
            <a:ext cx="3513909" cy="1323439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#6 Line of Best Fit!</a:t>
            </a:r>
            <a:endParaRPr lang="en-US" sz="4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4512" y="3515932"/>
            <a:ext cx="29382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Don’t play “connect the dots!”</a:t>
            </a:r>
            <a:endParaRPr lang="en-US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87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638" y="416196"/>
            <a:ext cx="9992587" cy="61520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9599" y="1428423"/>
            <a:ext cx="3180787" cy="120032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Not always liner</a:t>
            </a:r>
            <a:endParaRPr lang="en-US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6068" y="412124"/>
            <a:ext cx="10084157" cy="61561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52221" y="2438486"/>
            <a:ext cx="27290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Line of best fit can be a “smooth curve”</a:t>
            </a:r>
            <a:endParaRPr lang="en-US" sz="32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43086" y="2627086"/>
            <a:ext cx="2046514" cy="348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4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363800"/>
              </p:ext>
            </p:extLst>
          </p:nvPr>
        </p:nvGraphicFramePr>
        <p:xfrm>
          <a:off x="1133202" y="2262265"/>
          <a:ext cx="10624456" cy="31182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5312">
                  <a:extLst>
                    <a:ext uri="{9D8B030D-6E8A-4147-A177-3AD203B41FA5}">
                      <a16:colId xmlns:a16="http://schemas.microsoft.com/office/drawing/2014/main" val="531223435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2122982033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286767198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1758533796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1035966719"/>
                    </a:ext>
                  </a:extLst>
                </a:gridCol>
              </a:tblGrid>
              <a:tr h="11794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Sample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Mass of Metal Block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(g)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Mass of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Water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(g)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Starting</a:t>
                      </a:r>
                      <a:r>
                        <a:rPr lang="en-US" sz="2400" b="1" baseline="0" dirty="0" smtClean="0"/>
                        <a:t> Temp of Water </a:t>
                      </a:r>
                      <a:br>
                        <a:rPr lang="en-US" sz="2400" b="1" baseline="0" dirty="0" smtClean="0"/>
                      </a:br>
                      <a:r>
                        <a:rPr lang="en-US" sz="2400" b="1" baseline="0" dirty="0" smtClean="0"/>
                        <a:t>(°C)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Ending Temp of Water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(°C)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70689"/>
                  </a:ext>
                </a:extLst>
              </a:tr>
              <a:tr h="6431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15.25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100 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22.4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45.3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244300"/>
                  </a:ext>
                </a:extLst>
              </a:tr>
              <a:tr h="6431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25.61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102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21.8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50.1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05655"/>
                  </a:ext>
                </a:extLst>
              </a:tr>
              <a:tr h="6431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22.88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100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22.1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29.6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8662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01009" y="687149"/>
            <a:ext cx="4383315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#1 – DESCRIPTIVE title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2480" y="1308158"/>
            <a:ext cx="6964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Mass and Temperature Data for Heat Transfer from Unknown Metal Block to Water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8653" y="5635561"/>
            <a:ext cx="5688876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#4 – Data written largely and clearly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863" y="406752"/>
            <a:ext cx="2810228" cy="138499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#2 – Labels for every column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(or row)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48089" y="191308"/>
            <a:ext cx="1973944" cy="1815882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#3 – Units for every column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(or row)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2666" y="5635561"/>
            <a:ext cx="5464992" cy="52322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#5 – Include decimals if possible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2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363800"/>
              </p:ext>
            </p:extLst>
          </p:nvPr>
        </p:nvGraphicFramePr>
        <p:xfrm>
          <a:off x="1133202" y="2262265"/>
          <a:ext cx="10624456" cy="31182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5312">
                  <a:extLst>
                    <a:ext uri="{9D8B030D-6E8A-4147-A177-3AD203B41FA5}">
                      <a16:colId xmlns:a16="http://schemas.microsoft.com/office/drawing/2014/main" val="531223435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2122982033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286767198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1758533796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1035966719"/>
                    </a:ext>
                  </a:extLst>
                </a:gridCol>
              </a:tblGrid>
              <a:tr h="11794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Sample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Mass of Metal Block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(g)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Mass of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Water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(g)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Starting</a:t>
                      </a:r>
                      <a:r>
                        <a:rPr lang="en-US" sz="2400" b="1" baseline="0" dirty="0" smtClean="0"/>
                        <a:t> Temp of Water </a:t>
                      </a:r>
                      <a:br>
                        <a:rPr lang="en-US" sz="2400" b="1" baseline="0" dirty="0" smtClean="0"/>
                      </a:br>
                      <a:r>
                        <a:rPr lang="en-US" sz="2400" b="1" baseline="0" dirty="0" smtClean="0"/>
                        <a:t>(°C)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Ending Temp of Water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(°C)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70689"/>
                  </a:ext>
                </a:extLst>
              </a:tr>
              <a:tr h="6431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15.25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100 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22.4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45.3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244300"/>
                  </a:ext>
                </a:extLst>
              </a:tr>
              <a:tr h="6431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25.61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102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21.8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50.1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05655"/>
                  </a:ext>
                </a:extLst>
              </a:tr>
              <a:tr h="6431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22.88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100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22.1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29.6</a:t>
                      </a:r>
                      <a:endParaRPr 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8662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92480" y="1308158"/>
            <a:ext cx="6964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Mass and Temperature Data for Heat Transfer from Unknown Metal Block to Water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692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YouTube Link to this Presentation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youtu.be/1E63AME0KWM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429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291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Impact</vt:lpstr>
      <vt:lpstr>Symbol</vt:lpstr>
      <vt:lpstr>Office Theme</vt:lpstr>
      <vt:lpstr>PowerPoint Presentation</vt:lpstr>
      <vt:lpstr>Graphing and Data Table Expectations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YouTube Link to this Presentation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Expectations</dc:title>
  <dc:creator>Farmer, Stephanie [DH]</dc:creator>
  <cp:lastModifiedBy>Farmer, Stephanie [DH]</cp:lastModifiedBy>
  <cp:revision>20</cp:revision>
  <dcterms:created xsi:type="dcterms:W3CDTF">2015-08-03T19:53:00Z</dcterms:created>
  <dcterms:modified xsi:type="dcterms:W3CDTF">2020-06-06T20:50:46Z</dcterms:modified>
</cp:coreProperties>
</file>