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6" r:id="rId5"/>
    <p:sldId id="265" r:id="rId6"/>
    <p:sldId id="263" r:id="rId7"/>
    <p:sldId id="267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b="1" dirty="0">
                <a:solidFill>
                  <a:schemeClr val="tx1"/>
                </a:solidFill>
              </a:rPr>
              <a:t>Time Heated vs Temperature of Sample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27000" cap="rnd" cmpd="sng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127000">
                <a:solidFill>
                  <a:schemeClr val="accent1"/>
                </a:solidFill>
              </a:ln>
              <a:effectLst/>
            </c:spPr>
          </c:marker>
          <c:xVal>
            <c:numRef>
              <c:f>Sheet1!$A$1:$A$36</c:f>
              <c:numCache>
                <c:formatCode>General</c:formatCode>
                <c:ptCount val="36"/>
                <c:pt idx="0">
                  <c:v>0</c:v>
                </c:pt>
                <c:pt idx="5">
                  <c:v>5</c:v>
                </c:pt>
                <c:pt idx="10">
                  <c:v>10</c:v>
                </c:pt>
                <c:pt idx="15">
                  <c:v>15</c:v>
                </c:pt>
                <c:pt idx="20">
                  <c:v>20</c:v>
                </c:pt>
                <c:pt idx="25">
                  <c:v>25</c:v>
                </c:pt>
                <c:pt idx="30">
                  <c:v>30</c:v>
                </c:pt>
                <c:pt idx="35">
                  <c:v>35</c:v>
                </c:pt>
              </c:numCache>
            </c:numRef>
          </c:xVal>
          <c:yVal>
            <c:numRef>
              <c:f>Sheet1!$B$1:$B$36</c:f>
              <c:numCache>
                <c:formatCode>General</c:formatCode>
                <c:ptCount val="36"/>
                <c:pt idx="0">
                  <c:v>0</c:v>
                </c:pt>
                <c:pt idx="5">
                  <c:v>35</c:v>
                </c:pt>
                <c:pt idx="10">
                  <c:v>45</c:v>
                </c:pt>
                <c:pt idx="15">
                  <c:v>74</c:v>
                </c:pt>
                <c:pt idx="20">
                  <c:v>80</c:v>
                </c:pt>
                <c:pt idx="25">
                  <c:v>120</c:v>
                </c:pt>
                <c:pt idx="30">
                  <c:v>135</c:v>
                </c:pt>
                <c:pt idx="35">
                  <c:v>176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89B-4EFF-98DB-1D9C1B9737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2571816"/>
        <c:axId val="292557312"/>
      </c:scatterChart>
      <c:valAx>
        <c:axId val="2925718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b="1" dirty="0">
                    <a:solidFill>
                      <a:schemeClr val="tx1"/>
                    </a:solidFill>
                  </a:rPr>
                  <a:t>Time</a:t>
                </a:r>
                <a:r>
                  <a:rPr lang="en-US" sz="2400" b="1" baseline="0" dirty="0">
                    <a:solidFill>
                      <a:schemeClr val="tx1"/>
                    </a:solidFill>
                  </a:rPr>
                  <a:t> (minutes)</a:t>
                </a:r>
                <a:endParaRPr lang="en-US" sz="2400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40016078713727232"/>
              <c:y val="0.9329264405807283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2557312"/>
        <c:crosses val="autoZero"/>
        <c:crossBetween val="midCat"/>
      </c:valAx>
      <c:valAx>
        <c:axId val="292557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b="1" dirty="0">
                    <a:solidFill>
                      <a:schemeClr val="tx1"/>
                    </a:solidFill>
                  </a:rPr>
                  <a:t>Temperature (</a:t>
                </a:r>
                <a:r>
                  <a:rPr lang="en-US" sz="2400" b="1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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25718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b="1" dirty="0">
                <a:solidFill>
                  <a:schemeClr val="tx1"/>
                </a:solidFill>
              </a:rPr>
              <a:t>Time Heated vs Temperature of Sample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27000" cap="rnd" cmpd="sng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127000">
                <a:solidFill>
                  <a:schemeClr val="accent1"/>
                </a:solidFill>
              </a:ln>
              <a:effectLst/>
            </c:spPr>
          </c:marker>
          <c:xVal>
            <c:numRef>
              <c:f>Sheet1!$A$1:$A$36</c:f>
              <c:numCache>
                <c:formatCode>General</c:formatCode>
                <c:ptCount val="36"/>
                <c:pt idx="0">
                  <c:v>0</c:v>
                </c:pt>
                <c:pt idx="5">
                  <c:v>5</c:v>
                </c:pt>
                <c:pt idx="10">
                  <c:v>10</c:v>
                </c:pt>
                <c:pt idx="15">
                  <c:v>15</c:v>
                </c:pt>
                <c:pt idx="20">
                  <c:v>20</c:v>
                </c:pt>
                <c:pt idx="25">
                  <c:v>25</c:v>
                </c:pt>
                <c:pt idx="30">
                  <c:v>30</c:v>
                </c:pt>
                <c:pt idx="35">
                  <c:v>35</c:v>
                </c:pt>
              </c:numCache>
            </c:numRef>
          </c:xVal>
          <c:yVal>
            <c:numRef>
              <c:f>Sheet1!$B$1:$B$36</c:f>
              <c:numCache>
                <c:formatCode>General</c:formatCode>
                <c:ptCount val="36"/>
                <c:pt idx="0">
                  <c:v>0</c:v>
                </c:pt>
                <c:pt idx="5">
                  <c:v>35</c:v>
                </c:pt>
                <c:pt idx="10">
                  <c:v>45</c:v>
                </c:pt>
                <c:pt idx="15">
                  <c:v>74</c:v>
                </c:pt>
                <c:pt idx="20">
                  <c:v>80</c:v>
                </c:pt>
                <c:pt idx="25">
                  <c:v>120</c:v>
                </c:pt>
                <c:pt idx="30">
                  <c:v>135</c:v>
                </c:pt>
                <c:pt idx="35">
                  <c:v>176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89B-4EFF-98DB-1D9C1B9737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2571816"/>
        <c:axId val="292557312"/>
      </c:scatterChart>
      <c:valAx>
        <c:axId val="2925718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b="1" dirty="0">
                    <a:solidFill>
                      <a:schemeClr val="tx1"/>
                    </a:solidFill>
                  </a:rPr>
                  <a:t>Time</a:t>
                </a:r>
                <a:r>
                  <a:rPr lang="en-US" sz="2400" b="1" baseline="0" dirty="0">
                    <a:solidFill>
                      <a:schemeClr val="tx1"/>
                    </a:solidFill>
                  </a:rPr>
                  <a:t> (minutes)</a:t>
                </a:r>
                <a:endParaRPr lang="en-US" sz="2400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40016078713727232"/>
              <c:y val="0.9329264405807283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2557312"/>
        <c:crosses val="autoZero"/>
        <c:crossBetween val="midCat"/>
      </c:valAx>
      <c:valAx>
        <c:axId val="292557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b="1" dirty="0">
                    <a:solidFill>
                      <a:schemeClr val="tx1"/>
                    </a:solidFill>
                  </a:rPr>
                  <a:t>Temperature (</a:t>
                </a:r>
                <a:r>
                  <a:rPr lang="en-US" sz="2400" b="1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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2571816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3200" b="1" dirty="0">
                <a:solidFill>
                  <a:schemeClr val="tx1"/>
                </a:solidFill>
              </a:rPr>
              <a:t>Time Heated vs Temperature of Sample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114300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31750" cap="rnd">
                <a:solidFill>
                  <a:srgbClr val="FF0000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Sheet1!$A$1:$A$36</c:f>
              <c:numCache>
                <c:formatCode>General</c:formatCode>
                <c:ptCount val="36"/>
                <c:pt idx="0">
                  <c:v>0</c:v>
                </c:pt>
                <c:pt idx="5">
                  <c:v>5</c:v>
                </c:pt>
                <c:pt idx="10">
                  <c:v>10</c:v>
                </c:pt>
                <c:pt idx="15">
                  <c:v>15</c:v>
                </c:pt>
                <c:pt idx="20">
                  <c:v>20</c:v>
                </c:pt>
                <c:pt idx="25">
                  <c:v>25</c:v>
                </c:pt>
                <c:pt idx="30">
                  <c:v>30</c:v>
                </c:pt>
                <c:pt idx="35">
                  <c:v>35</c:v>
                </c:pt>
              </c:numCache>
            </c:numRef>
          </c:xVal>
          <c:yVal>
            <c:numRef>
              <c:f>Sheet1!$B$1:$B$36</c:f>
              <c:numCache>
                <c:formatCode>General</c:formatCode>
                <c:ptCount val="36"/>
                <c:pt idx="0">
                  <c:v>0</c:v>
                </c:pt>
                <c:pt idx="5">
                  <c:v>35</c:v>
                </c:pt>
                <c:pt idx="10">
                  <c:v>45</c:v>
                </c:pt>
                <c:pt idx="15">
                  <c:v>74</c:v>
                </c:pt>
                <c:pt idx="20">
                  <c:v>80</c:v>
                </c:pt>
                <c:pt idx="25">
                  <c:v>120</c:v>
                </c:pt>
                <c:pt idx="30">
                  <c:v>135</c:v>
                </c:pt>
                <c:pt idx="35">
                  <c:v>176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BF6-439F-8C23-732F05EED6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57949832"/>
        <c:axId val="457951008"/>
      </c:scatterChart>
      <c:valAx>
        <c:axId val="4579498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b="1" dirty="0">
                    <a:solidFill>
                      <a:schemeClr val="tx1"/>
                    </a:solidFill>
                  </a:rPr>
                  <a:t>Time</a:t>
                </a:r>
                <a:r>
                  <a:rPr lang="en-US" sz="2400" b="1" baseline="0" dirty="0">
                    <a:solidFill>
                      <a:schemeClr val="tx1"/>
                    </a:solidFill>
                  </a:rPr>
                  <a:t> (minutes)</a:t>
                </a:r>
                <a:endParaRPr lang="en-US" sz="2400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40016078713727232"/>
              <c:y val="0.9329264405807283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7951008"/>
        <c:crosses val="autoZero"/>
        <c:crossBetween val="midCat"/>
      </c:valAx>
      <c:valAx>
        <c:axId val="457951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b="1" dirty="0">
                    <a:solidFill>
                      <a:schemeClr val="tx1"/>
                    </a:solidFill>
                  </a:rPr>
                  <a:t>Temperature (</a:t>
                </a:r>
                <a:r>
                  <a:rPr lang="en-US" sz="2400" b="1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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7949832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E403-D1F0-4565-8613-C63B13321EAC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3BEBC-417F-45EB-A44B-31642D80E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11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E403-D1F0-4565-8613-C63B13321EAC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3BEBC-417F-45EB-A44B-31642D80E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21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E403-D1F0-4565-8613-C63B13321EAC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3BEBC-417F-45EB-A44B-31642D80E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08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E403-D1F0-4565-8613-C63B13321EAC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3BEBC-417F-45EB-A44B-31642D80E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66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E403-D1F0-4565-8613-C63B13321EAC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3BEBC-417F-45EB-A44B-31642D80E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214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E403-D1F0-4565-8613-C63B13321EAC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3BEBC-417F-45EB-A44B-31642D80E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26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E403-D1F0-4565-8613-C63B13321EAC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3BEBC-417F-45EB-A44B-31642D80E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6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E403-D1F0-4565-8613-C63B13321EAC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3BEBC-417F-45EB-A44B-31642D80E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77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E403-D1F0-4565-8613-C63B13321EAC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3BEBC-417F-45EB-A44B-31642D80E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650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E403-D1F0-4565-8613-C63B13321EAC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3BEBC-417F-45EB-A44B-31642D80E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643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E403-D1F0-4565-8613-C63B13321EAC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3BEBC-417F-45EB-A44B-31642D80E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506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BE403-D1F0-4565-8613-C63B13321EAC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3BEBC-417F-45EB-A44B-31642D80E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86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1E63AME0KW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197926" y="306683"/>
            <a:ext cx="4743073" cy="631248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49444" y="360081"/>
            <a:ext cx="46915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Target: </a:t>
            </a:r>
            <a:r>
              <a:rPr lang="en-US" sz="2000" dirty="0" smtClean="0">
                <a:solidFill>
                  <a:srgbClr val="FF0000"/>
                </a:solidFill>
              </a:rPr>
              <a:t>I can construct quality graphs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and charts to communicate data effectively  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383362" y="354435"/>
            <a:ext cx="874891" cy="5780070"/>
            <a:chOff x="164212" y="778587"/>
            <a:chExt cx="874891" cy="5780070"/>
          </a:xfrm>
        </p:grpSpPr>
        <p:sp>
          <p:nvSpPr>
            <p:cNvPr id="27" name="Oval 26"/>
            <p:cNvSpPr/>
            <p:nvPr/>
          </p:nvSpPr>
          <p:spPr>
            <a:xfrm>
              <a:off x="164212" y="77858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64212" y="110189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164212" y="143807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64212" y="177608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164212" y="209938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164212" y="2435570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164212" y="27844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164212" y="31077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4212" y="34439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64212" y="3790353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64212" y="4113658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64212" y="4449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64212" y="48007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64212" y="51240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64212" y="54602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64212" y="579753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164212" y="6120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3026"/>
              </p:ext>
            </p:extLst>
          </p:nvPr>
        </p:nvGraphicFramePr>
        <p:xfrm>
          <a:off x="1381878" y="1244477"/>
          <a:ext cx="4378818" cy="42453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9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9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695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arenR"/>
                      </a:pPr>
                      <a:r>
                        <a:rPr lang="en-US" sz="2400" b="1" dirty="0" smtClean="0"/>
                        <a:t> </a:t>
                      </a:r>
                    </a:p>
                    <a:p>
                      <a:pPr marL="457200" indent="-457200">
                        <a:buFont typeface="+mj-lt"/>
                        <a:buAutoNum type="arabicParenR"/>
                      </a:pPr>
                      <a:r>
                        <a:rPr lang="en-US" sz="2400" b="1" dirty="0" smtClean="0"/>
                        <a:t> </a:t>
                      </a:r>
                    </a:p>
                    <a:p>
                      <a:pPr marL="457200" indent="-457200">
                        <a:buFont typeface="+mj-lt"/>
                        <a:buAutoNum type="arabicParenR"/>
                      </a:pPr>
                      <a:r>
                        <a:rPr lang="en-US" sz="2400" b="1" dirty="0" smtClean="0"/>
                        <a:t> </a:t>
                      </a:r>
                    </a:p>
                    <a:p>
                      <a:pPr marL="457200" indent="-457200">
                        <a:buFont typeface="+mj-lt"/>
                        <a:buAutoNum type="arabicParenR"/>
                      </a:pPr>
                      <a:r>
                        <a:rPr lang="en-US" sz="2400" b="1" dirty="0" smtClean="0"/>
                        <a:t> </a:t>
                      </a:r>
                    </a:p>
                    <a:p>
                      <a:pPr marL="457200" indent="-457200">
                        <a:buFont typeface="+mj-lt"/>
                        <a:buAutoNum type="arabicParenR"/>
                      </a:pPr>
                      <a:r>
                        <a:rPr lang="en-US" sz="2400" b="1" dirty="0" smtClean="0"/>
                        <a:t> </a:t>
                      </a:r>
                    </a:p>
                    <a:p>
                      <a:pPr marL="457200" indent="-457200">
                        <a:buFont typeface="+mj-lt"/>
                        <a:buAutoNum type="arabicParenR"/>
                      </a:pPr>
                      <a:r>
                        <a:rPr lang="en-US" sz="2400" b="1" dirty="0" smtClean="0"/>
                        <a:t> </a:t>
                      </a:r>
                      <a:endParaRPr lang="en-US" sz="24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932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arenR"/>
                      </a:pPr>
                      <a:r>
                        <a:rPr lang="en-US" sz="2400" b="1" dirty="0" smtClean="0"/>
                        <a:t> </a:t>
                      </a:r>
                    </a:p>
                    <a:p>
                      <a:pPr marL="457200" indent="-457200">
                        <a:buFont typeface="+mj-lt"/>
                        <a:buAutoNum type="arabicParenR"/>
                      </a:pPr>
                      <a:r>
                        <a:rPr lang="en-US" sz="2400" b="1" dirty="0" smtClean="0"/>
                        <a:t> </a:t>
                      </a:r>
                    </a:p>
                    <a:p>
                      <a:pPr marL="457200" indent="-457200">
                        <a:buFont typeface="+mj-lt"/>
                        <a:buAutoNum type="arabicParenR"/>
                      </a:pPr>
                      <a:r>
                        <a:rPr lang="en-US" sz="2400" b="1" dirty="0" smtClean="0"/>
                        <a:t> </a:t>
                      </a:r>
                    </a:p>
                    <a:p>
                      <a:pPr marL="457200" indent="-457200">
                        <a:buFont typeface="+mj-lt"/>
                        <a:buAutoNum type="arabicParenR"/>
                      </a:pPr>
                      <a:r>
                        <a:rPr lang="en-US" sz="2400" b="1" dirty="0" smtClean="0"/>
                        <a:t> </a:t>
                      </a:r>
                    </a:p>
                    <a:p>
                      <a:pPr marL="457200" indent="-457200">
                        <a:buFont typeface="+mj-lt"/>
                        <a:buAutoNum type="arabicParenR"/>
                      </a:pPr>
                      <a:r>
                        <a:rPr lang="en-US" sz="2400" b="1" baseline="0" dirty="0" smtClean="0"/>
                        <a:t>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61" name="Straight Connector 60"/>
          <p:cNvCxnSpPr/>
          <p:nvPr/>
        </p:nvCxnSpPr>
        <p:spPr>
          <a:xfrm>
            <a:off x="1916142" y="1958214"/>
            <a:ext cx="0" cy="851044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1902074" y="2810522"/>
            <a:ext cx="1029286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787857" y="4244597"/>
            <a:ext cx="1405719" cy="8930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1801504" y="4463505"/>
            <a:ext cx="137842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1801505" y="4699879"/>
            <a:ext cx="137842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801505" y="4912886"/>
            <a:ext cx="137842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2243688" y="4253330"/>
            <a:ext cx="0" cy="8930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2723635" y="4244597"/>
            <a:ext cx="0" cy="8930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83182" y="504967"/>
            <a:ext cx="527178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General Guidelines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Use the space provided!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i="1" dirty="0" smtClean="0"/>
              <a:t>No tiny graphs! </a:t>
            </a:r>
            <a:br>
              <a:rPr lang="en-US" sz="3200" i="1" dirty="0" smtClean="0"/>
            </a:br>
            <a:r>
              <a:rPr lang="en-US" sz="3200" i="1" dirty="0" smtClean="0"/>
              <a:t>No tiny charts!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Use a ruler!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Make it look like you put in the time and effort to care!</a:t>
            </a:r>
            <a:br>
              <a:rPr lang="en-US" sz="3200" dirty="0" smtClean="0"/>
            </a:br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Write clearly, neatly, large enough!</a:t>
            </a:r>
            <a:endParaRPr lang="en-US" sz="3200" b="1" dirty="0"/>
          </a:p>
        </p:txBody>
      </p:sp>
      <p:sp>
        <p:nvSpPr>
          <p:cNvPr id="2" name="Rectangle 1"/>
          <p:cNvSpPr/>
          <p:nvPr/>
        </p:nvSpPr>
        <p:spPr>
          <a:xfrm>
            <a:off x="1381878" y="5522340"/>
            <a:ext cx="1549482" cy="107477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rgbClr val="002060"/>
                </a:solidFill>
              </a:rPr>
              <a:t>K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772555" y="5522340"/>
            <a:ext cx="1549482" cy="107477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rgbClr val="002060"/>
                </a:solidFill>
              </a:rPr>
              <a:t>C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257451" y="5522340"/>
            <a:ext cx="1549482" cy="107477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rgbClr val="002060"/>
                </a:solidFill>
              </a:rPr>
              <a:t>Q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19880527">
            <a:off x="1997168" y="1590130"/>
            <a:ext cx="15609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Glue in the printed graph and chart!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7984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164" y="2105002"/>
            <a:ext cx="11925836" cy="1157198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Graphing and Data Table Expectations</a:t>
            </a:r>
            <a:endParaRPr lang="en-US" sz="96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78424" y="3850005"/>
            <a:ext cx="9157356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arabicPeriod"/>
            </a:pPr>
            <a:r>
              <a:rPr lang="en-US" sz="4000" b="1" dirty="0" smtClean="0">
                <a:latin typeface="Century Gothic" panose="020B0502020202020204" pitchFamily="34" charset="0"/>
              </a:rPr>
              <a:t> </a:t>
            </a:r>
            <a:r>
              <a:rPr lang="en-US" sz="4000" dirty="0" smtClean="0">
                <a:latin typeface="Century Gothic" panose="020B0502020202020204" pitchFamily="34" charset="0"/>
              </a:rPr>
              <a:t>Informative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4000" b="1" dirty="0" smtClean="0">
                <a:latin typeface="Century Gothic" panose="020B0502020202020204" pitchFamily="34" charset="0"/>
              </a:rPr>
              <a:t> </a:t>
            </a:r>
            <a:r>
              <a:rPr lang="en-US" sz="4000" dirty="0" smtClean="0">
                <a:latin typeface="Century Gothic" panose="020B0502020202020204" pitchFamily="34" charset="0"/>
              </a:rPr>
              <a:t>Descriptive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4000" b="1" dirty="0" smtClean="0">
                <a:latin typeface="Century Gothic" panose="020B0502020202020204" pitchFamily="34" charset="0"/>
              </a:rPr>
              <a:t> </a:t>
            </a:r>
            <a:r>
              <a:rPr lang="en-US" sz="4000" dirty="0" smtClean="0">
                <a:latin typeface="Century Gothic" panose="020B0502020202020204" pitchFamily="34" charset="0"/>
              </a:rPr>
              <a:t>Professional</a:t>
            </a:r>
          </a:p>
          <a:p>
            <a:pPr marL="514350" indent="-514350" algn="l">
              <a:buFont typeface="+mj-lt"/>
              <a:buAutoNum type="arabicPeriod"/>
            </a:pPr>
            <a:endParaRPr lang="en-US" sz="4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02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56068" y="412124"/>
            <a:ext cx="10084157" cy="615610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3683957"/>
              </p:ext>
            </p:extLst>
          </p:nvPr>
        </p:nvGraphicFramePr>
        <p:xfrm>
          <a:off x="1171977" y="566670"/>
          <a:ext cx="9865217" cy="5898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06488" y="1320800"/>
            <a:ext cx="4383315" cy="52322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#1 – DESCRIPTIVE title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85786" y="5941974"/>
            <a:ext cx="2041403" cy="52322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#2 – Labels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35367" y="3685002"/>
            <a:ext cx="2041403" cy="52322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#2 – Labels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69101" y="5941974"/>
            <a:ext cx="2041403" cy="52322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#3 – Units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20472" y="1531683"/>
            <a:ext cx="2041403" cy="52322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#3 – Units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69101" y="4444094"/>
            <a:ext cx="3338285" cy="52322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#4 – Uniform Scale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1216644" y="2664299"/>
            <a:ext cx="3338285" cy="52322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#4 – Uniform Scale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20201651">
            <a:off x="3519303" y="2962157"/>
            <a:ext cx="4538270" cy="52322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#5 – Large visible data points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077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56068" y="412124"/>
            <a:ext cx="10084157" cy="615610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3683957"/>
              </p:ext>
            </p:extLst>
          </p:nvPr>
        </p:nvGraphicFramePr>
        <p:xfrm>
          <a:off x="1171977" y="566670"/>
          <a:ext cx="9865217" cy="5898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86891" y="1841863"/>
            <a:ext cx="3513909" cy="1323439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What else is missing?!</a:t>
            </a:r>
            <a:endParaRPr lang="en-US" sz="4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143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56068" y="412124"/>
            <a:ext cx="10084157" cy="615610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002637"/>
              </p:ext>
            </p:extLst>
          </p:nvPr>
        </p:nvGraphicFramePr>
        <p:xfrm>
          <a:off x="1171977" y="566670"/>
          <a:ext cx="9865217" cy="5898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886891" y="1841863"/>
            <a:ext cx="3513909" cy="1323439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#6 Line of Best Fit!</a:t>
            </a:r>
            <a:endParaRPr lang="en-US" sz="4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34512" y="3515932"/>
            <a:ext cx="29382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Don’t play “connect the dots!”</a:t>
            </a:r>
            <a:endParaRPr lang="en-US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87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638" y="416196"/>
            <a:ext cx="9992587" cy="615202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49599" y="1428423"/>
            <a:ext cx="3180787" cy="1200329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Not always liner</a:t>
            </a:r>
            <a:endParaRPr lang="en-US" sz="36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56068" y="412124"/>
            <a:ext cx="10084157" cy="615610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52221" y="2438486"/>
            <a:ext cx="27290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Line of best fit can be a “smooth curve”</a:t>
            </a:r>
            <a:endParaRPr lang="en-US" sz="32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43086" y="2627086"/>
            <a:ext cx="2046514" cy="348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84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363800"/>
              </p:ext>
            </p:extLst>
          </p:nvPr>
        </p:nvGraphicFramePr>
        <p:xfrm>
          <a:off x="1133202" y="2262265"/>
          <a:ext cx="10624456" cy="31182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5312">
                  <a:extLst>
                    <a:ext uri="{9D8B030D-6E8A-4147-A177-3AD203B41FA5}">
                      <a16:colId xmlns:a16="http://schemas.microsoft.com/office/drawing/2014/main" val="531223435"/>
                    </a:ext>
                  </a:extLst>
                </a:gridCol>
                <a:gridCol w="2322286">
                  <a:extLst>
                    <a:ext uri="{9D8B030D-6E8A-4147-A177-3AD203B41FA5}">
                      <a16:colId xmlns:a16="http://schemas.microsoft.com/office/drawing/2014/main" val="2122982033"/>
                    </a:ext>
                  </a:extLst>
                </a:gridCol>
                <a:gridCol w="2322286">
                  <a:extLst>
                    <a:ext uri="{9D8B030D-6E8A-4147-A177-3AD203B41FA5}">
                      <a16:colId xmlns:a16="http://schemas.microsoft.com/office/drawing/2014/main" val="286767198"/>
                    </a:ext>
                  </a:extLst>
                </a:gridCol>
                <a:gridCol w="2322286">
                  <a:extLst>
                    <a:ext uri="{9D8B030D-6E8A-4147-A177-3AD203B41FA5}">
                      <a16:colId xmlns:a16="http://schemas.microsoft.com/office/drawing/2014/main" val="1758533796"/>
                    </a:ext>
                  </a:extLst>
                </a:gridCol>
                <a:gridCol w="2322286">
                  <a:extLst>
                    <a:ext uri="{9D8B030D-6E8A-4147-A177-3AD203B41FA5}">
                      <a16:colId xmlns:a16="http://schemas.microsoft.com/office/drawing/2014/main" val="1035966719"/>
                    </a:ext>
                  </a:extLst>
                </a:gridCol>
              </a:tblGrid>
              <a:tr h="117946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Sample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Mass of Metal Block </a:t>
                      </a:r>
                      <a:br>
                        <a:rPr lang="en-US" sz="2400" b="1" dirty="0" smtClean="0"/>
                      </a:br>
                      <a:r>
                        <a:rPr lang="en-US" sz="2400" b="1" dirty="0" smtClean="0"/>
                        <a:t>(g)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Mass of </a:t>
                      </a:r>
                      <a:br>
                        <a:rPr lang="en-US" sz="2400" b="1" dirty="0" smtClean="0"/>
                      </a:br>
                      <a:r>
                        <a:rPr lang="en-US" sz="2400" b="1" dirty="0" smtClean="0"/>
                        <a:t>Water </a:t>
                      </a:r>
                      <a:br>
                        <a:rPr lang="en-US" sz="2400" b="1" dirty="0" smtClean="0"/>
                      </a:br>
                      <a:r>
                        <a:rPr lang="en-US" sz="2400" b="1" dirty="0" smtClean="0"/>
                        <a:t>(g)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Starting</a:t>
                      </a:r>
                      <a:r>
                        <a:rPr lang="en-US" sz="2400" b="1" baseline="0" dirty="0" smtClean="0"/>
                        <a:t> Temp of Water </a:t>
                      </a:r>
                      <a:br>
                        <a:rPr lang="en-US" sz="2400" b="1" baseline="0" dirty="0" smtClean="0"/>
                      </a:br>
                      <a:r>
                        <a:rPr lang="en-US" sz="2400" b="1" baseline="0" dirty="0" smtClean="0"/>
                        <a:t>(°C)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Ending Temp of Water </a:t>
                      </a:r>
                      <a:br>
                        <a:rPr lang="en-US" sz="2400" b="1" dirty="0" smtClean="0"/>
                      </a:br>
                      <a:r>
                        <a:rPr lang="en-US" sz="2400" b="1" dirty="0" smtClean="0"/>
                        <a:t>(°C)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70689"/>
                  </a:ext>
                </a:extLst>
              </a:tr>
              <a:tr h="643167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</a:t>
                      </a:r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15.25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100 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22.4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45.3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244300"/>
                  </a:ext>
                </a:extLst>
              </a:tr>
              <a:tr h="643167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</a:t>
                      </a:r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25.61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102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21.8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50.1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05655"/>
                  </a:ext>
                </a:extLst>
              </a:tr>
              <a:tr h="643167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3</a:t>
                      </a:r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22.88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100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22.1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29.6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48662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01009" y="687149"/>
            <a:ext cx="4383315" cy="52322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#1 – DESCRIPTIVE title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92480" y="1308158"/>
            <a:ext cx="6964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Mass and Temperature Data for Heat Transfer from Unknown Metal Block to Water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8653" y="5635561"/>
            <a:ext cx="5688876" cy="52322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#4 – Data written largely and clearly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863" y="406752"/>
            <a:ext cx="2810228" cy="1384995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#2 – Labels for every column 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>(or row)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48089" y="191308"/>
            <a:ext cx="1973944" cy="1815882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#3 – Units for every column 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>(or row)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92666" y="5635561"/>
            <a:ext cx="5464992" cy="52322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#5 – Include decimals if possible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124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363800"/>
              </p:ext>
            </p:extLst>
          </p:nvPr>
        </p:nvGraphicFramePr>
        <p:xfrm>
          <a:off x="1133202" y="2262265"/>
          <a:ext cx="10624456" cy="31182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5312">
                  <a:extLst>
                    <a:ext uri="{9D8B030D-6E8A-4147-A177-3AD203B41FA5}">
                      <a16:colId xmlns:a16="http://schemas.microsoft.com/office/drawing/2014/main" val="531223435"/>
                    </a:ext>
                  </a:extLst>
                </a:gridCol>
                <a:gridCol w="2322286">
                  <a:extLst>
                    <a:ext uri="{9D8B030D-6E8A-4147-A177-3AD203B41FA5}">
                      <a16:colId xmlns:a16="http://schemas.microsoft.com/office/drawing/2014/main" val="2122982033"/>
                    </a:ext>
                  </a:extLst>
                </a:gridCol>
                <a:gridCol w="2322286">
                  <a:extLst>
                    <a:ext uri="{9D8B030D-6E8A-4147-A177-3AD203B41FA5}">
                      <a16:colId xmlns:a16="http://schemas.microsoft.com/office/drawing/2014/main" val="286767198"/>
                    </a:ext>
                  </a:extLst>
                </a:gridCol>
                <a:gridCol w="2322286">
                  <a:extLst>
                    <a:ext uri="{9D8B030D-6E8A-4147-A177-3AD203B41FA5}">
                      <a16:colId xmlns:a16="http://schemas.microsoft.com/office/drawing/2014/main" val="1758533796"/>
                    </a:ext>
                  </a:extLst>
                </a:gridCol>
                <a:gridCol w="2322286">
                  <a:extLst>
                    <a:ext uri="{9D8B030D-6E8A-4147-A177-3AD203B41FA5}">
                      <a16:colId xmlns:a16="http://schemas.microsoft.com/office/drawing/2014/main" val="1035966719"/>
                    </a:ext>
                  </a:extLst>
                </a:gridCol>
              </a:tblGrid>
              <a:tr h="117946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Sample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Mass of Metal Block </a:t>
                      </a:r>
                      <a:br>
                        <a:rPr lang="en-US" sz="2400" b="1" dirty="0" smtClean="0"/>
                      </a:br>
                      <a:r>
                        <a:rPr lang="en-US" sz="2400" b="1" dirty="0" smtClean="0"/>
                        <a:t>(g)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Mass of </a:t>
                      </a:r>
                      <a:br>
                        <a:rPr lang="en-US" sz="2400" b="1" dirty="0" smtClean="0"/>
                      </a:br>
                      <a:r>
                        <a:rPr lang="en-US" sz="2400" b="1" dirty="0" smtClean="0"/>
                        <a:t>Water </a:t>
                      </a:r>
                      <a:br>
                        <a:rPr lang="en-US" sz="2400" b="1" dirty="0" smtClean="0"/>
                      </a:br>
                      <a:r>
                        <a:rPr lang="en-US" sz="2400" b="1" dirty="0" smtClean="0"/>
                        <a:t>(g)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Starting</a:t>
                      </a:r>
                      <a:r>
                        <a:rPr lang="en-US" sz="2400" b="1" baseline="0" dirty="0" smtClean="0"/>
                        <a:t> Temp of Water </a:t>
                      </a:r>
                      <a:br>
                        <a:rPr lang="en-US" sz="2400" b="1" baseline="0" dirty="0" smtClean="0"/>
                      </a:br>
                      <a:r>
                        <a:rPr lang="en-US" sz="2400" b="1" baseline="0" dirty="0" smtClean="0"/>
                        <a:t>(°C)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Ending Temp of Water </a:t>
                      </a:r>
                      <a:br>
                        <a:rPr lang="en-US" sz="2400" b="1" dirty="0" smtClean="0"/>
                      </a:br>
                      <a:r>
                        <a:rPr lang="en-US" sz="2400" b="1" dirty="0" smtClean="0"/>
                        <a:t>(°C)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70689"/>
                  </a:ext>
                </a:extLst>
              </a:tr>
              <a:tr h="643167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</a:t>
                      </a:r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15.25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100 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22.4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45.3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244300"/>
                  </a:ext>
                </a:extLst>
              </a:tr>
              <a:tr h="643167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</a:t>
                      </a:r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25.61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102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21.8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50.1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05655"/>
                  </a:ext>
                </a:extLst>
              </a:tr>
              <a:tr h="643167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3</a:t>
                      </a:r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22.88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100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22.1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29.6</a:t>
                      </a:r>
                      <a:endParaRPr 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48662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992480" y="1308158"/>
            <a:ext cx="6964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Mass and Temperature Data for Heat Transfer from Unknown Metal Block to Water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69243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YouTube Link to this Presentation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hlinkClick r:id="rId2"/>
              </a:rPr>
              <a:t>https://</a:t>
            </a:r>
            <a:r>
              <a:rPr lang="en-US" sz="3600" dirty="0" smtClean="0">
                <a:hlinkClick r:id="rId2"/>
              </a:rPr>
              <a:t>youtu.be/1E63AME0KWM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14299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291</Words>
  <Application>Microsoft Office PowerPoint</Application>
  <PresentationFormat>Widescreen</PresentationFormat>
  <Paragraphs>95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Impact</vt:lpstr>
      <vt:lpstr>Symbol</vt:lpstr>
      <vt:lpstr>Office Theme</vt:lpstr>
      <vt:lpstr>PowerPoint Presentation</vt:lpstr>
      <vt:lpstr>Graphing and Data Table Expectations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YouTube Link to this Presentation</vt:lpstr>
    </vt:vector>
  </TitlesOfParts>
  <Company>DVHS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Graphing Expectations</dc:title>
  <dc:creator>Farmer, Stephanie [DH]</dc:creator>
  <cp:lastModifiedBy>Farmer, Stephanie [DH]</cp:lastModifiedBy>
  <cp:revision>20</cp:revision>
  <dcterms:created xsi:type="dcterms:W3CDTF">2015-08-03T19:53:00Z</dcterms:created>
  <dcterms:modified xsi:type="dcterms:W3CDTF">2020-06-06T20:50:46Z</dcterms:modified>
</cp:coreProperties>
</file>