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4" r:id="rId14"/>
    <p:sldId id="268" r:id="rId15"/>
    <p:sldId id="269" r:id="rId16"/>
    <p:sldId id="270" r:id="rId17"/>
    <p:sldId id="275" r:id="rId18"/>
    <p:sldId id="267" r:id="rId19"/>
    <p:sldId id="276" r:id="rId20"/>
    <p:sldId id="272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0F8-E542-4AD6-B645-515234A56CC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91E9-EE5E-4A3A-8F14-11A85BC1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9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0F8-E542-4AD6-B645-515234A56CC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91E9-EE5E-4A3A-8F14-11A85BC1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7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0F8-E542-4AD6-B645-515234A56CC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91E9-EE5E-4A3A-8F14-11A85BC1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93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81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96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07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1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62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11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42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5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0F8-E542-4AD6-B645-515234A56CC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91E9-EE5E-4A3A-8F14-11A85BC1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36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11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25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3279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15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1400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23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25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2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0F8-E542-4AD6-B645-515234A56CC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91E9-EE5E-4A3A-8F14-11A85BC1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8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0F8-E542-4AD6-B645-515234A56CC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91E9-EE5E-4A3A-8F14-11A85BC1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6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0F8-E542-4AD6-B645-515234A56CC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91E9-EE5E-4A3A-8F14-11A85BC1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4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0F8-E542-4AD6-B645-515234A56CC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91E9-EE5E-4A3A-8F14-11A85BC1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6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0F8-E542-4AD6-B645-515234A56CC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91E9-EE5E-4A3A-8F14-11A85BC1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6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0F8-E542-4AD6-B645-515234A56CC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91E9-EE5E-4A3A-8F14-11A85BC1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9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A0F8-E542-4AD6-B645-515234A56CC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91E9-EE5E-4A3A-8F14-11A85BC1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2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4A0F8-E542-4AD6-B645-515234A56CC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891E9-EE5E-4A3A-8F14-11A85BC1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7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2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idlHXdxki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49" y="165761"/>
            <a:ext cx="7301132" cy="990600"/>
          </a:xfrm>
        </p:spPr>
        <p:txBody>
          <a:bodyPr>
            <a:noAutofit/>
          </a:bodyPr>
          <a:lstStyle/>
          <a:p>
            <a:r>
              <a:rPr lang="en-US" sz="3200" b="1" u="sng" dirty="0">
                <a:solidFill>
                  <a:schemeClr val="tx1"/>
                </a:solidFill>
              </a:rPr>
              <a:t>START - Scientific Notation and Metric </a:t>
            </a:r>
            <a:r>
              <a:rPr lang="en-US" sz="3200" b="1" u="sng" dirty="0" smtClean="0">
                <a:solidFill>
                  <a:schemeClr val="tx1"/>
                </a:solidFill>
              </a:rPr>
              <a:t>System</a:t>
            </a:r>
            <a:endParaRPr lang="en-US" sz="3200" b="1" u="sng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85929" y="1431532"/>
            <a:ext cx="3278979" cy="439340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0136" y="1467346"/>
            <a:ext cx="3278979" cy="439340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55849" y="4742878"/>
            <a:ext cx="1104983" cy="10820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K</a:t>
            </a:r>
            <a:b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/>
            </a:r>
            <a:b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24567" y="1452264"/>
            <a:ext cx="330103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Target: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 can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perform metric conversions and use scientific notation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100" dirty="0">
              <a:solidFill>
                <a:srgbClr val="FF0000"/>
              </a:solidFill>
              <a:latin typeface="Trebuchet MS" panose="020B0603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38681" y="4736965"/>
            <a:ext cx="1104983" cy="10820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/>
            </a:r>
            <a:br>
              <a:rPr kumimoji="0" lang="en-US" sz="6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/>
            </a:r>
            <a:b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/>
            </a:r>
            <a:b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43664" y="4742878"/>
            <a:ext cx="1104983" cy="10820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/>
            </a:r>
            <a:br>
              <a:rPr kumimoji="0" lang="en-US" sz="6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Q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/>
            </a:r>
            <a:b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/>
            </a:r>
            <a:b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675006" y="1467345"/>
            <a:ext cx="656168" cy="4335053"/>
            <a:chOff x="164212" y="778587"/>
            <a:chExt cx="874891" cy="5780070"/>
          </a:xfrm>
        </p:grpSpPr>
        <p:sp>
          <p:nvSpPr>
            <p:cNvPr id="31" name="Oval 30"/>
            <p:cNvSpPr/>
            <p:nvPr/>
          </p:nvSpPr>
          <p:spPr>
            <a:xfrm>
              <a:off x="164212" y="778587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64212" y="1101892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64212" y="1438076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64212" y="1776081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64212" y="2099386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64212" y="2435570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64212" y="2784426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64212" y="3107731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64212" y="3443915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164212" y="3790353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64212" y="4113658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64212" y="4449842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64212" y="4800726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64212" y="5124031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64212" y="5460215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64212" y="5797537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64212" y="6120842"/>
              <a:ext cx="874891" cy="43781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28988" y="1847851"/>
            <a:ext cx="17000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Show your work here! </a:t>
            </a:r>
            <a:b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/>
            </a:r>
            <a:b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Be neat and organized so I can follow what you did and where the work for each question is.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303588" y="3397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933" y="3590065"/>
            <a:ext cx="1304661" cy="103833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48" y="1992024"/>
            <a:ext cx="1071816" cy="32395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79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0"/>
            <a:ext cx="7886700" cy="1325563"/>
          </a:xfrm>
        </p:spPr>
        <p:txBody>
          <a:bodyPr/>
          <a:lstStyle/>
          <a:p>
            <a:r>
              <a:rPr lang="en-US" u="sng" dirty="0" smtClean="0">
                <a:latin typeface="Bernard MT Condensed" panose="02050806060905020404" pitchFamily="18" charset="0"/>
              </a:rPr>
              <a:t>Converting Metric System</a:t>
            </a:r>
            <a:endParaRPr lang="en-US" u="sng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171741"/>
            <a:ext cx="7886700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Just move the decimal!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7042" y="1658934"/>
            <a:ext cx="8449465" cy="4921377"/>
            <a:chOff x="397042" y="1658934"/>
            <a:chExt cx="8449465" cy="4921377"/>
          </a:xfrm>
        </p:grpSpPr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609600" y="1981200"/>
              <a:ext cx="1066800" cy="1066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Kilo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1000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units</a:t>
              </a:r>
            </a:p>
          </p:txBody>
        </p:sp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1676400" y="2514600"/>
              <a:ext cx="1069848" cy="106984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Hecto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units</a:t>
              </a:r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2743200" y="3048000"/>
              <a:ext cx="1069848" cy="106984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Deka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10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units</a:t>
              </a:r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3810000" y="3657600"/>
              <a:ext cx="1069848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Base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BEBEB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Unit</a:t>
              </a: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4889326" y="4114800"/>
              <a:ext cx="1069848" cy="10698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Deci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0.1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units</a:t>
              </a: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5968652" y="4572000"/>
              <a:ext cx="1069848" cy="10698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Centi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0.01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units</a:t>
              </a: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7035452" y="5029200"/>
              <a:ext cx="1069848" cy="10698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Milli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0.001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units</a:t>
              </a: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5968652" y="1658934"/>
              <a:ext cx="2877855" cy="1968674"/>
            </a:xfrm>
            <a:prstGeom prst="rect">
              <a:avLst/>
            </a:prstGeom>
            <a:solidFill>
              <a:srgbClr val="EBEBEB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To convert to a smaller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/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unit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,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move decimal </a:t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point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to the right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/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(or multiply</a:t>
              </a:r>
              <a:r>
                <a:rPr lang="en-US" sz="2400" kern="0" dirty="0">
                  <a:solidFill>
                    <a:prstClr val="black"/>
                  </a:solidFill>
                  <a:latin typeface="Times New Roman" pitchFamily="18" charset="0"/>
                </a:rPr>
                <a:t>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397042" y="4721348"/>
              <a:ext cx="2879558" cy="1858963"/>
            </a:xfrm>
            <a:prstGeom prst="rect">
              <a:avLst/>
            </a:prstGeom>
            <a:solidFill>
              <a:srgbClr val="EBEBEB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To convert to a larger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/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unit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,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move decimal </a:t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point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to the left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/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(or divide)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 flipV="1">
              <a:off x="6670109" y="3475208"/>
              <a:ext cx="1719197" cy="12526"/>
            </a:xfrm>
            <a:prstGeom prst="line">
              <a:avLst/>
            </a:prstGeom>
            <a:noFill/>
            <a:ln w="57150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 flipH="1">
              <a:off x="701842" y="6339185"/>
              <a:ext cx="1847589" cy="12526"/>
            </a:xfrm>
            <a:prstGeom prst="line">
              <a:avLst/>
            </a:prstGeom>
            <a:noFill/>
            <a:ln w="57150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52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820" y="255112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Bernard MT Condensed" panose="02050806060905020404" pitchFamily="18" charset="0"/>
              </a:rPr>
              <a:t>What are the </a:t>
            </a:r>
            <a:br>
              <a:rPr lang="en-US" dirty="0" smtClean="0">
                <a:latin typeface="Bernard MT Condensed" panose="02050806060905020404" pitchFamily="18" charset="0"/>
              </a:rPr>
            </a:br>
            <a:r>
              <a:rPr lang="en-US" u="sng" dirty="0" smtClean="0">
                <a:latin typeface="Bernard MT Condensed" panose="02050806060905020404" pitchFamily="18" charset="0"/>
              </a:rPr>
              <a:t>“Base Units?”</a:t>
            </a:r>
            <a:endParaRPr lang="en-US" u="sng" dirty="0">
              <a:latin typeface="Bernard MT Condensed" panose="02050806060905020404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33820" y="2632552"/>
            <a:ext cx="10668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Kilo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1000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units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300620" y="3165952"/>
            <a:ext cx="1069848" cy="1069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Hecto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100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units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367420" y="3699352"/>
            <a:ext cx="1069848" cy="1069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Deka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10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units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446252" y="4308952"/>
            <a:ext cx="1069848" cy="10698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Base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Unit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4513546" y="4766152"/>
            <a:ext cx="1069848" cy="1069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Deci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0.1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units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580840" y="5223352"/>
            <a:ext cx="1069848" cy="1069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Centi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0.01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units</a:t>
            </a: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6647640" y="5680552"/>
            <a:ext cx="1069848" cy="1069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Milli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0.001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units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206320"/>
              </p:ext>
            </p:extLst>
          </p:nvPr>
        </p:nvGraphicFramePr>
        <p:xfrm>
          <a:off x="4322406" y="491173"/>
          <a:ext cx="3610779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1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Measuring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Unit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Length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Meter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Volume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Liter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Mass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Gram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Time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Second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Temp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Kelvin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# of molecules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Mole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7" y="-34816"/>
            <a:ext cx="7886700" cy="1325563"/>
          </a:xfrm>
        </p:spPr>
        <p:txBody>
          <a:bodyPr/>
          <a:lstStyle/>
          <a:p>
            <a:r>
              <a:rPr lang="en-US" u="sng" dirty="0" smtClean="0">
                <a:latin typeface="Bernard MT Condensed" panose="02050806060905020404" pitchFamily="18" charset="0"/>
              </a:rPr>
              <a:t>How do I remember the prefixes?</a:t>
            </a:r>
            <a:endParaRPr lang="en-US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1377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K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</a:rPr>
              <a:t>ing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</a:rPr>
              <a:t>enry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</a:rPr>
              <a:t>ied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</a:rPr>
              <a:t>y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</a:rPr>
              <a:t>rinking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</a:rPr>
              <a:t>hocolate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</a:rPr>
              <a:t>ilk</a:t>
            </a:r>
          </a:p>
        </p:txBody>
      </p:sp>
      <p:pic>
        <p:nvPicPr>
          <p:cNvPr id="16" name="Picture 4" descr="C:\Users\Stephanie\AppData\Local\Microsoft\Windows\Temporary Internet Files\Content.IE5\2XR4OUFQ\MM90004659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244504"/>
            <a:ext cx="2133600" cy="2074877"/>
          </a:xfrm>
          <a:prstGeom prst="rect">
            <a:avLst/>
          </a:prstGeom>
          <a:noFill/>
        </p:spPr>
      </p:pic>
      <p:pic>
        <p:nvPicPr>
          <p:cNvPr id="17" name="Picture 5" descr="C:\Users\Stephanie\AppData\Local\Microsoft\Windows\Temporary Internet Files\Content.IE5\1MY86VYY\MC9001389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3192" y="3880982"/>
            <a:ext cx="2233208" cy="2438400"/>
          </a:xfrm>
          <a:prstGeom prst="rect">
            <a:avLst/>
          </a:prstGeom>
          <a:noFill/>
        </p:spPr>
      </p:pic>
      <p:pic>
        <p:nvPicPr>
          <p:cNvPr id="18" name="Picture 7" descr="C:\Users\Stephanie\AppData\Local\Microsoft\Windows\Temporary Internet Files\Content.IE5\O7BKLZPO\MP90043102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3595" y="4032044"/>
            <a:ext cx="2291805" cy="228733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200" y="1671182"/>
            <a:ext cx="582211" cy="1905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KILO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94189" y="1671182"/>
            <a:ext cx="582211" cy="2362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HECTO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8400" y="1671182"/>
            <a:ext cx="513410" cy="2362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DEKA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1671182"/>
            <a:ext cx="582211" cy="2362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Base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14800" y="1671182"/>
            <a:ext cx="582211" cy="2362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DECI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67400" y="1671182"/>
            <a:ext cx="582211" cy="2362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CENTI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48600" y="1671182"/>
            <a:ext cx="582211" cy="2362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MILLI</a:t>
            </a:r>
          </a:p>
        </p:txBody>
      </p:sp>
    </p:spTree>
    <p:extLst>
      <p:ext uri="{BB962C8B-B14F-4D97-AF65-F5344CB8AC3E}">
        <p14:creationId xmlns:p14="http://schemas.microsoft.com/office/powerpoint/2010/main" val="18476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24"/>
            <a:ext cx="7886700" cy="1325563"/>
          </a:xfrm>
        </p:spPr>
        <p:txBody>
          <a:bodyPr/>
          <a:lstStyle/>
          <a:p>
            <a:r>
              <a:rPr lang="en-US" u="sng" dirty="0" smtClean="0">
                <a:latin typeface="Bernard MT Condensed" panose="02050806060905020404" pitchFamily="18" charset="0"/>
              </a:rPr>
              <a:t>Guided Practice</a:t>
            </a:r>
            <a:endParaRPr lang="en-US" u="sng" dirty="0">
              <a:latin typeface="Bernard MT Condensed" panose="020508060609050204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23290" y="221121"/>
            <a:ext cx="361194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/>
              <a:t>27500 </a:t>
            </a:r>
            <a:r>
              <a:rPr lang="en-US" sz="4400" dirty="0"/>
              <a:t>mg </a:t>
            </a:r>
            <a:r>
              <a:rPr lang="en-US" sz="4400" dirty="0" smtClean="0">
                <a:sym typeface="Wingdings" panose="05000000000000000000" pitchFamily="2" charset="2"/>
              </a:rPr>
              <a:t> </a:t>
            </a:r>
            <a:r>
              <a:rPr lang="en-US" sz="4400" dirty="0" smtClean="0"/>
              <a:t>g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409902" y="1325564"/>
            <a:ext cx="5281449" cy="8366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STEP 1</a:t>
            </a:r>
          </a:p>
          <a:p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Are you going up or down the “ladder?”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902" y="2162232"/>
            <a:ext cx="3925615" cy="8488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STEP 2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How many steps to get there?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9903" y="3011051"/>
            <a:ext cx="2554014" cy="1576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STEP 3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Move decimal that many times, in that direction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1103" y="2101091"/>
            <a:ext cx="4011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K  H  D  B  d  c  m</a:t>
            </a:r>
            <a:endParaRPr lang="en-US" sz="4400" dirty="0"/>
          </a:p>
        </p:txBody>
      </p:sp>
      <p:sp>
        <p:nvSpPr>
          <p:cNvPr id="12" name="Oval 11"/>
          <p:cNvSpPr/>
          <p:nvPr/>
        </p:nvSpPr>
        <p:spPr>
          <a:xfrm>
            <a:off x="8603407" y="1946892"/>
            <a:ext cx="215740" cy="308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867194" y="1794041"/>
            <a:ext cx="359566" cy="438084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Circular Arrow 2065"/>
          <p:cNvSpPr/>
          <p:nvPr/>
        </p:nvSpPr>
        <p:spPr>
          <a:xfrm flipH="1" flipV="1">
            <a:off x="8198068" y="2296192"/>
            <a:ext cx="481263" cy="1080271"/>
          </a:xfrm>
          <a:prstGeom prst="circular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ircular Arrow 52"/>
          <p:cNvSpPr/>
          <p:nvPr/>
        </p:nvSpPr>
        <p:spPr>
          <a:xfrm flipH="1" flipV="1">
            <a:off x="7593026" y="2296191"/>
            <a:ext cx="481263" cy="1080271"/>
          </a:xfrm>
          <a:prstGeom prst="circular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Circular Arrow 53"/>
          <p:cNvSpPr/>
          <p:nvPr/>
        </p:nvSpPr>
        <p:spPr>
          <a:xfrm flipH="1" flipV="1">
            <a:off x="6987984" y="2296191"/>
            <a:ext cx="481263" cy="1080271"/>
          </a:xfrm>
          <a:prstGeom prst="circular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68" name="Straight Arrow Connector 2067"/>
          <p:cNvCxnSpPr/>
          <p:nvPr/>
        </p:nvCxnSpPr>
        <p:spPr>
          <a:xfrm flipH="1" flipV="1">
            <a:off x="7507119" y="2075300"/>
            <a:ext cx="819357" cy="221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963917" y="2242822"/>
            <a:ext cx="43713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2 7 5 0 0</a:t>
            </a:r>
            <a:r>
              <a:rPr lang="en-US" sz="13800" dirty="0" smtClean="0"/>
              <a:t>.</a:t>
            </a:r>
            <a:endParaRPr lang="en-US" sz="6600" dirty="0"/>
          </a:p>
        </p:txBody>
      </p:sp>
      <p:sp>
        <p:nvSpPr>
          <p:cNvPr id="59" name="Circular Arrow 58"/>
          <p:cNvSpPr/>
          <p:nvPr/>
        </p:nvSpPr>
        <p:spPr>
          <a:xfrm flipH="1" flipV="1">
            <a:off x="5895474" y="3569905"/>
            <a:ext cx="782334" cy="1080271"/>
          </a:xfrm>
          <a:prstGeom prst="circular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Circular Arrow 59"/>
          <p:cNvSpPr/>
          <p:nvPr/>
        </p:nvSpPr>
        <p:spPr>
          <a:xfrm flipH="1" flipV="1">
            <a:off x="5238049" y="3571385"/>
            <a:ext cx="657423" cy="1080271"/>
          </a:xfrm>
          <a:prstGeom prst="circular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Circular Arrow 60"/>
          <p:cNvSpPr/>
          <p:nvPr/>
        </p:nvSpPr>
        <p:spPr>
          <a:xfrm flipH="1" flipV="1">
            <a:off x="4564344" y="3569905"/>
            <a:ext cx="657422" cy="1080271"/>
          </a:xfrm>
          <a:prstGeom prst="circular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70" name="TextBox 2069"/>
          <p:cNvSpPr txBox="1"/>
          <p:nvPr/>
        </p:nvSpPr>
        <p:spPr>
          <a:xfrm>
            <a:off x="3188730" y="4653471"/>
            <a:ext cx="5460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27.500 g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18436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2066" grpId="0" animBg="1"/>
      <p:bldP spid="53" grpId="0" animBg="1"/>
      <p:bldP spid="54" grpId="0" animBg="1"/>
      <p:bldP spid="58" grpId="0"/>
      <p:bldP spid="59" grpId="0" animBg="1"/>
      <p:bldP spid="60" grpId="0" animBg="1"/>
      <p:bldP spid="61" grpId="0" animBg="1"/>
      <p:bldP spid="20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0"/>
            <a:ext cx="7886700" cy="1325563"/>
          </a:xfrm>
        </p:spPr>
        <p:txBody>
          <a:bodyPr/>
          <a:lstStyle/>
          <a:p>
            <a:r>
              <a:rPr lang="en-US" u="sng" dirty="0" smtClean="0">
                <a:latin typeface="Bernard MT Condensed" panose="02050806060905020404" pitchFamily="18" charset="0"/>
              </a:rPr>
              <a:t>Guided Practice</a:t>
            </a:r>
            <a:endParaRPr lang="en-US" u="sng" dirty="0">
              <a:latin typeface="Bernard MT Condensed" panose="020508060609050204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93433" y="268608"/>
            <a:ext cx="493776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/>
              <a:t>0.15 </a:t>
            </a:r>
            <a:r>
              <a:rPr lang="en-US" sz="4400" dirty="0"/>
              <a:t>D</a:t>
            </a:r>
            <a:r>
              <a:rPr lang="en-US" sz="4400" dirty="0" smtClean="0"/>
              <a:t>L </a:t>
            </a:r>
            <a:r>
              <a:rPr lang="en-US" sz="4400" dirty="0"/>
              <a:t>= ______ m</a:t>
            </a:r>
            <a:r>
              <a:rPr lang="en-US" sz="4400" dirty="0" smtClean="0"/>
              <a:t>L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409902" y="1325564"/>
            <a:ext cx="5281449" cy="8366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STEP 1</a:t>
            </a:r>
          </a:p>
          <a:p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Are you going up or down the “ladder?”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902" y="2162232"/>
            <a:ext cx="3925615" cy="8488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STEP 2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How many steps to get there?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9903" y="3011051"/>
            <a:ext cx="2554014" cy="1576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STEP 3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Move decimal that many times, in that direction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1103" y="2101091"/>
            <a:ext cx="4011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K  H  D  B  d  c  m</a:t>
            </a:r>
            <a:endParaRPr lang="en-US" sz="4400" dirty="0"/>
          </a:p>
        </p:txBody>
      </p:sp>
      <p:sp>
        <p:nvSpPr>
          <p:cNvPr id="12" name="Oval 11"/>
          <p:cNvSpPr/>
          <p:nvPr/>
        </p:nvSpPr>
        <p:spPr>
          <a:xfrm>
            <a:off x="6364559" y="1790479"/>
            <a:ext cx="215740" cy="308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8499548" y="1805321"/>
            <a:ext cx="359566" cy="438084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Circular Arrow 2065"/>
          <p:cNvSpPr/>
          <p:nvPr/>
        </p:nvSpPr>
        <p:spPr>
          <a:xfrm flipV="1">
            <a:off x="8198068" y="2296192"/>
            <a:ext cx="481263" cy="1080271"/>
          </a:xfrm>
          <a:prstGeom prst="circular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ircular Arrow 52"/>
          <p:cNvSpPr/>
          <p:nvPr/>
        </p:nvSpPr>
        <p:spPr>
          <a:xfrm flipV="1">
            <a:off x="7593026" y="2296191"/>
            <a:ext cx="481263" cy="1080271"/>
          </a:xfrm>
          <a:prstGeom prst="circular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Circular Arrow 53"/>
          <p:cNvSpPr/>
          <p:nvPr/>
        </p:nvSpPr>
        <p:spPr>
          <a:xfrm flipV="1">
            <a:off x="6987984" y="2296191"/>
            <a:ext cx="481263" cy="1080271"/>
          </a:xfrm>
          <a:prstGeom prst="circular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68" name="Straight Arrow Connector 2067"/>
          <p:cNvCxnSpPr/>
          <p:nvPr/>
        </p:nvCxnSpPr>
        <p:spPr>
          <a:xfrm>
            <a:off x="6855667" y="1944677"/>
            <a:ext cx="1432937" cy="1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963917" y="2242822"/>
            <a:ext cx="43713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0</a:t>
            </a:r>
            <a:r>
              <a:rPr lang="en-US" sz="13800" dirty="0" smtClean="0"/>
              <a:t>.</a:t>
            </a:r>
            <a:r>
              <a:rPr lang="en-US" sz="6600" dirty="0" smtClean="0"/>
              <a:t>1 5 0 0</a:t>
            </a:r>
            <a:endParaRPr lang="en-US" sz="6600" dirty="0"/>
          </a:p>
        </p:txBody>
      </p:sp>
      <p:sp>
        <p:nvSpPr>
          <p:cNvPr id="60" name="Circular Arrow 59"/>
          <p:cNvSpPr/>
          <p:nvPr/>
        </p:nvSpPr>
        <p:spPr>
          <a:xfrm flipV="1">
            <a:off x="4516160" y="3571383"/>
            <a:ext cx="609294" cy="1080271"/>
          </a:xfrm>
          <a:prstGeom prst="circular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Circular Arrow 60"/>
          <p:cNvSpPr/>
          <p:nvPr/>
        </p:nvSpPr>
        <p:spPr>
          <a:xfrm flipV="1">
            <a:off x="3674009" y="3569904"/>
            <a:ext cx="842147" cy="108027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799994"/>
              <a:gd name="adj5" fmla="val 125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70" name="TextBox 2069"/>
          <p:cNvSpPr txBox="1"/>
          <p:nvPr/>
        </p:nvSpPr>
        <p:spPr>
          <a:xfrm>
            <a:off x="3195147" y="4895787"/>
            <a:ext cx="5460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1500 mL </a:t>
            </a:r>
            <a:endParaRPr lang="en-US" sz="8000" b="1" dirty="0"/>
          </a:p>
        </p:txBody>
      </p:sp>
      <p:sp>
        <p:nvSpPr>
          <p:cNvPr id="20" name="Circular Arrow 19"/>
          <p:cNvSpPr/>
          <p:nvPr/>
        </p:nvSpPr>
        <p:spPr>
          <a:xfrm flipV="1">
            <a:off x="6463157" y="2315198"/>
            <a:ext cx="481263" cy="1080271"/>
          </a:xfrm>
          <a:prstGeom prst="circular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ircular Arrow 20"/>
          <p:cNvSpPr/>
          <p:nvPr/>
        </p:nvSpPr>
        <p:spPr>
          <a:xfrm flipV="1">
            <a:off x="5125454" y="3575424"/>
            <a:ext cx="609294" cy="1080271"/>
          </a:xfrm>
          <a:prstGeom prst="circular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ular Arrow 21"/>
          <p:cNvSpPr/>
          <p:nvPr/>
        </p:nvSpPr>
        <p:spPr>
          <a:xfrm flipV="1">
            <a:off x="5755265" y="3569903"/>
            <a:ext cx="609294" cy="1080271"/>
          </a:xfrm>
          <a:prstGeom prst="circular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8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2066" grpId="0" animBg="1"/>
      <p:bldP spid="53" grpId="0" animBg="1"/>
      <p:bldP spid="54" grpId="0" animBg="1"/>
      <p:bldP spid="58" grpId="0"/>
      <p:bldP spid="60" grpId="0" animBg="1"/>
      <p:bldP spid="61" grpId="0" animBg="1"/>
      <p:bldP spid="2070" grpId="0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9" y="69014"/>
            <a:ext cx="8507881" cy="1325563"/>
          </a:xfrm>
        </p:spPr>
        <p:txBody>
          <a:bodyPr/>
          <a:lstStyle/>
          <a:p>
            <a:r>
              <a:rPr lang="en-US" u="sng" dirty="0" smtClean="0">
                <a:latin typeface="Bernard MT Condensed" panose="02050806060905020404" pitchFamily="18" charset="0"/>
              </a:rPr>
              <a:t>Tired of really big or really small numbers???</a:t>
            </a:r>
            <a:endParaRPr lang="en-US" u="sng" dirty="0">
              <a:latin typeface="Bernard MT Condensed" panose="02050806060905020404" pitchFamily="18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71449" y="1440614"/>
            <a:ext cx="8755983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 scientific notation!</a:t>
            </a:r>
          </a:p>
          <a:p>
            <a:r>
              <a:rPr lang="en-US" sz="3200" dirty="0" smtClean="0"/>
              <a:t>Move your decimal and rewrite it in “scientific </a:t>
            </a:r>
            <a:br>
              <a:rPr lang="en-US" sz="3200" dirty="0" smtClean="0"/>
            </a:br>
            <a:r>
              <a:rPr lang="en-US" sz="3200" dirty="0" smtClean="0"/>
              <a:t>notation format”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48702" y="1658614"/>
            <a:ext cx="35252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3</a:t>
            </a:r>
            <a:r>
              <a:rPr lang="en-US" sz="16600" dirty="0" smtClean="0">
                <a:solidFill>
                  <a:schemeClr val="accent2"/>
                </a:solidFill>
              </a:rPr>
              <a:t>.</a:t>
            </a:r>
            <a:r>
              <a:rPr lang="en-US" sz="5400" dirty="0" smtClean="0">
                <a:solidFill>
                  <a:srgbClr val="00B050"/>
                </a:solidFill>
              </a:rPr>
              <a:t>54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rgbClr val="00B0F0"/>
                </a:solidFill>
              </a:rPr>
              <a:t>x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rgbClr val="7030A0"/>
                </a:solidFill>
              </a:rPr>
              <a:t>10</a:t>
            </a:r>
            <a:r>
              <a:rPr lang="en-US" sz="5400" baseline="30000" dirty="0" smtClean="0">
                <a:solidFill>
                  <a:srgbClr val="FF66FF"/>
                </a:solidFill>
              </a:rPr>
              <a:t>2</a:t>
            </a:r>
            <a:endParaRPr lang="en-US" sz="5400" baseline="30000" dirty="0">
              <a:solidFill>
                <a:srgbClr val="FF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9" y="4211312"/>
            <a:ext cx="1080086" cy="132343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One </a:t>
            </a:r>
            <a:br>
              <a:rPr lang="en-US" sz="4000" dirty="0" smtClean="0"/>
            </a:br>
            <a:r>
              <a:rPr lang="en-US" sz="4000" dirty="0" smtClean="0"/>
              <a:t>#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1347071" y="4765310"/>
            <a:ext cx="734930" cy="769441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ym typeface="Symbol" panose="05050102010706020507" pitchFamily="18" charset="2"/>
              </a:rPr>
              <a:t></a:t>
            </a:r>
            <a:endParaRPr lang="en-US" sz="4400" dirty="0"/>
          </a:p>
        </p:txBody>
      </p:sp>
      <p:sp>
        <p:nvSpPr>
          <p:cNvPr id="26" name="TextBox 25"/>
          <p:cNvSpPr txBox="1"/>
          <p:nvPr/>
        </p:nvSpPr>
        <p:spPr>
          <a:xfrm>
            <a:off x="2183267" y="4220553"/>
            <a:ext cx="179872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Rest of the #s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4087010" y="4765309"/>
            <a:ext cx="734930" cy="76944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 smtClean="0">
                <a:sym typeface="Symbol" panose="05050102010706020507" pitchFamily="18" charset="2"/>
              </a:rPr>
              <a:t>x</a:t>
            </a:r>
            <a:endParaRPr lang="en-US" sz="4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926963" y="4343663"/>
            <a:ext cx="1169326" cy="120032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10</a:t>
            </a:r>
            <a:endParaRPr lang="en-US" sz="7200" dirty="0"/>
          </a:p>
        </p:txBody>
      </p:sp>
      <p:sp>
        <p:nvSpPr>
          <p:cNvPr id="29" name="TextBox 28"/>
          <p:cNvSpPr txBox="1"/>
          <p:nvPr/>
        </p:nvSpPr>
        <p:spPr>
          <a:xfrm>
            <a:off x="6201312" y="3819155"/>
            <a:ext cx="2061959" cy="646331"/>
          </a:xfrm>
          <a:prstGeom prst="rect">
            <a:avLst/>
          </a:prstGeom>
          <a:noFill/>
          <a:ln w="7620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Exponent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425389" y="2942121"/>
            <a:ext cx="4895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(tells us how many times to move the decimal, and which way to move it!)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43947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02283"/>
              </p:ext>
            </p:extLst>
          </p:nvPr>
        </p:nvGraphicFramePr>
        <p:xfrm>
          <a:off x="450377" y="456126"/>
          <a:ext cx="8338781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8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5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0" u="none" dirty="0" smtClean="0">
                          <a:latin typeface="Bernard MT Condensed" panose="02050806060905020404" pitchFamily="18" charset="0"/>
                        </a:rPr>
                        <a:t>Big or small?</a:t>
                      </a:r>
                      <a:endParaRPr lang="en-US" sz="3200" b="0" u="none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0" u="none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10</a:t>
                      </a:r>
                      <a:r>
                        <a:rPr lang="en-US" sz="3200" baseline="30000" dirty="0" smtClean="0"/>
                        <a:t>positive #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x 10</a:t>
                      </a:r>
                      <a:r>
                        <a:rPr lang="en-US" sz="3200" baseline="30000" dirty="0" smtClean="0"/>
                        <a:t>negative #</a:t>
                      </a:r>
                      <a:endParaRPr lang="en-US" sz="3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08965" y="1112303"/>
            <a:ext cx="1499408" cy="425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“Big” #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2485" y="1766335"/>
            <a:ext cx="1881546" cy="334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“Small” #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36025" y="1112302"/>
            <a:ext cx="3630303" cy="425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Multiplying by 10’s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41239" y="1696461"/>
            <a:ext cx="3110411" cy="425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Dividing by 10’s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8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3360"/>
              </p:ext>
            </p:extLst>
          </p:nvPr>
        </p:nvGraphicFramePr>
        <p:xfrm>
          <a:off x="536164" y="467795"/>
          <a:ext cx="8082218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4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0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3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u="none" dirty="0" smtClean="0">
                          <a:latin typeface="Bernard MT Condensed" panose="02050806060905020404" pitchFamily="18" charset="0"/>
                        </a:rPr>
                        <a:t>Guided Practice</a:t>
                      </a:r>
                      <a:endParaRPr lang="en-US" sz="2800" b="0" u="none" dirty="0" smtClean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1.0 x 10</a:t>
                      </a:r>
                      <a:r>
                        <a:rPr lang="en-US" sz="4000" baseline="30000" dirty="0" smtClean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aseline="0" dirty="0" smtClean="0"/>
                        <a:t>2.5 x 10</a:t>
                      </a:r>
                      <a:r>
                        <a:rPr lang="en-US" sz="4400" baseline="30000" dirty="0" smtClean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1.0 x 10</a:t>
                      </a:r>
                      <a:r>
                        <a:rPr lang="en-US" sz="4000" baseline="30000" dirty="0" smtClean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aseline="0" dirty="0" smtClean="0"/>
                        <a:t>3.8 x 10</a:t>
                      </a:r>
                      <a:r>
                        <a:rPr lang="en-US" sz="4400" baseline="30000" dirty="0" smtClean="0"/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1.0</a:t>
                      </a:r>
                      <a:r>
                        <a:rPr lang="en-US" sz="4000" baseline="0" dirty="0" smtClean="0"/>
                        <a:t> x 10</a:t>
                      </a:r>
                      <a:r>
                        <a:rPr lang="en-US" sz="4000" baseline="30000" dirty="0" smtClean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6728" y="3807725"/>
            <a:ext cx="8181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Practice problems need to be done in your notebook! They are part of the notes!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2678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3360"/>
              </p:ext>
            </p:extLst>
          </p:nvPr>
        </p:nvGraphicFramePr>
        <p:xfrm>
          <a:off x="536164" y="467795"/>
          <a:ext cx="8082218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4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0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3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u="none" dirty="0" smtClean="0">
                          <a:latin typeface="Bernard MT Condensed" panose="02050806060905020404" pitchFamily="18" charset="0"/>
                        </a:rPr>
                        <a:t>Guided Practice</a:t>
                      </a:r>
                      <a:endParaRPr lang="en-US" sz="2800" b="0" u="none" dirty="0" smtClean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30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1.0 x 10</a:t>
                      </a:r>
                      <a:r>
                        <a:rPr lang="en-US" sz="4000" baseline="30000" dirty="0" smtClean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aseline="0" dirty="0" smtClean="0"/>
                        <a:t>2.5 x 10</a:t>
                      </a:r>
                      <a:r>
                        <a:rPr lang="en-US" sz="4400" baseline="30000" dirty="0" smtClean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1.0 x 10</a:t>
                      </a:r>
                      <a:r>
                        <a:rPr lang="en-US" sz="4000" baseline="30000" dirty="0" smtClean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aseline="0" dirty="0" smtClean="0"/>
                        <a:t>3.8 x 10</a:t>
                      </a:r>
                      <a:r>
                        <a:rPr lang="en-US" sz="4400" baseline="30000" dirty="0" smtClean="0"/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1.0</a:t>
                      </a:r>
                      <a:r>
                        <a:rPr lang="en-US" sz="4000" baseline="0" dirty="0" smtClean="0"/>
                        <a:t> x 10</a:t>
                      </a:r>
                      <a:r>
                        <a:rPr lang="en-US" sz="4000" baseline="30000" dirty="0" smtClean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102927" y="1101500"/>
            <a:ext cx="957265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10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02926" y="1870149"/>
            <a:ext cx="957265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02926" y="2619156"/>
            <a:ext cx="957265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0.1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46615" y="1101500"/>
            <a:ext cx="1889879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25000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67337" y="1846490"/>
            <a:ext cx="1969157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0.038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9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363521"/>
              </p:ext>
            </p:extLst>
          </p:nvPr>
        </p:nvGraphicFramePr>
        <p:xfrm>
          <a:off x="1334662" y="440502"/>
          <a:ext cx="6508580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1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u="none" dirty="0" smtClean="0">
                          <a:latin typeface="Bernard MT Condensed" panose="02050806060905020404" pitchFamily="18" charset="0"/>
                        </a:rPr>
                        <a:t>Guided Practice</a:t>
                      </a:r>
                      <a:endParaRPr lang="en-US" sz="2800" b="0" u="none" dirty="0" smtClean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/>
                        <a:t>541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30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9.5</a:t>
                      </a:r>
                      <a:endParaRPr 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30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/>
                        <a:t>0.025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30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6728" y="3807725"/>
            <a:ext cx="8181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Practice problems need to be done in your notebook! They are part of the notes!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580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865" y="-481623"/>
            <a:ext cx="8858250" cy="1254264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Bernard MT Condensed" panose="02050806060905020404" pitchFamily="18" charset="0"/>
              </a:rPr>
              <a:t>Measurements and Conversions Gone Wrong!</a:t>
            </a:r>
            <a:endParaRPr lang="en-US" sz="4000" dirty="0">
              <a:latin typeface="Bernard MT Condensed" panose="02050806060905020404" pitchFamily="18" charset="0"/>
            </a:endParaRPr>
          </a:p>
        </p:txBody>
      </p:sp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4015">
            <a:off x="6352224" y="2964523"/>
            <a:ext cx="2421808" cy="31092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tokyo space mount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7538">
            <a:off x="528638" y="4461794"/>
            <a:ext cx="3607389" cy="20291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ir ca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829">
            <a:off x="2154589" y="3423838"/>
            <a:ext cx="4100285" cy="21824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edia.theweek.com/img/generic/sciencedisaster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0288">
            <a:off x="4101210" y="1508621"/>
            <a:ext cx="3238839" cy="21592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arence the tortoise celebrated his 90th birthday Sunday at the Spring Spectacular at AmericaÃ¢ÂÂs Teaching Zoo at Moorpark College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3751">
            <a:off x="446338" y="1107583"/>
            <a:ext cx="3459332" cy="21674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25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363521"/>
              </p:ext>
            </p:extLst>
          </p:nvPr>
        </p:nvGraphicFramePr>
        <p:xfrm>
          <a:off x="1334662" y="440502"/>
          <a:ext cx="6508580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1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u="none" dirty="0" smtClean="0">
                          <a:latin typeface="Bernard MT Condensed" panose="02050806060905020404" pitchFamily="18" charset="0"/>
                        </a:rPr>
                        <a:t>Guided Practice</a:t>
                      </a:r>
                      <a:endParaRPr lang="en-US" sz="2800" b="0" u="none" dirty="0" smtClean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/>
                        <a:t>541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30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9.5</a:t>
                      </a:r>
                      <a:endParaRPr 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30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/>
                        <a:t>0.025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aseline="30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372380" y="1060557"/>
            <a:ext cx="431131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5.41 x 10</a:t>
            </a:r>
            <a:r>
              <a:rPr lang="en-US" sz="4400" baseline="30000" dirty="0" smtClean="0">
                <a:solidFill>
                  <a:schemeClr val="tx1"/>
                </a:solidFill>
              </a:rPr>
              <a:t>2</a:t>
            </a:r>
            <a:endParaRPr lang="en-US" sz="4400" baseline="30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72380" y="1908769"/>
            <a:ext cx="431131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9.5 x 10</a:t>
            </a:r>
            <a:r>
              <a:rPr lang="en-US" sz="4400" baseline="30000" dirty="0" smtClean="0">
                <a:solidFill>
                  <a:schemeClr val="tx1"/>
                </a:solidFill>
              </a:rPr>
              <a:t>0</a:t>
            </a:r>
            <a:endParaRPr lang="en-US" sz="4400" baseline="30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72380" y="2632448"/>
            <a:ext cx="431131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2.5 x 10</a:t>
            </a:r>
            <a:r>
              <a:rPr lang="en-US" sz="4400" baseline="30000" dirty="0" smtClean="0">
                <a:solidFill>
                  <a:schemeClr val="tx1"/>
                </a:solidFill>
              </a:rPr>
              <a:t>-2</a:t>
            </a:r>
            <a:endParaRPr lang="en-US" sz="44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9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latin typeface="Impact" panose="020B0806030902050204" pitchFamily="34" charset="0"/>
              </a:rPr>
              <a:t>YouTube Link for This Presentation</a:t>
            </a:r>
            <a:endParaRPr lang="en-US" sz="3600" u="sng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youtu.be/AidlHXdxkiw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6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5750" y="0"/>
            <a:ext cx="8858250" cy="1254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Bernard MT Condensed" panose="02050806060905020404" pitchFamily="18" charset="0"/>
              </a:rPr>
              <a:t>Measurements and Conversions Gone Wrong!</a:t>
            </a:r>
            <a:endParaRPr lang="en-US" sz="4000" dirty="0">
              <a:latin typeface="Bernard MT Condensed" panose="02050806060905020404" pitchFamily="18" charset="0"/>
            </a:endParaRPr>
          </a:p>
        </p:txBody>
      </p:sp>
      <p:pic>
        <p:nvPicPr>
          <p:cNvPr id="5" name="Picture 2" descr="http://media.theweek.com/img/generic/sciencedisast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97" y="1629983"/>
            <a:ext cx="4297116" cy="28647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98020" y="1508082"/>
            <a:ext cx="40459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1999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NASA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lost a Mars orbiter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$125 million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loss. A calculation was done with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pound-force seconds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not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Newton seconds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0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5750" y="0"/>
            <a:ext cx="8858250" cy="1254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Bernard MT Condensed" panose="02050806060905020404" pitchFamily="18" charset="0"/>
              </a:rPr>
              <a:t>Measurements and Conversions Gone Wrong!</a:t>
            </a:r>
            <a:endParaRPr lang="en-US" sz="4000" dirty="0">
              <a:latin typeface="Bernard MT Condensed" panose="02050806060905020404" pitchFamily="18" charset="0"/>
            </a:endParaRPr>
          </a:p>
        </p:txBody>
      </p:sp>
      <p:pic>
        <p:nvPicPr>
          <p:cNvPr id="7" name="Picture 6" descr="Image result for air ca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251" y="1589038"/>
            <a:ext cx="5377695" cy="28623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5750" y="1434492"/>
            <a:ext cx="28719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1983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Air Canada plane ran out of fuel in the air. They thought the fuel was weighed in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kilograms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but it was weighed in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pounds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1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5750" y="0"/>
            <a:ext cx="8858250" cy="1254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Bernard MT Condensed" panose="02050806060905020404" pitchFamily="18" charset="0"/>
              </a:rPr>
              <a:t>Measurements and Conversions Gone Wrong!</a:t>
            </a:r>
            <a:endParaRPr lang="en-US" sz="4000" dirty="0">
              <a:latin typeface="Bernard MT Condensed" panose="02050806060905020404" pitchFamily="18" charset="0"/>
            </a:endParaRPr>
          </a:p>
        </p:txBody>
      </p:sp>
      <p:pic>
        <p:nvPicPr>
          <p:cNvPr id="5" name="Picture 10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91" y="1565652"/>
            <a:ext cx="3356068" cy="40601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14422" y="1348964"/>
            <a:ext cx="41985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1492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Columbus ended up in Bahama’s not Asia. Measured in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Roman miles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Nautical miles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5750" y="0"/>
            <a:ext cx="8858250" cy="1254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Bernard MT Condensed" panose="02050806060905020404" pitchFamily="18" charset="0"/>
              </a:rPr>
              <a:t>Measurements and Conversions Gone Wrong!</a:t>
            </a:r>
            <a:endParaRPr lang="en-US" sz="4000" dirty="0">
              <a:latin typeface="Bernard MT Condensed" panose="02050806060905020404" pitchFamily="18" charset="0"/>
            </a:endParaRPr>
          </a:p>
        </p:txBody>
      </p:sp>
      <p:pic>
        <p:nvPicPr>
          <p:cNvPr id="7" name="Picture 12" descr="Image result for tokyo space moun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247" y="1514114"/>
            <a:ext cx="4183446" cy="23531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5749" y="1359568"/>
            <a:ext cx="36294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Tokyo Disneyland’s Space Mountain Accident. The building designs changed from inches to metric scale. An axle got made thinner than it should have been.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9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5750" y="0"/>
            <a:ext cx="8858250" cy="1254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Bernard MT Condensed" panose="02050806060905020404" pitchFamily="18" charset="0"/>
              </a:rPr>
              <a:t>Measurements and Conversions Gone Wrong!</a:t>
            </a:r>
            <a:endParaRPr lang="en-US" sz="4000" dirty="0">
              <a:latin typeface="Bernard MT Condensed" panose="02050806060905020404" pitchFamily="18" charset="0"/>
            </a:endParaRPr>
          </a:p>
        </p:txBody>
      </p:sp>
      <p:pic>
        <p:nvPicPr>
          <p:cNvPr id="5" name="Picture 14" descr="Clarence the tortoise celebrated his 90th birthday Sunday at the Spring Spectacular at AmericaÃ¢ÂÂs Teaching Zoo at Moorpark Colleg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86" y="1498962"/>
            <a:ext cx="4657941" cy="29184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84963" y="1254263"/>
            <a:ext cx="33302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Zoo loans Clarence to another zoo. Clarence destroys the enclosure. They thought he was 250lbs but it was 250 kg! 250kg is bigger than 250lbs!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8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0"/>
            <a:ext cx="7886700" cy="1325563"/>
          </a:xfrm>
        </p:spPr>
        <p:txBody>
          <a:bodyPr/>
          <a:lstStyle/>
          <a:p>
            <a:r>
              <a:rPr lang="en-US" u="sng" dirty="0" smtClean="0">
                <a:latin typeface="Bernard MT Condensed" panose="02050806060905020404" pitchFamily="18" charset="0"/>
              </a:rPr>
              <a:t>Why the Metric System?</a:t>
            </a:r>
            <a:endParaRPr lang="en-US" u="sng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171741"/>
            <a:ext cx="3095732" cy="4351338"/>
          </a:xfrm>
        </p:spPr>
        <p:txBody>
          <a:bodyPr>
            <a:normAutofit/>
          </a:bodyPr>
          <a:lstStyle/>
          <a:p>
            <a:r>
              <a:rPr lang="en-US" sz="4000" dirty="0"/>
              <a:t>We all need to speak the same “math language.”</a:t>
            </a:r>
          </a:p>
          <a:p>
            <a:r>
              <a:rPr lang="en-US" sz="4000" dirty="0" smtClean="0"/>
              <a:t>Everyone else uses it!</a:t>
            </a:r>
          </a:p>
          <a:p>
            <a:r>
              <a:rPr lang="en-US" sz="4000" dirty="0" smtClean="0"/>
              <a:t>It is easier!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20" y="1171741"/>
            <a:ext cx="5181604" cy="54550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8" name="Group 7"/>
          <p:cNvGrpSpPr/>
          <p:nvPr/>
        </p:nvGrpSpPr>
        <p:grpSpPr>
          <a:xfrm>
            <a:off x="3674720" y="1202663"/>
            <a:ext cx="5181604" cy="5424168"/>
            <a:chOff x="3674720" y="1202663"/>
            <a:chExt cx="4667456" cy="5424168"/>
          </a:xfrm>
        </p:grpSpPr>
        <p:sp>
          <p:nvSpPr>
            <p:cNvPr id="6" name="Rectangle 5"/>
            <p:cNvSpPr/>
            <p:nvPr/>
          </p:nvSpPr>
          <p:spPr>
            <a:xfrm>
              <a:off x="3674720" y="5065160"/>
              <a:ext cx="4667456" cy="15616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3200" b="1" dirty="0" smtClean="0">
                  <a:solidFill>
                    <a:schemeClr val="tx1"/>
                  </a:solidFill>
                </a:rPr>
                <a:t>Adult deer are as tall as a bicycle. They weigh as much as 800 hamburgers. 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pic>
          <p:nvPicPr>
            <p:cNvPr id="1026" name="Picture 2" descr="Dublin, Ohio, USA » De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720" y="2979506"/>
              <a:ext cx="4667456" cy="2085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674720" y="1202663"/>
              <a:ext cx="4667456" cy="1776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700" b="1" u="sng" dirty="0" smtClean="0">
                  <a:solidFill>
                    <a:schemeClr val="tx1"/>
                  </a:solidFill>
                </a:rPr>
                <a:t>The British: </a:t>
              </a:r>
              <a:r>
                <a:rPr lang="en-US" sz="2700" b="1" dirty="0" smtClean="0">
                  <a:solidFill>
                    <a:schemeClr val="tx1"/>
                  </a:solidFill>
                </a:rPr>
                <a:t>Hey guys, we developed this thing called the metric system…</a:t>
              </a:r>
            </a:p>
            <a:p>
              <a:r>
                <a:rPr lang="en-US" sz="2700" b="1" u="sng" dirty="0" smtClean="0">
                  <a:solidFill>
                    <a:schemeClr val="tx1"/>
                  </a:solidFill>
                </a:rPr>
                <a:t>Americans:</a:t>
              </a:r>
              <a:endParaRPr lang="en-US" sz="2700" b="1" u="sng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90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92" y="-140200"/>
            <a:ext cx="7886700" cy="1325563"/>
          </a:xfrm>
        </p:spPr>
        <p:txBody>
          <a:bodyPr/>
          <a:lstStyle/>
          <a:p>
            <a:r>
              <a:rPr lang="en-US" u="sng" dirty="0" smtClean="0">
                <a:latin typeface="Bernard MT Condensed" panose="02050806060905020404" pitchFamily="18" charset="0"/>
              </a:rPr>
              <a:t>How is it easier?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92" y="935288"/>
            <a:ext cx="4646194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Metric system works on “BASE TEN”</a:t>
            </a:r>
          </a:p>
          <a:p>
            <a:r>
              <a:rPr lang="en-US" sz="3200" dirty="0" smtClean="0"/>
              <a:t>Everything is changed by a factor of 10</a:t>
            </a:r>
          </a:p>
          <a:p>
            <a:r>
              <a:rPr lang="en-US" sz="3200" dirty="0" smtClean="0"/>
              <a:t>English system is total random!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335438"/>
              </p:ext>
            </p:extLst>
          </p:nvPr>
        </p:nvGraphicFramePr>
        <p:xfrm>
          <a:off x="368967" y="3885933"/>
          <a:ext cx="4130844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8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Unit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Compared</a:t>
                      </a:r>
                      <a:r>
                        <a:rPr lang="en-US" sz="2000" b="1" baseline="0" dirty="0" smtClean="0"/>
                        <a:t> to “base” unit of a meter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Meter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Decameter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Hectometer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100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Kilometer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1000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12145"/>
              </p:ext>
            </p:extLst>
          </p:nvPr>
        </p:nvGraphicFramePr>
        <p:xfrm>
          <a:off x="4757486" y="335013"/>
          <a:ext cx="4130844" cy="481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8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Unit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Compared</a:t>
                      </a:r>
                      <a:r>
                        <a:rPr lang="en-US" sz="2000" b="1" baseline="0" dirty="0" smtClean="0"/>
                        <a:t> to “base” unit of a foot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Foot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Yard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Fathom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6.0761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Rod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16.5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Chain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66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Furlong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660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Mile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5,280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Nautical</a:t>
                      </a:r>
                      <a:r>
                        <a:rPr lang="en-US" sz="2400" b="1" baseline="0" dirty="0" smtClean="0"/>
                        <a:t> mi.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6,076.1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League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15,840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&quot;No&quot; Symbol 5"/>
          <p:cNvSpPr/>
          <p:nvPr/>
        </p:nvSpPr>
        <p:spPr>
          <a:xfrm>
            <a:off x="4499811" y="120317"/>
            <a:ext cx="4566988" cy="5534526"/>
          </a:xfrm>
          <a:prstGeom prst="noSmoking">
            <a:avLst>
              <a:gd name="adj" fmla="val 819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4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1830</TotalTime>
  <Words>626</Words>
  <Application>Microsoft Office PowerPoint</Application>
  <PresentationFormat>On-screen Show (4:3)</PresentationFormat>
  <Paragraphs>199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Bernard MT Condensed</vt:lpstr>
      <vt:lpstr>Calibri</vt:lpstr>
      <vt:lpstr>Calibri Light</vt:lpstr>
      <vt:lpstr>Impact</vt:lpstr>
      <vt:lpstr>Symbol</vt:lpstr>
      <vt:lpstr>Times New Roman</vt:lpstr>
      <vt:lpstr>Trebuchet MS</vt:lpstr>
      <vt:lpstr>Wingdings</vt:lpstr>
      <vt:lpstr>Wingdings 3</vt:lpstr>
      <vt:lpstr>Office Theme</vt:lpstr>
      <vt:lpstr>Facet</vt:lpstr>
      <vt:lpstr>START - Scientific Notation and Metric System</vt:lpstr>
      <vt:lpstr>Measurements and Conversions Gone Wrong!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the Metric System?</vt:lpstr>
      <vt:lpstr>How is it easier?</vt:lpstr>
      <vt:lpstr>Converting Metric System</vt:lpstr>
      <vt:lpstr>What are the  “Base Units?”</vt:lpstr>
      <vt:lpstr>How do I remember the prefixes?</vt:lpstr>
      <vt:lpstr>Guided Practice</vt:lpstr>
      <vt:lpstr>Guided Practice</vt:lpstr>
      <vt:lpstr>Tired of really big or really small numbers???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YouTube Link for This Presentation</vt:lpstr>
    </vt:vector>
  </TitlesOfParts>
  <Company>DVHS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and Conversions Gone Wrong!</dc:title>
  <dc:creator>Farmer, Stephanie [DH]</dc:creator>
  <cp:lastModifiedBy>Farmer, Stephanie [DH]</cp:lastModifiedBy>
  <cp:revision>46</cp:revision>
  <dcterms:created xsi:type="dcterms:W3CDTF">2018-05-31T21:13:58Z</dcterms:created>
  <dcterms:modified xsi:type="dcterms:W3CDTF">2020-10-26T18:42:40Z</dcterms:modified>
</cp:coreProperties>
</file>