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handoutMasterIdLst>
    <p:handoutMasterId r:id="rId10"/>
  </p:handoutMasterIdLst>
  <p:sldIdLst>
    <p:sldId id="275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6413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361230D6-D958-46BA-8E13-00DEF11130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97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4003F-A767-4BF8-9E09-19DCF91A65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3815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4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7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14C7-41D5-449B-8344-D3B654507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30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67D9-C738-42F1-BFE1-E7D2A729B3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2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A16C-764A-498D-A6CB-D51D0DC4A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0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1E8F-140B-419A-9A2D-517CD4C172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4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087E4-D90D-4A4C-B39E-3604B0212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9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E4B8-C41A-4333-8BFF-B2AA26CB77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3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C2DA-A016-4CA0-AC4F-4FE505BB53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AAD4-AB05-4BA3-915E-AB741B3A8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639EE-B0B6-4D7C-8C6B-BCE80D84F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4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6FFF8-BD11-4A7D-A57A-2B41BD708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2077A1-7D21-40C4-B332-54ED35548C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6347713" cy="13208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METRIC CONVERSIONS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3382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7391399" cy="1320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What if you have really big measurements, or really small ones?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828800"/>
            <a:ext cx="7543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Do I usually measure my height in </a:t>
            </a:r>
            <a:r>
              <a:rPr lang="en-US" sz="3200" b="1" dirty="0" smtClean="0"/>
              <a:t>inches</a:t>
            </a:r>
            <a:r>
              <a:rPr lang="en-US" sz="3200" dirty="0" smtClean="0"/>
              <a:t>?</a:t>
            </a:r>
          </a:p>
          <a:p>
            <a:pPr lvl="1"/>
            <a:r>
              <a:rPr lang="en-US" sz="3200" dirty="0" smtClean="0"/>
              <a:t>		No!  I use </a:t>
            </a:r>
            <a:r>
              <a:rPr lang="en-US" sz="3200" b="1" dirty="0" smtClean="0"/>
              <a:t>feet.</a:t>
            </a:r>
            <a:endParaRPr lang="en-US" sz="3200" dirty="0" smtClean="0"/>
          </a:p>
          <a:p>
            <a:pPr lvl="1"/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smtClean="0"/>
              <a:t>Do I usually measure my road trip in </a:t>
            </a:r>
            <a:r>
              <a:rPr lang="en-US" sz="3200" b="1" dirty="0" smtClean="0"/>
              <a:t>feet</a:t>
            </a:r>
            <a:r>
              <a:rPr lang="en-US" sz="3200" dirty="0" smtClean="0"/>
              <a:t>?</a:t>
            </a:r>
          </a:p>
          <a:p>
            <a:pPr lvl="4"/>
            <a:r>
              <a:rPr lang="en-US" sz="3200" dirty="0" smtClean="0"/>
              <a:t>No! I use </a:t>
            </a:r>
            <a:r>
              <a:rPr lang="en-US" sz="3200" b="1" dirty="0" smtClean="0"/>
              <a:t>miles.</a:t>
            </a:r>
          </a:p>
          <a:p>
            <a:pPr lvl="4"/>
            <a:endParaRPr lang="en-US" sz="3200" b="1" dirty="0"/>
          </a:p>
          <a:p>
            <a:pPr algn="ctr"/>
            <a:r>
              <a:rPr lang="en-US" sz="3200" dirty="0" smtClean="0"/>
              <a:t>Instead of </a:t>
            </a:r>
            <a:r>
              <a:rPr lang="en-US" sz="3200" b="1" dirty="0" smtClean="0"/>
              <a:t>meters</a:t>
            </a:r>
            <a:r>
              <a:rPr lang="en-US" sz="3200" dirty="0" smtClean="0"/>
              <a:t>, you can use </a:t>
            </a:r>
            <a:r>
              <a:rPr lang="en-US" sz="3200" b="1" dirty="0" smtClean="0"/>
              <a:t>kilometers</a:t>
            </a:r>
            <a:r>
              <a:rPr lang="en-US" sz="3200" dirty="0" smtClean="0"/>
              <a:t>, </a:t>
            </a:r>
            <a:br>
              <a:rPr lang="en-US" sz="3200" dirty="0" smtClean="0"/>
            </a:br>
            <a:r>
              <a:rPr lang="en-US" sz="3200" dirty="0" smtClean="0"/>
              <a:t>or </a:t>
            </a:r>
            <a:r>
              <a:rPr lang="en-US" sz="3200" b="1" dirty="0" smtClean="0"/>
              <a:t>centimeters</a:t>
            </a:r>
            <a:r>
              <a:rPr lang="en-US" sz="3200" dirty="0" smtClean="0"/>
              <a:t>, or </a:t>
            </a:r>
            <a:r>
              <a:rPr lang="en-US" sz="3200" b="1" dirty="0" smtClean="0"/>
              <a:t>millimeters</a:t>
            </a:r>
          </a:p>
        </p:txBody>
      </p:sp>
    </p:spTree>
    <p:extLst>
      <p:ext uri="{BB962C8B-B14F-4D97-AF65-F5344CB8AC3E}">
        <p14:creationId xmlns:p14="http://schemas.microsoft.com/office/powerpoint/2010/main" val="105965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6629400" cy="1600200"/>
          </a:xfrm>
        </p:spPr>
        <p:txBody>
          <a:bodyPr>
            <a:normAutofit/>
          </a:bodyPr>
          <a:lstStyle/>
          <a:p>
            <a:r>
              <a:rPr lang="en-US" sz="3200" b="1" u="sng" dirty="0"/>
              <a:t>THE METRIC CONVERSION CHART (STAIRCASE METHOD)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09600" y="1981200"/>
            <a:ext cx="1066800" cy="1066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Kilo</a:t>
            </a:r>
          </a:p>
          <a:p>
            <a:pPr algn="ctr"/>
            <a:r>
              <a:rPr lang="en-US" dirty="0"/>
              <a:t>1000</a:t>
            </a:r>
          </a:p>
          <a:p>
            <a:pPr algn="ctr"/>
            <a:r>
              <a:rPr lang="en-US" sz="2000" dirty="0"/>
              <a:t>units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76400" y="2514600"/>
            <a:ext cx="1069848" cy="106984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/>
              <a:t>Hecto</a:t>
            </a:r>
            <a:endParaRPr lang="en-US" dirty="0"/>
          </a:p>
          <a:p>
            <a:pPr algn="ctr"/>
            <a:r>
              <a:rPr lang="en-US" dirty="0"/>
              <a:t>100</a:t>
            </a:r>
          </a:p>
          <a:p>
            <a:pPr algn="ctr"/>
            <a:r>
              <a:rPr lang="en-US" sz="2000" dirty="0"/>
              <a:t>units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743200" y="3048000"/>
            <a:ext cx="1069848" cy="106984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/>
              <a:t>Deka</a:t>
            </a:r>
            <a:endParaRPr lang="en-US" dirty="0"/>
          </a:p>
          <a:p>
            <a:pPr algn="ctr"/>
            <a:r>
              <a:rPr lang="en-US" dirty="0"/>
              <a:t>10</a:t>
            </a:r>
          </a:p>
          <a:p>
            <a:pPr algn="ctr"/>
            <a:r>
              <a:rPr lang="en-US" sz="2000" dirty="0"/>
              <a:t>units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10000" y="3657600"/>
            <a:ext cx="1069848" cy="106984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/>
              <a:t>Base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endParaRPr lang="en-US" dirty="0">
              <a:solidFill>
                <a:schemeClr val="bg2"/>
              </a:solidFill>
            </a:endParaRPr>
          </a:p>
          <a:p>
            <a:pPr algn="ctr"/>
            <a:r>
              <a:rPr lang="en-US" dirty="0"/>
              <a:t>Unit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876800" y="4114800"/>
            <a:ext cx="1069848" cy="106984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/>
              <a:t>Deci</a:t>
            </a:r>
            <a:endParaRPr lang="en-US" dirty="0"/>
          </a:p>
          <a:p>
            <a:pPr algn="ctr"/>
            <a:r>
              <a:rPr lang="en-US" dirty="0"/>
              <a:t>0.1</a:t>
            </a:r>
          </a:p>
          <a:p>
            <a:pPr algn="ctr"/>
            <a:r>
              <a:rPr lang="en-US" sz="2000" dirty="0"/>
              <a:t>units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943600" y="4572000"/>
            <a:ext cx="1069848" cy="106984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/>
              <a:t>Centi</a:t>
            </a:r>
            <a:endParaRPr lang="en-US" dirty="0"/>
          </a:p>
          <a:p>
            <a:pPr algn="ctr"/>
            <a:r>
              <a:rPr lang="en-US" dirty="0"/>
              <a:t>0.01</a:t>
            </a:r>
          </a:p>
          <a:p>
            <a:pPr algn="ctr"/>
            <a:r>
              <a:rPr lang="en-US" sz="2000" dirty="0"/>
              <a:t>units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7010400" y="5029200"/>
            <a:ext cx="1069848" cy="106984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/>
              <a:t>Milli</a:t>
            </a:r>
            <a:endParaRPr lang="en-US" dirty="0"/>
          </a:p>
          <a:p>
            <a:pPr algn="ctr"/>
            <a:r>
              <a:rPr lang="en-US" dirty="0"/>
              <a:t>0.001</a:t>
            </a:r>
          </a:p>
          <a:p>
            <a:pPr algn="ctr"/>
            <a:r>
              <a:rPr lang="en-US" sz="2000" dirty="0"/>
              <a:t>units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724400" y="1524000"/>
            <a:ext cx="4191000" cy="1371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To convert to a smaller unit, move</a:t>
            </a:r>
          </a:p>
          <a:p>
            <a:pPr algn="ctr"/>
            <a:r>
              <a:rPr lang="en-US" dirty="0"/>
              <a:t>decimal point to the right or</a:t>
            </a:r>
          </a:p>
          <a:p>
            <a:pPr algn="ctr"/>
            <a:r>
              <a:rPr lang="en-US" dirty="0"/>
              <a:t>multiply.</a:t>
            </a:r>
          </a:p>
          <a:p>
            <a:pPr algn="ctr"/>
            <a:endParaRPr lang="en-US" dirty="0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52400" y="5257800"/>
            <a:ext cx="4191000" cy="1371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To convert to a larger unit, move</a:t>
            </a:r>
          </a:p>
          <a:p>
            <a:pPr algn="ctr"/>
            <a:r>
              <a:rPr lang="en-US" dirty="0"/>
              <a:t>decimal point to the left or divide</a:t>
            </a:r>
          </a:p>
          <a:p>
            <a:pPr algn="ctr"/>
            <a:endParaRPr lang="en-US" dirty="0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181600" y="2743200"/>
            <a:ext cx="3276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457200" y="6400800"/>
            <a:ext cx="3657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TRY THIS USING THE STAIRCASE METHOD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4200" y="25908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1000 mg = ______ g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62000" y="3810000"/>
            <a:ext cx="8001000" cy="2286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u="sng" dirty="0"/>
              <a:t>Step 1</a:t>
            </a:r>
            <a:r>
              <a:rPr lang="en-US" b="1" dirty="0"/>
              <a:t>: </a:t>
            </a:r>
            <a:r>
              <a:rPr lang="en-US" dirty="0"/>
              <a:t>Determine if you are going to go up or down the ladder.</a:t>
            </a:r>
          </a:p>
          <a:p>
            <a:r>
              <a:rPr lang="en-US" b="1" u="sng" dirty="0"/>
              <a:t>Step 2</a:t>
            </a:r>
            <a:r>
              <a:rPr lang="en-US" b="1" dirty="0"/>
              <a:t>: </a:t>
            </a:r>
            <a:r>
              <a:rPr lang="en-US" dirty="0"/>
              <a:t>Determine how many steps there are from milligrams to </a:t>
            </a:r>
          </a:p>
          <a:p>
            <a:r>
              <a:rPr lang="en-US" dirty="0"/>
              <a:t>            grams.</a:t>
            </a:r>
          </a:p>
          <a:p>
            <a:r>
              <a:rPr lang="en-US" b="1" u="sng" dirty="0"/>
              <a:t>Step 3</a:t>
            </a:r>
            <a:r>
              <a:rPr lang="en-US" b="1" dirty="0"/>
              <a:t>: </a:t>
            </a:r>
            <a:r>
              <a:rPr lang="en-US" dirty="0"/>
              <a:t>Move the decimal point the amount of places that was</a:t>
            </a:r>
          </a:p>
          <a:p>
            <a:r>
              <a:rPr lang="en-US" dirty="0"/>
              <a:t> 	determined in steps 1 &amp; 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7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TRY THIS USING THE STAIRCASE METHOD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124200" y="25908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1000 mg = ______ g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5800" y="3733800"/>
            <a:ext cx="8001000" cy="2286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 u="sng" dirty="0"/>
              <a:t>Step 1</a:t>
            </a:r>
            <a:r>
              <a:rPr lang="en-US" b="1" dirty="0"/>
              <a:t>: </a:t>
            </a:r>
            <a:r>
              <a:rPr lang="en-US" dirty="0"/>
              <a:t>Determine if you are going to go up or down the ladder.</a:t>
            </a:r>
          </a:p>
          <a:p>
            <a:r>
              <a:rPr lang="en-US" b="1" u="sng" dirty="0"/>
              <a:t>Step 2</a:t>
            </a:r>
            <a:r>
              <a:rPr lang="en-US" b="1" dirty="0"/>
              <a:t>: </a:t>
            </a:r>
            <a:r>
              <a:rPr lang="en-US" dirty="0"/>
              <a:t>Determine how many steps there are from milligrams to </a:t>
            </a:r>
          </a:p>
          <a:p>
            <a:r>
              <a:rPr lang="en-US" dirty="0"/>
              <a:t>            grams.</a:t>
            </a:r>
          </a:p>
          <a:p>
            <a:r>
              <a:rPr lang="en-US" b="1" u="sng" dirty="0"/>
              <a:t>Step 3</a:t>
            </a:r>
            <a:r>
              <a:rPr lang="en-US" b="1" dirty="0"/>
              <a:t>: </a:t>
            </a:r>
            <a:r>
              <a:rPr lang="en-US" dirty="0"/>
              <a:t>Move the decimal point the amount of places that was</a:t>
            </a:r>
          </a:p>
          <a:p>
            <a:r>
              <a:rPr lang="en-US" dirty="0"/>
              <a:t> 	determined in steps 1 &amp; 2.</a:t>
            </a:r>
          </a:p>
          <a:p>
            <a:endParaRPr lang="en-US" dirty="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257800" y="26670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265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TRY THIS USING THE STAIRCASE METHOD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362200" y="3124200"/>
            <a:ext cx="510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0.15 </a:t>
            </a:r>
            <a:r>
              <a:rPr lang="en-US" sz="3600" dirty="0"/>
              <a:t>L = __________ ml</a:t>
            </a:r>
          </a:p>
        </p:txBody>
      </p:sp>
    </p:spTree>
    <p:extLst>
      <p:ext uri="{BB962C8B-B14F-4D97-AF65-F5344CB8AC3E}">
        <p14:creationId xmlns:p14="http://schemas.microsoft.com/office/powerpoint/2010/main" val="26951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/>
              <a:t>TRY THIS USING THE STAIRCASE METHOD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362200" y="3124200"/>
            <a:ext cx="510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0.15 </a:t>
            </a:r>
            <a:r>
              <a:rPr lang="en-US" sz="3600" dirty="0"/>
              <a:t>L = __________ ml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267200" y="32004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Comic Sans MS" pitchFamily="66" charset="0"/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27698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/>
              <a:t>How can I remember the order of the staircase???</a:t>
            </a:r>
            <a:endParaRPr 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6764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K</a:t>
            </a:r>
            <a:r>
              <a:rPr lang="en-US" sz="3600" dirty="0" smtClean="0"/>
              <a:t>ing </a:t>
            </a:r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dirty="0" smtClean="0"/>
              <a:t>enry </a:t>
            </a:r>
            <a:r>
              <a:rPr lang="en-US" sz="3600" b="1" dirty="0" smtClean="0">
                <a:solidFill>
                  <a:srgbClr val="FF0000"/>
                </a:solidFill>
              </a:rPr>
              <a:t>D</a:t>
            </a:r>
            <a:r>
              <a:rPr lang="en-US" sz="3600" dirty="0" smtClean="0"/>
              <a:t>ied </a:t>
            </a:r>
            <a:r>
              <a:rPr lang="en-US" sz="3600" b="1" dirty="0" smtClean="0">
                <a:solidFill>
                  <a:srgbClr val="FF0000"/>
                </a:solidFill>
              </a:rPr>
              <a:t>B</a:t>
            </a:r>
            <a:r>
              <a:rPr lang="en-US" sz="3600" dirty="0" smtClean="0"/>
              <a:t>y </a:t>
            </a:r>
            <a:r>
              <a:rPr lang="en-US" sz="3600" b="1" dirty="0" smtClean="0">
                <a:solidFill>
                  <a:srgbClr val="FF0000"/>
                </a:solidFill>
              </a:rPr>
              <a:t>D</a:t>
            </a:r>
            <a:r>
              <a:rPr lang="en-US" sz="3600" dirty="0" smtClean="0"/>
              <a:t>rinking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dirty="0" smtClean="0"/>
              <a:t>hocolate </a:t>
            </a:r>
            <a:r>
              <a:rPr lang="en-US" sz="3600" b="1" dirty="0" smtClean="0">
                <a:solidFill>
                  <a:srgbClr val="FF0000"/>
                </a:solidFill>
              </a:rPr>
              <a:t>M</a:t>
            </a:r>
            <a:r>
              <a:rPr lang="en-US" sz="3600" dirty="0" smtClean="0"/>
              <a:t>ilk</a:t>
            </a:r>
            <a:endParaRPr lang="en-US" sz="3600" dirty="0"/>
          </a:p>
        </p:txBody>
      </p:sp>
      <p:pic>
        <p:nvPicPr>
          <p:cNvPr id="18436" name="Picture 4" descr="C:\Users\Stephanie\AppData\Local\Microsoft\Windows\Temporary Internet Files\Content.IE5\2XR4OUFQ\MM90004659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783122"/>
            <a:ext cx="2133600" cy="2074877"/>
          </a:xfrm>
          <a:prstGeom prst="rect">
            <a:avLst/>
          </a:prstGeom>
          <a:noFill/>
        </p:spPr>
      </p:pic>
      <p:pic>
        <p:nvPicPr>
          <p:cNvPr id="18437" name="Picture 5" descr="C:\Users\Stephanie\AppData\Local\Microsoft\Windows\Temporary Internet Files\Content.IE5\1MY86VYY\MC90013899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3192" y="4419600"/>
            <a:ext cx="2233208" cy="2438400"/>
          </a:xfrm>
          <a:prstGeom prst="rect">
            <a:avLst/>
          </a:prstGeom>
          <a:noFill/>
        </p:spPr>
      </p:pic>
      <p:pic>
        <p:nvPicPr>
          <p:cNvPr id="18439" name="Picture 7" descr="C:\Users\Stephanie\AppData\Local\Microsoft\Windows\Temporary Internet Files\Content.IE5\O7BKLZPO\MP90043102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3595" y="4570662"/>
            <a:ext cx="2291805" cy="2287337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6200" y="2209800"/>
            <a:ext cx="582211" cy="19050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/>
              <a:t>KILO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94189" y="2209800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/>
              <a:t>HECTO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38400" y="2209800"/>
            <a:ext cx="513410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/>
              <a:t>DEKA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429000" y="2209800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/>
              <a:t>Base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14800" y="2209800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/>
              <a:t>DECI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67400" y="2209800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/>
              <a:t>CENTI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848600" y="2209800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b="1" dirty="0" smtClean="0"/>
              <a:t>MILLI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37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12083</TotalTime>
  <Words>244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Times New Roman</vt:lpstr>
      <vt:lpstr>Trebuchet MS</vt:lpstr>
      <vt:lpstr>Wingdings 3</vt:lpstr>
      <vt:lpstr>Facet</vt:lpstr>
      <vt:lpstr>METRIC CONVERSIONS</vt:lpstr>
      <vt:lpstr>What if you have really big measurements, or really small ones?</vt:lpstr>
      <vt:lpstr>THE METRIC CONVERSION CHART (STAIRCASE METHOD)</vt:lpstr>
      <vt:lpstr>TRY THIS USING THE STAIRCASE METHOD</vt:lpstr>
      <vt:lpstr>TRY THIS USING THE STAIRCASE METHOD</vt:lpstr>
      <vt:lpstr>TRY THIS USING THE STAIRCASE METHOD</vt:lpstr>
      <vt:lpstr>TRY THIS USING THE STAIRCASE METHOD</vt:lpstr>
      <vt:lpstr>How can I remember the order of the staircase???</vt:lpstr>
    </vt:vector>
  </TitlesOfParts>
  <Company>conant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METRIC SYSTEM</dc:title>
  <dc:creator>Terry</dc:creator>
  <cp:lastModifiedBy>Farmer, Stephanie [DH]</cp:lastModifiedBy>
  <cp:revision>1008</cp:revision>
  <dcterms:created xsi:type="dcterms:W3CDTF">2003-02-17T21:30:51Z</dcterms:created>
  <dcterms:modified xsi:type="dcterms:W3CDTF">2016-08-23T22:17:30Z</dcterms:modified>
</cp:coreProperties>
</file>