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9"/>
  </p:notesMasterIdLst>
  <p:handoutMasterIdLst>
    <p:handoutMasterId r:id="rId20"/>
  </p:handoutMasterIdLst>
  <p:sldIdLst>
    <p:sldId id="261" r:id="rId2"/>
    <p:sldId id="260" r:id="rId3"/>
    <p:sldId id="257" r:id="rId4"/>
    <p:sldId id="258" r:id="rId5"/>
    <p:sldId id="259" r:id="rId6"/>
    <p:sldId id="256" r:id="rId7"/>
    <p:sldId id="262" r:id="rId8"/>
    <p:sldId id="263" r:id="rId9"/>
    <p:sldId id="270" r:id="rId10"/>
    <p:sldId id="266" r:id="rId11"/>
    <p:sldId id="264" r:id="rId12"/>
    <p:sldId id="265" r:id="rId13"/>
    <p:sldId id="267" r:id="rId14"/>
    <p:sldId id="274" r:id="rId15"/>
    <p:sldId id="271" r:id="rId16"/>
    <p:sldId id="272" r:id="rId17"/>
    <p:sldId id="273" r:id="rId18"/>
  </p:sldIdLst>
  <p:sldSz cx="9144000" cy="6858000" type="screen4x3"/>
  <p:notesSz cx="6856413" cy="9083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7" d="100"/>
          <a:sy n="67" d="100"/>
        </p:scale>
        <p:origin x="84" y="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83" tIns="45542" rIns="91083" bIns="45542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83" tIns="45542" rIns="91083" bIns="45542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965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83" tIns="45542" rIns="91083" bIns="45542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2965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83" tIns="45542" rIns="91083" bIns="45542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361230D6-D958-46BA-8E13-00DEF11130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0978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56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3025" y="0"/>
            <a:ext cx="2971800" cy="4556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8CF7D2-888E-43C2-B040-8F8D50FD12FB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84300" y="1135063"/>
            <a:ext cx="4087813" cy="3065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71975"/>
            <a:ext cx="5484813" cy="35766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8063"/>
            <a:ext cx="2971800" cy="4556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3025" y="8628063"/>
            <a:ext cx="2971800" cy="4556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7C7F2E-999B-43BB-8496-30CCC17B2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23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C7F2E-999B-43BB-8496-30CCC17B258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328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003F-A767-4BF8-9E09-19DCF91A65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26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77A1-7D21-40C4-B332-54ED35548C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45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77A1-7D21-40C4-B332-54ED35548C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38155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77A1-7D21-40C4-B332-54ED35548C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043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77A1-7D21-40C4-B332-54ED35548C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92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77A1-7D21-40C4-B332-54ED35548C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27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14C7-41D5-449B-8344-D3B654507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6305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67D9-C738-42F1-BFE1-E7D2A729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125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A16C-764A-498D-A6CB-D51D0DC4A4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107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1E8F-140B-419A-9A2D-517CD4C172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341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87E4-D90D-4A4C-B39E-3604B0212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92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E4B8-C41A-4333-8BFF-B2AA26CB77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434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5C2DA-A016-4CA0-AC4F-4FE505BB53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941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AAD4-AB05-4BA3-915E-AB741B3A82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185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639EE-B0B6-4D7C-8C6B-BCE80D84F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46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6FFF8-BD11-4A7D-A57A-2B41BD708E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50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52077A1-7D21-40C4-B332-54ED35548C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181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his pun’s a doozie…: 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61"/>
          <a:stretch/>
        </p:blipFill>
        <p:spPr bwMode="auto">
          <a:xfrm>
            <a:off x="1219200" y="290512"/>
            <a:ext cx="4648200" cy="6118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753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/>
            <a:r>
              <a:rPr lang="en-US" sz="3600" b="1" u="sng" dirty="0" smtClean="0">
                <a:solidFill>
                  <a:schemeClr val="accent1"/>
                </a:solidFill>
              </a:rPr>
              <a:t>Put in “Standard Notation”</a:t>
            </a:r>
            <a:r>
              <a:rPr lang="en-US" sz="3600" b="1" u="sng" dirty="0">
                <a:solidFill>
                  <a:schemeClr val="accent1"/>
                </a:solidFill>
              </a:rPr>
              <a:t/>
            </a:r>
            <a:br>
              <a:rPr lang="en-US" sz="3600" b="1" u="sng" dirty="0">
                <a:solidFill>
                  <a:schemeClr val="accent1"/>
                </a:solidFill>
              </a:rPr>
            </a:br>
            <a:r>
              <a:rPr lang="en-US" sz="4000" dirty="0"/>
              <a:t>2.5 x 10</a:t>
            </a:r>
            <a:r>
              <a:rPr lang="en-US" sz="4000" baseline="30000" dirty="0"/>
              <a:t>4</a:t>
            </a:r>
            <a:r>
              <a:rPr lang="en-US" sz="4000" dirty="0"/>
              <a:t>			3.8 x 10</a:t>
            </a:r>
            <a:r>
              <a:rPr lang="en-US" sz="4000" baseline="30000" dirty="0"/>
              <a:t>-2</a:t>
            </a:r>
            <a:r>
              <a:rPr lang="en-US" sz="3600" baseline="30000" dirty="0"/>
              <a:t/>
            </a:r>
            <a:br>
              <a:rPr lang="en-US" sz="3600" baseline="300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1286" y="2160590"/>
            <a:ext cx="6347714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solidFill>
                  <a:srgbClr val="FF9900"/>
                </a:solidFill>
              </a:rPr>
              <a:t>25000						0.038</a:t>
            </a:r>
            <a:endParaRPr lang="en-US" sz="4000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94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7315199" cy="1854200"/>
          </a:xfrm>
        </p:spPr>
        <p:txBody>
          <a:bodyPr/>
          <a:lstStyle/>
          <a:p>
            <a:r>
              <a:rPr lang="en-US" b="1" u="sng" dirty="0" smtClean="0"/>
              <a:t>Lets go the other way </a:t>
            </a:r>
            <a:br>
              <a:rPr lang="en-US" b="1" u="sng" dirty="0" smtClean="0"/>
            </a:br>
            <a:r>
              <a:rPr lang="en-US" sz="3200" b="1" dirty="0" smtClean="0">
                <a:solidFill>
                  <a:schemeClr val="tx1"/>
                </a:solidFill>
              </a:rPr>
              <a:t>Put 45,000 in “Scientific Notation”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85801"/>
            <a:ext cx="8610600" cy="434340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2800" i="1" dirty="0" smtClean="0"/>
          </a:p>
          <a:p>
            <a:r>
              <a:rPr lang="en-US" sz="2800" dirty="0" smtClean="0"/>
              <a:t>Put </a:t>
            </a:r>
            <a:r>
              <a:rPr lang="en-US" sz="2800" b="1" i="1" u="sng" dirty="0" smtClean="0"/>
              <a:t>ONE</a:t>
            </a:r>
            <a:r>
              <a:rPr lang="en-US" sz="2800" dirty="0" smtClean="0"/>
              <a:t> number		</a:t>
            </a:r>
            <a:r>
              <a:rPr lang="en-US" sz="4400" b="1" dirty="0" smtClean="0">
                <a:solidFill>
                  <a:srgbClr val="FF9900"/>
                </a:solidFill>
              </a:rPr>
              <a:t>4.5</a:t>
            </a:r>
            <a:r>
              <a:rPr lang="en-US" sz="2800" b="1" dirty="0" smtClean="0">
                <a:solidFill>
                  <a:srgbClr val="FF9900"/>
                </a:solidFill>
              </a:rPr>
              <a:t/>
            </a:r>
            <a:br>
              <a:rPr lang="en-US" sz="2800" b="1" dirty="0" smtClean="0">
                <a:solidFill>
                  <a:srgbClr val="FF9900"/>
                </a:solidFill>
              </a:rPr>
            </a:br>
            <a:r>
              <a:rPr lang="en-US" sz="2800" dirty="0" smtClean="0"/>
              <a:t>Then a decimal and the rest of the #s</a:t>
            </a:r>
          </a:p>
          <a:p>
            <a:pPr marL="0" indent="0">
              <a:buNone/>
            </a:pPr>
            <a:endParaRPr lang="en-US" sz="100" dirty="0"/>
          </a:p>
          <a:p>
            <a:r>
              <a:rPr lang="en-US" sz="2800" dirty="0" smtClean="0"/>
              <a:t>Count how many times you </a:t>
            </a:r>
            <a:r>
              <a:rPr lang="en-US" sz="2800" dirty="0"/>
              <a:t>	</a:t>
            </a:r>
            <a:r>
              <a:rPr lang="en-US" sz="4000" b="1" dirty="0">
                <a:solidFill>
                  <a:srgbClr val="FF9900"/>
                </a:solidFill>
              </a:rPr>
              <a:t>4 </a:t>
            </a:r>
            <a:r>
              <a:rPr lang="en-US" sz="4000" b="1" dirty="0" smtClean="0">
                <a:solidFill>
                  <a:srgbClr val="FF9900"/>
                </a:solidFill>
              </a:rPr>
              <a:t>times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would need to move that decimal </a:t>
            </a:r>
            <a:br>
              <a:rPr lang="en-US" sz="2800" dirty="0" smtClean="0"/>
            </a:br>
            <a:r>
              <a:rPr lang="en-US" sz="2800" dirty="0" smtClean="0"/>
              <a:t>to get the original number</a:t>
            </a:r>
            <a:endParaRPr lang="en-US" sz="2800" dirty="0"/>
          </a:p>
          <a:p>
            <a:r>
              <a:rPr lang="en-US" sz="2800" dirty="0" smtClean="0"/>
              <a:t>That becomes your </a:t>
            </a:r>
            <a:r>
              <a:rPr lang="en-US" sz="2800" dirty="0"/>
              <a:t>exponent 	</a:t>
            </a:r>
            <a:r>
              <a:rPr lang="en-US" sz="3600" b="1" dirty="0">
                <a:solidFill>
                  <a:srgbClr val="FF9900"/>
                </a:solidFill>
              </a:rPr>
              <a:t>4.5 x </a:t>
            </a:r>
            <a:r>
              <a:rPr lang="en-US" sz="3600" b="1" dirty="0" smtClean="0">
                <a:solidFill>
                  <a:srgbClr val="FF9900"/>
                </a:solidFill>
              </a:rPr>
              <a:t>10</a:t>
            </a:r>
            <a:r>
              <a:rPr lang="en-US" sz="3600" b="1" baseline="30000" dirty="0" smtClean="0">
                <a:solidFill>
                  <a:srgbClr val="FF9900"/>
                </a:solidFill>
              </a:rPr>
              <a:t>4</a:t>
            </a:r>
          </a:p>
          <a:p>
            <a:endParaRPr lang="en-US" sz="3600" b="1" baseline="30000" dirty="0">
              <a:solidFill>
                <a:srgbClr val="FF9900"/>
              </a:solidFill>
            </a:endParaRPr>
          </a:p>
          <a:p>
            <a:pPr marL="0" indent="0">
              <a:buNone/>
            </a:pPr>
            <a:r>
              <a:rPr lang="en-US" sz="4800" b="1" baseline="30000" dirty="0" smtClean="0">
                <a:solidFill>
                  <a:srgbClr val="FF9900"/>
                </a:solidFill>
              </a:rPr>
              <a:t>    </a:t>
            </a:r>
            <a:r>
              <a:rPr lang="en-US" sz="4800" b="1" baseline="30000" dirty="0" smtClean="0">
                <a:solidFill>
                  <a:srgbClr val="FF0000"/>
                </a:solidFill>
              </a:rPr>
              <a:t>COMPARE:</a:t>
            </a:r>
            <a:r>
              <a:rPr lang="en-US" sz="4800" b="1" dirty="0" smtClean="0">
                <a:solidFill>
                  <a:srgbClr val="FF0000"/>
                </a:solidFill>
              </a:rPr>
              <a:t>  </a:t>
            </a:r>
            <a:r>
              <a:rPr lang="en-US" sz="4800" b="1" baseline="30000" dirty="0" smtClean="0">
                <a:solidFill>
                  <a:srgbClr val="FF9900"/>
                </a:solidFill>
              </a:rPr>
              <a:t>45,000 &gt; 4.5 </a:t>
            </a:r>
            <a:br>
              <a:rPr lang="en-US" sz="4800" b="1" baseline="30000" dirty="0" smtClean="0">
                <a:solidFill>
                  <a:srgbClr val="FF9900"/>
                </a:solidFill>
              </a:rPr>
            </a:br>
            <a:r>
              <a:rPr lang="en-US" sz="4800" b="1" baseline="30000" dirty="0" smtClean="0">
                <a:solidFill>
                  <a:srgbClr val="FF9900"/>
                </a:solidFill>
              </a:rPr>
              <a:t>		            so exponent is POSITIVE!</a:t>
            </a:r>
            <a:endParaRPr lang="en-US" sz="4800" b="1" baseline="30000" dirty="0">
              <a:solidFill>
                <a:srgbClr val="FF9900"/>
              </a:solidFill>
            </a:endParaRPr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endParaRPr lang="en-US" sz="2800" baseline="30000" dirty="0"/>
          </a:p>
        </p:txBody>
      </p:sp>
      <p:sp>
        <p:nvSpPr>
          <p:cNvPr id="4" name="Oval 3"/>
          <p:cNvSpPr/>
          <p:nvPr/>
        </p:nvSpPr>
        <p:spPr>
          <a:xfrm>
            <a:off x="5486400" y="4114800"/>
            <a:ext cx="990600" cy="762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838200" y="609600"/>
            <a:ext cx="1524000" cy="762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065628" y="1260008"/>
            <a:ext cx="118180" cy="399779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3"/>
          </p:cNvCxnSpPr>
          <p:nvPr/>
        </p:nvCxnSpPr>
        <p:spPr>
          <a:xfrm flipH="1">
            <a:off x="1792236" y="4765208"/>
            <a:ext cx="3839234" cy="49259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57200" y="5257800"/>
            <a:ext cx="6934199" cy="1219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4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52400"/>
            <a:ext cx="6347713" cy="1778000"/>
          </a:xfrm>
        </p:spPr>
        <p:txBody>
          <a:bodyPr/>
          <a:lstStyle/>
          <a:p>
            <a:r>
              <a:rPr lang="en-US" b="1" u="sng" dirty="0" smtClean="0"/>
              <a:t>Try These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914400"/>
            <a:ext cx="6347714" cy="5126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3600" dirty="0" smtClean="0"/>
          </a:p>
          <a:p>
            <a:pPr marL="742950" indent="-742950">
              <a:buFont typeface="+mj-lt"/>
              <a:buAutoNum type="arabicParenR"/>
            </a:pPr>
            <a:r>
              <a:rPr lang="en-US" sz="3600" dirty="0" smtClean="0"/>
              <a:t>12000000</a:t>
            </a:r>
          </a:p>
          <a:p>
            <a:pPr marL="742950" indent="-742950">
              <a:buFont typeface="+mj-lt"/>
              <a:buAutoNum type="arabicParenR"/>
            </a:pPr>
            <a:endParaRPr lang="en-US" sz="3600" dirty="0" smtClean="0"/>
          </a:p>
          <a:p>
            <a:pPr marL="742950" indent="-742950">
              <a:buFont typeface="+mj-lt"/>
              <a:buAutoNum type="arabicParenR"/>
            </a:pPr>
            <a:r>
              <a:rPr lang="en-US" sz="3600" dirty="0" smtClean="0"/>
              <a:t>0.000034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3613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52400"/>
            <a:ext cx="6347713" cy="1778000"/>
          </a:xfrm>
        </p:spPr>
        <p:txBody>
          <a:bodyPr/>
          <a:lstStyle/>
          <a:p>
            <a:r>
              <a:rPr lang="en-US" b="1" u="sng" dirty="0" smtClean="0"/>
              <a:t>Try These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914400"/>
            <a:ext cx="6347714" cy="5126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3600" dirty="0" smtClean="0"/>
          </a:p>
          <a:p>
            <a:pPr marL="742950" indent="-742950">
              <a:buFont typeface="+mj-lt"/>
              <a:buAutoNum type="arabicParenR"/>
            </a:pPr>
            <a:r>
              <a:rPr lang="en-US" sz="3600" dirty="0" smtClean="0"/>
              <a:t>12000000 = </a:t>
            </a:r>
            <a:r>
              <a:rPr lang="en-US" sz="3600" b="1" dirty="0" smtClean="0">
                <a:solidFill>
                  <a:srgbClr val="FF9900"/>
                </a:solidFill>
              </a:rPr>
              <a:t>1.2 x 10</a:t>
            </a:r>
            <a:r>
              <a:rPr lang="en-US" sz="3600" b="1" baseline="30000" dirty="0" smtClean="0">
                <a:solidFill>
                  <a:srgbClr val="FF9900"/>
                </a:solidFill>
              </a:rPr>
              <a:t>7</a:t>
            </a:r>
          </a:p>
          <a:p>
            <a:pPr marL="742950" indent="-742950">
              <a:buFont typeface="+mj-lt"/>
              <a:buAutoNum type="arabicParenR"/>
            </a:pPr>
            <a:endParaRPr lang="en-US" sz="3600" dirty="0" smtClean="0"/>
          </a:p>
          <a:p>
            <a:pPr marL="742950" indent="-742950">
              <a:buFont typeface="+mj-lt"/>
              <a:buAutoNum type="arabicParenR"/>
            </a:pPr>
            <a:r>
              <a:rPr lang="en-US" sz="3600" dirty="0" smtClean="0"/>
              <a:t>0.000034 = </a:t>
            </a:r>
            <a:r>
              <a:rPr lang="en-US" sz="3600" b="1" dirty="0" smtClean="0">
                <a:solidFill>
                  <a:srgbClr val="FF9900"/>
                </a:solidFill>
              </a:rPr>
              <a:t>3.4 x 10</a:t>
            </a:r>
            <a:r>
              <a:rPr lang="en-US" sz="3600" b="1" baseline="30000" dirty="0" smtClean="0">
                <a:solidFill>
                  <a:srgbClr val="FF9900"/>
                </a:solidFill>
              </a:rPr>
              <a:t>-5</a:t>
            </a:r>
            <a:endParaRPr lang="en-US" sz="3600" b="1" baseline="30000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59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81000" y="3276600"/>
            <a:ext cx="7924799" cy="1646302"/>
          </a:xfrm>
        </p:spPr>
        <p:txBody>
          <a:bodyPr/>
          <a:lstStyle/>
          <a:p>
            <a:r>
              <a:rPr lang="en-US" sz="7200" dirty="0">
                <a:solidFill>
                  <a:schemeClr val="tx1"/>
                </a:solidFill>
              </a:rPr>
              <a:t>3.5 x 10</a:t>
            </a:r>
            <a:r>
              <a:rPr lang="en-US" sz="7200" baseline="30000" dirty="0">
                <a:solidFill>
                  <a:schemeClr val="tx1"/>
                </a:solidFill>
              </a:rPr>
              <a:t>4 </a:t>
            </a:r>
            <a:r>
              <a:rPr lang="en-US" sz="7200" dirty="0" smtClean="0">
                <a:solidFill>
                  <a:schemeClr val="tx1"/>
                </a:solidFill>
              </a:rPr>
              <a:t>=3.5E4 </a:t>
            </a:r>
            <a:r>
              <a:rPr lang="en-US" sz="7200" baseline="30000" dirty="0">
                <a:solidFill>
                  <a:schemeClr val="tx1"/>
                </a:solidFill>
              </a:rPr>
              <a:t/>
            </a:r>
            <a:br>
              <a:rPr lang="en-US" sz="7200" baseline="30000" dirty="0">
                <a:solidFill>
                  <a:schemeClr val="tx1"/>
                </a:solidFill>
              </a:rPr>
            </a:br>
            <a:r>
              <a:rPr lang="en-US" sz="7200" dirty="0" smtClean="0">
                <a:solidFill>
                  <a:schemeClr val="tx1"/>
                </a:solidFill>
              </a:rPr>
              <a:t>3.5 x 10^4</a:t>
            </a:r>
            <a:br>
              <a:rPr lang="en-US" sz="7200" dirty="0" smtClean="0">
                <a:solidFill>
                  <a:schemeClr val="tx1"/>
                </a:solidFill>
              </a:rPr>
            </a:br>
            <a:r>
              <a:rPr lang="en-US" sz="7200" dirty="0" smtClean="0">
                <a:solidFill>
                  <a:schemeClr val="tx1"/>
                </a:solidFill>
              </a:rPr>
              <a:t>3.5 x 10</a:t>
            </a:r>
            <a:r>
              <a:rPr lang="en-US" sz="3600" dirty="0" smtClean="0">
                <a:solidFill>
                  <a:schemeClr val="tx1"/>
                </a:solidFill>
              </a:rPr>
              <a:t>4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7200" dirty="0" smtClean="0">
                <a:solidFill>
                  <a:schemeClr val="tx1"/>
                </a:solidFill>
              </a:rPr>
              <a:t>3.5 x 104</a:t>
            </a:r>
            <a:endParaRPr lang="en-US" sz="7200" baseline="300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971800" y="4343400"/>
            <a:ext cx="4876800" cy="762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4936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81000"/>
            <a:ext cx="68580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 Black" panose="020B0A04020102020204" pitchFamily="34" charset="0"/>
              </a:rPr>
              <a:t> 1) The approximate distance from </a:t>
            </a:r>
            <a:r>
              <a:rPr lang="en-US" sz="2800" dirty="0">
                <a:latin typeface="Arial Black" panose="020B0A04020102020204" pitchFamily="34" charset="0"/>
              </a:rPr>
              <a:t>Saturn to the Sun </a:t>
            </a:r>
            <a:r>
              <a:rPr lang="en-US" sz="2800" dirty="0" smtClean="0">
                <a:latin typeface="Arial Black" panose="020B0A04020102020204" pitchFamily="34" charset="0"/>
              </a:rPr>
              <a:t>is 888,000,000 miles. Convert </a:t>
            </a:r>
            <a:r>
              <a:rPr lang="en-US" sz="2800" dirty="0">
                <a:latin typeface="Arial Black" panose="020B0A04020102020204" pitchFamily="34" charset="0"/>
              </a:rPr>
              <a:t>this number </a:t>
            </a:r>
            <a:r>
              <a:rPr lang="en-US" sz="2800" dirty="0" smtClean="0">
                <a:latin typeface="Arial Black" panose="020B0A04020102020204" pitchFamily="34" charset="0"/>
              </a:rPr>
              <a:t>to scientific </a:t>
            </a:r>
            <a:r>
              <a:rPr lang="en-US" sz="2800" dirty="0">
                <a:latin typeface="Arial Black" panose="020B0A04020102020204" pitchFamily="34" charset="0"/>
              </a:rPr>
              <a:t>notation.</a:t>
            </a:r>
          </a:p>
          <a:p>
            <a:pPr lvl="3"/>
            <a:r>
              <a:rPr lang="en-US" sz="4000" dirty="0"/>
              <a:t>A) 888 x 10</a:t>
            </a:r>
            <a:r>
              <a:rPr lang="en-US" sz="4000" baseline="30000" dirty="0"/>
              <a:t>6</a:t>
            </a:r>
          </a:p>
          <a:p>
            <a:pPr lvl="3"/>
            <a:r>
              <a:rPr lang="en-US" sz="4000" dirty="0"/>
              <a:t>B) 8.88 x 10</a:t>
            </a:r>
            <a:r>
              <a:rPr lang="en-US" sz="4000" baseline="30000" dirty="0"/>
              <a:t>-8</a:t>
            </a:r>
          </a:p>
          <a:p>
            <a:pPr lvl="3"/>
            <a:r>
              <a:rPr lang="en-US" sz="4000" dirty="0"/>
              <a:t>C) 8.88 x 10</a:t>
            </a:r>
            <a:r>
              <a:rPr lang="en-US" sz="4000" baseline="30000" dirty="0"/>
              <a:t>8</a:t>
            </a:r>
          </a:p>
          <a:p>
            <a:pPr lvl="3"/>
            <a:r>
              <a:rPr lang="en-US" sz="4000" dirty="0"/>
              <a:t>D) 88.8 x 10</a:t>
            </a:r>
            <a:r>
              <a:rPr lang="en-US" sz="4000" baseline="300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17170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81000"/>
            <a:ext cx="68580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 Black" panose="020B0A04020102020204" pitchFamily="34" charset="0"/>
              </a:rPr>
              <a:t>2) The </a:t>
            </a:r>
            <a:r>
              <a:rPr lang="en-US" sz="2800" dirty="0">
                <a:latin typeface="Arial Black" panose="020B0A04020102020204" pitchFamily="34" charset="0"/>
              </a:rPr>
              <a:t>age of the Earth </a:t>
            </a:r>
            <a:r>
              <a:rPr lang="en-US" sz="2800" dirty="0" smtClean="0">
                <a:latin typeface="Arial Black" panose="020B0A04020102020204" pitchFamily="34" charset="0"/>
              </a:rPr>
              <a:t>is 4.6 </a:t>
            </a:r>
            <a:r>
              <a:rPr lang="en-US" sz="2800" dirty="0">
                <a:latin typeface="Arial Black" panose="020B0A04020102020204" pitchFamily="34" charset="0"/>
              </a:rPr>
              <a:t>x 10</a:t>
            </a:r>
            <a:r>
              <a:rPr lang="en-US" sz="2800" baseline="30000" dirty="0">
                <a:latin typeface="Arial Black" panose="020B0A04020102020204" pitchFamily="34" charset="0"/>
              </a:rPr>
              <a:t>9</a:t>
            </a:r>
            <a:r>
              <a:rPr lang="en-US" sz="2800" dirty="0">
                <a:latin typeface="Arial Black" panose="020B0A04020102020204" pitchFamily="34" charset="0"/>
              </a:rPr>
              <a:t> years. Which </a:t>
            </a:r>
            <a:r>
              <a:rPr lang="en-US" sz="2800" dirty="0" smtClean="0">
                <a:latin typeface="Arial Black" panose="020B0A04020102020204" pitchFamily="34" charset="0"/>
              </a:rPr>
              <a:t>is the </a:t>
            </a:r>
            <a:r>
              <a:rPr lang="en-US" sz="2800" dirty="0">
                <a:latin typeface="Arial Black" panose="020B0A04020102020204" pitchFamily="34" charset="0"/>
              </a:rPr>
              <a:t>correct conversion </a:t>
            </a:r>
            <a:r>
              <a:rPr lang="en-US" sz="2800" dirty="0" smtClean="0">
                <a:latin typeface="Arial Black" panose="020B0A04020102020204" pitchFamily="34" charset="0"/>
              </a:rPr>
              <a:t>of this </a:t>
            </a:r>
            <a:r>
              <a:rPr lang="en-US" sz="2800" dirty="0">
                <a:latin typeface="Arial Black" panose="020B0A04020102020204" pitchFamily="34" charset="0"/>
              </a:rPr>
              <a:t>number to </a:t>
            </a:r>
            <a:r>
              <a:rPr lang="en-US" sz="2800" dirty="0" smtClean="0">
                <a:latin typeface="Arial Black" panose="020B0A04020102020204" pitchFamily="34" charset="0"/>
              </a:rPr>
              <a:t>standard form</a:t>
            </a:r>
            <a:r>
              <a:rPr lang="en-US" sz="2800" dirty="0">
                <a:latin typeface="Arial Black" panose="020B0A04020102020204" pitchFamily="34" charset="0"/>
              </a:rPr>
              <a:t>?</a:t>
            </a:r>
          </a:p>
          <a:p>
            <a:pPr lvl="3"/>
            <a:r>
              <a:rPr lang="en-US" sz="4000" dirty="0"/>
              <a:t>A) 4,600,000,000</a:t>
            </a:r>
          </a:p>
          <a:p>
            <a:pPr lvl="3"/>
            <a:r>
              <a:rPr lang="en-US" sz="4000" dirty="0"/>
              <a:t>B) 46,000,000,000</a:t>
            </a:r>
          </a:p>
          <a:p>
            <a:pPr lvl="3"/>
            <a:r>
              <a:rPr lang="en-US" sz="4000" dirty="0"/>
              <a:t>C) </a:t>
            </a:r>
            <a:r>
              <a:rPr lang="en-US" sz="4000" dirty="0" smtClean="0"/>
              <a:t>0.0000000046</a:t>
            </a:r>
            <a:endParaRPr lang="en-US" sz="4000" dirty="0"/>
          </a:p>
          <a:p>
            <a:pPr lvl="3"/>
            <a:r>
              <a:rPr lang="en-US" sz="4000" dirty="0"/>
              <a:t>D) </a:t>
            </a:r>
            <a:r>
              <a:rPr lang="en-US" sz="4000" dirty="0" smtClean="0"/>
              <a:t>0.00000000046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7454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2012"/>
            <a:ext cx="67056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 Black" panose="020B0A04020102020204" pitchFamily="34" charset="0"/>
              </a:rPr>
              <a:t>3) The </a:t>
            </a:r>
            <a:r>
              <a:rPr lang="en-US" sz="2800" dirty="0">
                <a:latin typeface="Arial Black" panose="020B0A04020102020204" pitchFamily="34" charset="0"/>
              </a:rPr>
              <a:t>thickness of a human</a:t>
            </a:r>
          </a:p>
          <a:p>
            <a:r>
              <a:rPr lang="en-US" sz="2800" dirty="0">
                <a:latin typeface="Arial Black" panose="020B0A04020102020204" pitchFamily="34" charset="0"/>
              </a:rPr>
              <a:t>hair is 3 x </a:t>
            </a:r>
            <a:r>
              <a:rPr lang="en-US" sz="2800" dirty="0" smtClean="0">
                <a:latin typeface="Arial Black" panose="020B0A04020102020204" pitchFamily="34" charset="0"/>
              </a:rPr>
              <a:t>10</a:t>
            </a:r>
            <a:r>
              <a:rPr lang="en-US" sz="2800" baseline="30000" dirty="0" smtClean="0">
                <a:latin typeface="Arial Black" panose="020B0A04020102020204" pitchFamily="34" charset="0"/>
              </a:rPr>
              <a:t>-6</a:t>
            </a:r>
            <a:r>
              <a:rPr lang="en-US" sz="2800" dirty="0" smtClean="0">
                <a:latin typeface="Arial Black" panose="020B0A04020102020204" pitchFamily="34" charset="0"/>
              </a:rPr>
              <a:t> millimeters</a:t>
            </a:r>
            <a:r>
              <a:rPr lang="en-US" sz="2800" dirty="0">
                <a:latin typeface="Arial Black" panose="020B0A04020102020204" pitchFamily="34" charset="0"/>
              </a:rPr>
              <a:t>. Express </a:t>
            </a:r>
            <a:r>
              <a:rPr lang="en-US" sz="2800" dirty="0" smtClean="0">
                <a:latin typeface="Arial Black" panose="020B0A04020102020204" pitchFamily="34" charset="0"/>
              </a:rPr>
              <a:t>this number </a:t>
            </a:r>
            <a:r>
              <a:rPr lang="en-US" sz="2800" dirty="0">
                <a:latin typeface="Arial Black" panose="020B0A04020102020204" pitchFamily="34" charset="0"/>
              </a:rPr>
              <a:t>in standard form.</a:t>
            </a:r>
          </a:p>
          <a:p>
            <a:pPr lvl="3"/>
            <a:r>
              <a:rPr lang="en-US" sz="4000" dirty="0"/>
              <a:t>A) 3,000,000</a:t>
            </a:r>
          </a:p>
          <a:p>
            <a:pPr lvl="3"/>
            <a:r>
              <a:rPr lang="en-US" sz="4000" dirty="0"/>
              <a:t>B) 300,000</a:t>
            </a:r>
          </a:p>
          <a:p>
            <a:pPr lvl="3"/>
            <a:r>
              <a:rPr lang="en-US" sz="4000" dirty="0"/>
              <a:t>C) </a:t>
            </a:r>
            <a:r>
              <a:rPr lang="en-US" sz="4000" dirty="0" smtClean="0"/>
              <a:t>0.000003</a:t>
            </a:r>
            <a:endParaRPr lang="en-US" sz="4000" dirty="0"/>
          </a:p>
          <a:p>
            <a:pPr lvl="3"/>
            <a:r>
              <a:rPr lang="en-US" sz="4000" dirty="0"/>
              <a:t>D) </a:t>
            </a:r>
            <a:r>
              <a:rPr lang="en-US" sz="4000" dirty="0" smtClean="0"/>
              <a:t>0.0000003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4563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457200" y="443829"/>
            <a:ext cx="7772400" cy="1143000"/>
          </a:xfrm>
        </p:spPr>
        <p:txBody>
          <a:bodyPr>
            <a:normAutofit/>
          </a:bodyPr>
          <a:lstStyle/>
          <a:p>
            <a:r>
              <a:rPr lang="en-US" sz="5400" b="1" dirty="0"/>
              <a:t>THE METRIC SYSTEM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3" name="Picture 5" descr="C:\Documents and Settings\Owner\My Documents\My Pictures\school\Metric System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586829"/>
            <a:ext cx="4465638" cy="45091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7615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u="sng" dirty="0"/>
              <a:t>WHY DO WE USE THE METRIC SYSTEM?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 smtClean="0">
                <a:effectLst/>
              </a:rPr>
              <a:t>Everyone else does!!!</a:t>
            </a:r>
            <a:endParaRPr lang="en-US" sz="4000" dirty="0">
              <a:effectLst/>
            </a:endParaRPr>
          </a:p>
          <a:p>
            <a:pPr>
              <a:buNone/>
            </a:pPr>
            <a:endParaRPr lang="en-US" sz="4000" dirty="0" smtClean="0">
              <a:effectLst/>
            </a:endParaRPr>
          </a:p>
          <a:p>
            <a:r>
              <a:rPr lang="en-US" sz="4000" dirty="0" smtClean="0">
                <a:effectLst/>
              </a:rPr>
              <a:t>We all need to speak the same “math language”</a:t>
            </a:r>
          </a:p>
          <a:p>
            <a:endParaRPr lang="en-US" sz="4000" dirty="0" smtClean="0"/>
          </a:p>
          <a:p>
            <a:r>
              <a:rPr lang="en-US" sz="4000" dirty="0" smtClean="0"/>
              <a:t>IT IS EASIER!!!!!!!!!!</a:t>
            </a:r>
            <a:endParaRPr lang="en-US" sz="4000" dirty="0">
              <a:effectLst/>
            </a:endParaRPr>
          </a:p>
          <a:p>
            <a:pPr>
              <a:buFont typeface="Wingdings" pitchFamily="8" charset="2"/>
              <a:buNone/>
            </a:pPr>
            <a:endParaRPr lang="en-US" dirty="0">
              <a:effectLst/>
            </a:endParaRPr>
          </a:p>
          <a:p>
            <a:pPr>
              <a:buFont typeface="Wingdings" pitchFamily="8" charset="2"/>
              <a:buNone/>
            </a:pPr>
            <a:endParaRPr lang="en-US" dirty="0">
              <a:effectLst/>
            </a:endParaRP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173" name="Picture 5" descr="C:\Users\Stephanie\AppData\Local\Microsoft\Windows\Temporary Internet Files\Content.IE5\2XR4OUFQ\MC90038397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4859063"/>
            <a:ext cx="2438400" cy="19965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1" y="609600"/>
            <a:ext cx="6728712" cy="1320800"/>
          </a:xfrm>
        </p:spPr>
        <p:txBody>
          <a:bodyPr>
            <a:noAutofit/>
          </a:bodyPr>
          <a:lstStyle/>
          <a:p>
            <a:r>
              <a:rPr lang="en-US" sz="3200" b="1" u="sng" dirty="0" smtClean="0"/>
              <a:t>English System vs. Metric System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Which is easier???</a:t>
            </a:r>
            <a:endParaRPr lang="en-US" sz="3200" b="1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75172"/>
            <a:ext cx="6347714" cy="3880773"/>
          </a:xfrm>
        </p:spPr>
        <p:txBody>
          <a:bodyPr>
            <a:noAutofit/>
          </a:bodyPr>
          <a:lstStyle/>
          <a:p>
            <a:r>
              <a:rPr lang="en-US" sz="2400" dirty="0" smtClean="0">
                <a:effectLst/>
              </a:rPr>
              <a:t>1 meter = 100 centimeters</a:t>
            </a:r>
          </a:p>
          <a:p>
            <a:r>
              <a:rPr lang="en-US" sz="2400" dirty="0" smtClean="0"/>
              <a:t>1 yard = 36 inches</a:t>
            </a:r>
          </a:p>
          <a:p>
            <a:endParaRPr lang="en-US" sz="2400" dirty="0">
              <a:effectLst/>
            </a:endParaRPr>
          </a:p>
          <a:p>
            <a:r>
              <a:rPr lang="en-US" sz="2400" dirty="0" smtClean="0"/>
              <a:t>1 liter = 1000 milliliters</a:t>
            </a:r>
          </a:p>
          <a:p>
            <a:r>
              <a:rPr lang="en-US" sz="2400" dirty="0" smtClean="0">
                <a:effectLst/>
              </a:rPr>
              <a:t>1 gallon = 128 ounces</a:t>
            </a:r>
          </a:p>
          <a:p>
            <a:endParaRPr lang="en-US" sz="2400" dirty="0"/>
          </a:p>
          <a:p>
            <a:r>
              <a:rPr lang="en-US" sz="2400" dirty="0" smtClean="0">
                <a:effectLst/>
              </a:rPr>
              <a:t>1 kilometer = 1000 meters</a:t>
            </a:r>
          </a:p>
          <a:p>
            <a:r>
              <a:rPr lang="en-US" sz="2400" dirty="0" smtClean="0"/>
              <a:t>1 mile = 5,280 feet</a:t>
            </a:r>
            <a:endParaRPr lang="en-US" sz="2400" dirty="0"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18227" y="1447800"/>
            <a:ext cx="2339086" cy="4154984"/>
          </a:xfrm>
          <a:prstGeom prst="rect">
            <a:avLst/>
          </a:prstGeom>
          <a:noFill/>
          <a:ln w="571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9900"/>
                </a:solidFill>
              </a:rPr>
              <a:t>Metric system works on “BASE TEN”</a:t>
            </a:r>
          </a:p>
          <a:p>
            <a:endParaRPr lang="en-US" b="1" dirty="0">
              <a:solidFill>
                <a:srgbClr val="FF9900"/>
              </a:solidFill>
            </a:endParaRPr>
          </a:p>
          <a:p>
            <a:r>
              <a:rPr lang="en-US" b="1" dirty="0" smtClean="0">
                <a:solidFill>
                  <a:srgbClr val="FF9900"/>
                </a:solidFill>
              </a:rPr>
              <a:t>Everything is changed by a factor of ten.</a:t>
            </a:r>
          </a:p>
          <a:p>
            <a:endParaRPr lang="en-US" b="1" dirty="0">
              <a:solidFill>
                <a:srgbClr val="FF9900"/>
              </a:solidFill>
            </a:endParaRPr>
          </a:p>
          <a:p>
            <a:r>
              <a:rPr lang="en-US" b="1" dirty="0" smtClean="0">
                <a:solidFill>
                  <a:srgbClr val="FF9900"/>
                </a:solidFill>
              </a:rPr>
              <a:t>English system is totally random!!!</a:t>
            </a:r>
            <a:endParaRPr lang="en-US" b="1" dirty="0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u="sng" dirty="0"/>
              <a:t>WHAT DOES THE METRIC SYSTEM MEASURE?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014112"/>
              </p:ext>
            </p:extLst>
          </p:nvPr>
        </p:nvGraphicFramePr>
        <p:xfrm>
          <a:off x="1600200" y="2057400"/>
          <a:ext cx="4343400" cy="4191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09800"/>
                <a:gridCol w="2133600"/>
              </a:tblGrid>
              <a:tr h="104775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What it measures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Metric </a:t>
                      </a:r>
                      <a:br>
                        <a:rPr lang="en-US" sz="28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Unit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04775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Mass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Gram</a:t>
                      </a:r>
                      <a:endParaRPr lang="en-US" sz="2800" b="1" dirty="0"/>
                    </a:p>
                  </a:txBody>
                  <a:tcPr anchor="ctr"/>
                </a:tc>
              </a:tr>
              <a:tr h="104775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Volume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Liter</a:t>
                      </a:r>
                      <a:endParaRPr lang="en-US" sz="2800" b="1" dirty="0"/>
                    </a:p>
                  </a:txBody>
                  <a:tcPr anchor="ctr"/>
                </a:tc>
              </a:tr>
              <a:tr h="104775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Length</a:t>
                      </a:r>
                      <a:r>
                        <a:rPr lang="en-US" sz="2800" b="1" baseline="0" dirty="0" smtClean="0"/>
                        <a:t> 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Meter</a:t>
                      </a:r>
                      <a:endParaRPr lang="en-US" sz="2800" b="1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9220" name="Picture 4" descr="C:\Users\Stephanie\AppData\Local\Microsoft\Windows\Temporary Internet Files\Content.IE5\O7BKLZPO\MP90031408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1447800"/>
            <a:ext cx="1692910" cy="2362200"/>
          </a:xfrm>
          <a:prstGeom prst="rect">
            <a:avLst/>
          </a:prstGeom>
          <a:noFill/>
        </p:spPr>
      </p:pic>
      <p:pic>
        <p:nvPicPr>
          <p:cNvPr id="9223" name="Picture 7" descr="C:\Users\Stephanie\AppData\Local\Microsoft\Windows\Temporary Internet Files\Content.IE5\1MY86VYY\MC90034015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3881409"/>
            <a:ext cx="1219200" cy="1452591"/>
          </a:xfrm>
          <a:prstGeom prst="rect">
            <a:avLst/>
          </a:prstGeom>
          <a:noFill/>
        </p:spPr>
      </p:pic>
      <p:pic>
        <p:nvPicPr>
          <p:cNvPr id="9224" name="Picture 8" descr="C:\Users\Stephanie\AppData\Local\Microsoft\Windows\Temporary Internet Files\Content.IE5\2XR4OUFQ\MC90023272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0800" y="5533366"/>
            <a:ext cx="2223380" cy="11722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443828"/>
            <a:ext cx="7162800" cy="2375571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/>
              <a:t>SCIENTIFIC NOTATION</a:t>
            </a:r>
            <a:endParaRPr lang="en-US" sz="5400" b="1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125240" y="2971800"/>
            <a:ext cx="5826719" cy="1096899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How we deal with very large numbers, and very small numbers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6804913" cy="5888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u="sng" dirty="0" smtClean="0">
                <a:solidFill>
                  <a:schemeClr val="accent1"/>
                </a:solidFill>
              </a:rPr>
              <a:t>Who wants to write this number out over and over????</a:t>
            </a:r>
          </a:p>
          <a:p>
            <a:pPr>
              <a:buNone/>
            </a:pPr>
            <a:r>
              <a:rPr lang="en-US" sz="3200" dirty="0" smtClean="0"/>
              <a:t>602,000,000,000,000,000,000,000</a:t>
            </a:r>
          </a:p>
          <a:p>
            <a:pPr>
              <a:buNone/>
            </a:pPr>
            <a:endParaRPr lang="en-US" sz="800" dirty="0" smtClean="0"/>
          </a:p>
          <a:p>
            <a:pPr>
              <a:buNone/>
            </a:pPr>
            <a:r>
              <a:rPr lang="en-US" sz="2800" dirty="0" smtClean="0"/>
              <a:t>Not me!!! There is a way to write it out in a shorthand so it is faster and easier to write.</a:t>
            </a:r>
          </a:p>
          <a:p>
            <a:pPr>
              <a:buNone/>
            </a:pPr>
            <a:r>
              <a:rPr lang="en-US" sz="800" dirty="0">
                <a:solidFill>
                  <a:srgbClr val="FF0000"/>
                </a:solidFill>
              </a:rPr>
              <a:t/>
            </a:r>
            <a:br>
              <a:rPr lang="en-US" sz="800" dirty="0">
                <a:solidFill>
                  <a:srgbClr val="FF0000"/>
                </a:solidFill>
              </a:rPr>
            </a:br>
            <a:r>
              <a:rPr lang="en-US" sz="3200" dirty="0" smtClean="0">
                <a:solidFill>
                  <a:srgbClr val="FF0000"/>
                </a:solidFill>
              </a:rPr>
              <a:t>		MOVE THE DECIMAL!</a:t>
            </a:r>
          </a:p>
          <a:p>
            <a:pPr>
              <a:buNone/>
            </a:pPr>
            <a:r>
              <a:rPr lang="en-US" sz="3200" dirty="0" smtClean="0"/>
              <a:t>				6.02 x 10</a:t>
            </a:r>
            <a:r>
              <a:rPr lang="en-US" sz="3200" baseline="30000" dirty="0" smtClean="0"/>
              <a:t>23</a:t>
            </a:r>
            <a:endParaRPr lang="en-US" sz="3200" baseline="30000" dirty="0"/>
          </a:p>
        </p:txBody>
      </p:sp>
    </p:spTree>
    <p:extLst>
      <p:ext uri="{BB962C8B-B14F-4D97-AF65-F5344CB8AC3E}">
        <p14:creationId xmlns:p14="http://schemas.microsoft.com/office/powerpoint/2010/main" val="1855966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"/>
            <a:ext cx="8229600" cy="5821363"/>
          </a:xfrm>
        </p:spPr>
        <p:txBody>
          <a:bodyPr>
            <a:normAutofit/>
          </a:bodyPr>
          <a:lstStyle/>
          <a:p>
            <a:r>
              <a:rPr lang="en-US" sz="4300" dirty="0" smtClean="0"/>
              <a:t>10</a:t>
            </a:r>
            <a:r>
              <a:rPr lang="en-US" sz="4300" baseline="30000" dirty="0" smtClean="0">
                <a:solidFill>
                  <a:srgbClr val="FF9900"/>
                </a:solidFill>
              </a:rPr>
              <a:t>positive number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000" dirty="0" smtClean="0"/>
              <a:t>To put in “Standard form” </a:t>
            </a:r>
            <a:r>
              <a:rPr lang="en-US" sz="3000" dirty="0" smtClean="0">
                <a:sym typeface="Wingdings" panose="05000000000000000000" pitchFamily="2" charset="2"/>
              </a:rPr>
              <a:t> </a:t>
            </a:r>
            <a:br>
              <a:rPr lang="en-US" sz="3000" dirty="0" smtClean="0">
                <a:sym typeface="Wingdings" panose="05000000000000000000" pitchFamily="2" charset="2"/>
              </a:rPr>
            </a:br>
            <a:r>
              <a:rPr lang="en-US" sz="3000" dirty="0" smtClean="0">
                <a:sym typeface="Wingdings" panose="05000000000000000000" pitchFamily="2" charset="2"/>
              </a:rPr>
              <a:t>    </a:t>
            </a:r>
            <a:r>
              <a:rPr lang="en-US" sz="3000" dirty="0" smtClean="0"/>
              <a:t>Move your decimal to the </a:t>
            </a:r>
            <a:r>
              <a:rPr lang="en-US" sz="3000" dirty="0" smtClean="0">
                <a:solidFill>
                  <a:srgbClr val="FF9900"/>
                </a:solidFill>
              </a:rPr>
              <a:t>RIGHT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000" dirty="0" smtClean="0"/>
              <a:t>Makes a BIG number</a:t>
            </a:r>
          </a:p>
          <a:p>
            <a:pPr lvl="1"/>
            <a:endParaRPr lang="en-US" sz="1200" dirty="0" smtClean="0"/>
          </a:p>
          <a:p>
            <a:r>
              <a:rPr lang="en-US" sz="4300" dirty="0" smtClean="0"/>
              <a:t>10</a:t>
            </a:r>
            <a:r>
              <a:rPr lang="en-US" sz="4300" baseline="30000" dirty="0" smtClean="0">
                <a:solidFill>
                  <a:srgbClr val="FF9900"/>
                </a:solidFill>
              </a:rPr>
              <a:t>negative number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000" dirty="0"/>
              <a:t>To put in “Standard form” </a:t>
            </a:r>
            <a:r>
              <a:rPr lang="en-US" sz="3000" dirty="0">
                <a:sym typeface="Wingdings" panose="05000000000000000000" pitchFamily="2" charset="2"/>
              </a:rPr>
              <a:t> </a:t>
            </a:r>
            <a:r>
              <a:rPr lang="en-US" sz="3000" dirty="0" smtClean="0">
                <a:sym typeface="Wingdings" panose="05000000000000000000" pitchFamily="2" charset="2"/>
              </a:rPr>
              <a:t/>
            </a:r>
            <a:br>
              <a:rPr lang="en-US" sz="3000" dirty="0" smtClean="0">
                <a:sym typeface="Wingdings" panose="05000000000000000000" pitchFamily="2" charset="2"/>
              </a:rPr>
            </a:br>
            <a:r>
              <a:rPr lang="en-US" sz="3000" dirty="0" smtClean="0">
                <a:sym typeface="Wingdings" panose="05000000000000000000" pitchFamily="2" charset="2"/>
              </a:rPr>
              <a:t>    </a:t>
            </a:r>
            <a:r>
              <a:rPr lang="en-US" sz="3000" dirty="0" smtClean="0"/>
              <a:t>Move your decimal to the </a:t>
            </a:r>
            <a:r>
              <a:rPr lang="en-US" sz="3000" dirty="0" smtClean="0">
                <a:solidFill>
                  <a:srgbClr val="FF9900"/>
                </a:solidFill>
              </a:rPr>
              <a:t>LEFT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000" dirty="0" smtClean="0"/>
              <a:t>Makes a SMALL number</a:t>
            </a:r>
          </a:p>
          <a:p>
            <a:pPr lvl="1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8295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337" y="152400"/>
            <a:ext cx="7162800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None/>
            </a:pPr>
            <a:r>
              <a:rPr lang="en-US" sz="5400" b="1" u="sng" dirty="0">
                <a:solidFill>
                  <a:schemeClr val="accent1"/>
                </a:solidFill>
              </a:rPr>
              <a:t>TRY THESE – </a:t>
            </a:r>
            <a:br>
              <a:rPr lang="en-US" sz="5400" b="1" u="sng" dirty="0">
                <a:solidFill>
                  <a:schemeClr val="accent1"/>
                </a:solidFill>
              </a:rPr>
            </a:br>
            <a:r>
              <a:rPr lang="en-US" sz="4400" dirty="0">
                <a:solidFill>
                  <a:schemeClr val="accent1"/>
                </a:solidFill>
              </a:rPr>
              <a:t>put in “standard notation”</a:t>
            </a:r>
            <a:endParaRPr lang="en-US" sz="5400" dirty="0">
              <a:solidFill>
                <a:schemeClr val="accent1"/>
              </a:solidFill>
            </a:endParaRPr>
          </a:p>
          <a:p>
            <a:pPr lvl="1">
              <a:buNone/>
            </a:pPr>
            <a:r>
              <a:rPr lang="en-US" sz="5400" dirty="0"/>
              <a:t>2.5 x 10</a:t>
            </a:r>
            <a:r>
              <a:rPr lang="en-US" sz="5400" baseline="30000" dirty="0"/>
              <a:t>4</a:t>
            </a:r>
            <a:r>
              <a:rPr lang="en-US" sz="5400" dirty="0"/>
              <a:t>		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>3.8 </a:t>
            </a:r>
            <a:r>
              <a:rPr lang="en-US" sz="5400" dirty="0"/>
              <a:t>x 10</a:t>
            </a:r>
            <a:r>
              <a:rPr lang="en-US" sz="5400" baseline="30000" dirty="0"/>
              <a:t>-2</a:t>
            </a:r>
          </a:p>
        </p:txBody>
      </p:sp>
    </p:spTree>
    <p:extLst>
      <p:ext uri="{BB962C8B-B14F-4D97-AF65-F5344CB8AC3E}">
        <p14:creationId xmlns:p14="http://schemas.microsoft.com/office/powerpoint/2010/main" val="391620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18570</TotalTime>
  <Words>317</Words>
  <Application>Microsoft Office PowerPoint</Application>
  <PresentationFormat>On-screen Show (4:3)</PresentationFormat>
  <Paragraphs>89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Arial Black</vt:lpstr>
      <vt:lpstr>Calibri</vt:lpstr>
      <vt:lpstr>Times New Roman</vt:lpstr>
      <vt:lpstr>Trebuchet MS</vt:lpstr>
      <vt:lpstr>Wingdings</vt:lpstr>
      <vt:lpstr>Wingdings 3</vt:lpstr>
      <vt:lpstr>Facet</vt:lpstr>
      <vt:lpstr>PowerPoint Presentation</vt:lpstr>
      <vt:lpstr>THE METRIC SYSTEM</vt:lpstr>
      <vt:lpstr>WHY DO WE USE THE METRIC SYSTEM?</vt:lpstr>
      <vt:lpstr>English System vs. Metric System Which is easier???</vt:lpstr>
      <vt:lpstr>WHAT DOES THE METRIC SYSTEM MEASURE?</vt:lpstr>
      <vt:lpstr>SCIENTIFIC NOTATION</vt:lpstr>
      <vt:lpstr>PowerPoint Presentation</vt:lpstr>
      <vt:lpstr>PowerPoint Presentation</vt:lpstr>
      <vt:lpstr>PowerPoint Presentation</vt:lpstr>
      <vt:lpstr>Put in “Standard Notation” 2.5 x 104   3.8 x 10-2 </vt:lpstr>
      <vt:lpstr>Lets go the other way  Put 45,000 in “Scientific Notation”</vt:lpstr>
      <vt:lpstr>Try These</vt:lpstr>
      <vt:lpstr>Try These</vt:lpstr>
      <vt:lpstr>3.5 x 104 =3.5E4  3.5 x 10^4 3.5 x 104 3.5 x 104</vt:lpstr>
      <vt:lpstr>PowerPoint Presentation</vt:lpstr>
      <vt:lpstr>PowerPoint Presentation</vt:lpstr>
      <vt:lpstr>PowerPoint Presentation</vt:lpstr>
    </vt:vector>
  </TitlesOfParts>
  <Company>conant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METRIC SYSTEM</dc:title>
  <dc:creator>Terry</dc:creator>
  <cp:lastModifiedBy>Farmer, Stephanie [DH]</cp:lastModifiedBy>
  <cp:revision>1023</cp:revision>
  <dcterms:created xsi:type="dcterms:W3CDTF">2003-02-17T21:30:51Z</dcterms:created>
  <dcterms:modified xsi:type="dcterms:W3CDTF">2017-08-09T17:33:23Z</dcterms:modified>
</cp:coreProperties>
</file>