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56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2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16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0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63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65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5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8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A3AB0B-797A-4199-B2FE-638F537DC35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8F350F-1501-45A0-8F28-1BC4623B25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3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dUqZhMYog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02860" y="204715"/>
            <a:ext cx="10310884" cy="6114197"/>
            <a:chOff x="498140" y="460896"/>
            <a:chExt cx="10645257" cy="5752927"/>
          </a:xfrm>
        </p:grpSpPr>
        <p:pic>
          <p:nvPicPr>
            <p:cNvPr id="5" name="Picture 4" descr="https://thumbs.dreamstime.com/z/open-spiral-binding-notebook-white-29087516.jpg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51" t="771" r="46323" b="9044"/>
            <a:stretch/>
          </p:blipFill>
          <p:spPr bwMode="auto">
            <a:xfrm>
              <a:off x="5322625" y="460896"/>
              <a:ext cx="900753" cy="5735188"/>
            </a:xfrm>
            <a:prstGeom prst="rect">
              <a:avLst/>
            </a:prstGeom>
            <a:noFill/>
            <a:extLst/>
          </p:spPr>
        </p:pic>
        <p:sp>
          <p:nvSpPr>
            <p:cNvPr id="6" name="Rectangle 5"/>
            <p:cNvSpPr/>
            <p:nvPr/>
          </p:nvSpPr>
          <p:spPr>
            <a:xfrm>
              <a:off x="6223378" y="460896"/>
              <a:ext cx="4920019" cy="5735188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1" u="sng" kern="1200" dirty="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Target</a:t>
              </a:r>
              <a:r>
                <a:rPr lang="en-US" sz="3200" b="1" u="sng" kern="1200" dirty="0" smtClean="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sz="3200" b="1" kern="1200" dirty="0" smtClean="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I can classify types of matter. 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223378" y="4839113"/>
              <a:ext cx="1569494" cy="1356971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u="sng" kern="120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92871" y="4839110"/>
              <a:ext cx="1733265" cy="1356971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u="sng" kern="120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526137" y="4839110"/>
              <a:ext cx="1617260" cy="1356973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u="sng" kern="1200">
                  <a:solidFill>
                    <a:srgbClr val="FF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8140" y="460896"/>
              <a:ext cx="4920019" cy="5752927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01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Compounds</a:t>
            </a:r>
            <a:endParaRPr lang="en-US" sz="8800" u="sng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00100" y="1296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529138" y="-42599"/>
            <a:ext cx="766286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compounds are </a:t>
            </a:r>
            <a:r>
              <a:rPr kumimoji="0" lang="en-US" altLang="en-US" sz="3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kumimoji="0" lang="en-US" altLang="en-US" sz="3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molecules!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(But not all molecules are compounds.)</a:t>
            </a:r>
            <a:endParaRPr kumimoji="0" lang="en-US" alt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-1811354" y="149717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5238" y="1487949"/>
            <a:ext cx="5947000" cy="524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Molecules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754568" y="3555387"/>
            <a:ext cx="3488339" cy="260227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Compounds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endCxn id="30" idx="1"/>
          </p:cNvCxnSpPr>
          <p:nvPr/>
        </p:nvCxnSpPr>
        <p:spPr>
          <a:xfrm flipV="1">
            <a:off x="6189455" y="2399525"/>
            <a:ext cx="2154445" cy="707907"/>
          </a:xfrm>
          <a:prstGeom prst="straightConnector1">
            <a:avLst/>
          </a:prstGeom>
          <a:ln w="2381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472593" y="5183137"/>
            <a:ext cx="3228975" cy="529312"/>
          </a:xfrm>
          <a:prstGeom prst="straightConnector1">
            <a:avLst/>
          </a:prstGeom>
          <a:ln w="2381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01568" y="4742953"/>
            <a:ext cx="4242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Must be 2+ </a:t>
            </a:r>
            <a:r>
              <a:rPr lang="en-US" sz="4000" b="1" u="sng" dirty="0" smtClean="0"/>
              <a:t>TYPES</a:t>
            </a:r>
            <a:r>
              <a:rPr lang="en-US" sz="4000" b="1" dirty="0" smtClean="0"/>
              <a:t> of elements bonded together</a:t>
            </a:r>
            <a:endParaRPr lang="en-US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343900" y="1737805"/>
            <a:ext cx="3752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Any 2+ atoms bonded together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1118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Mixtures</a:t>
            </a:r>
            <a:endParaRPr lang="en-US" sz="8800" u="sng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00100" y="1296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0100" y="17538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28447" y="2571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49" descr="ICsalin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95" y="1496112"/>
            <a:ext cx="3673186" cy="238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3646" y="4010838"/>
            <a:ext cx="36567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Salt Water </a:t>
            </a:r>
            <a:endParaRPr lang="en-US" altLang="en-US" sz="24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2400" b="1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NaCl</a:t>
            </a:r>
            <a:r>
              <a:rPr lang="en-US" alt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dissolved in H</a:t>
            </a:r>
            <a:r>
              <a:rPr lang="en-US" altLang="en-US" sz="2400" b="1" baseline="-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O)</a:t>
            </a:r>
            <a:endParaRPr lang="en-US" sz="2400" dirty="0"/>
          </a:p>
        </p:txBody>
      </p:sp>
      <p:sp>
        <p:nvSpPr>
          <p:cNvPr id="28" name="Text Box 50"/>
          <p:cNvSpPr txBox="1">
            <a:spLocks/>
          </p:cNvSpPr>
          <p:nvPr/>
        </p:nvSpPr>
        <p:spPr>
          <a:xfrm>
            <a:off x="4251601" y="340704"/>
            <a:ext cx="7735611" cy="618292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Multiple types of elements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, compounds and/or molecules </a:t>
            </a: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mixed 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together, </a:t>
            </a:r>
            <a:r>
              <a:rPr lang="en-US" sz="3200" b="1" u="sng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but not bonded </a:t>
            </a:r>
            <a:r>
              <a:rPr lang="en-US" sz="3200" b="1" u="sng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together.</a:t>
            </a:r>
            <a:endParaRPr lang="en-US" sz="3200" u="sng" dirty="0"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dirty="0"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Salt 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water is a solution.  </a:t>
            </a: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The water molecules are not bonded to the salt 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en-US" sz="3200" b="1" u="sng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3200" b="1" u="sng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Mixtures:  </a:t>
            </a:r>
            <a:endParaRPr lang="en-US" sz="3200" dirty="0" smtClean="0"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dirty="0" err="1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ool</a:t>
            </a: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aid, salt water, air, brass, </a:t>
            </a:r>
            <a:endParaRPr lang="en-US" sz="3200" dirty="0" smtClean="0"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n-US" sz="3200" dirty="0"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carat gold, soda</a:t>
            </a:r>
            <a:endParaRPr lang="en-US" sz="36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228600">
              <a:spcBef>
                <a:spcPts val="0"/>
              </a:spcBef>
              <a:spcAft>
                <a:spcPts val="0"/>
              </a:spcAft>
            </a:pPr>
            <a:endParaRPr lang="en-US" sz="2400" i="1" dirty="0" smtClean="0"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555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Mixtures</a:t>
            </a:r>
            <a:endParaRPr lang="en-US" sz="8800" u="sng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65027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00100" y="1296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0100" y="17538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40"/>
          <p:cNvSpPr>
            <a:spLocks noChangeArrowheads="1"/>
          </p:cNvSpPr>
          <p:nvPr/>
        </p:nvSpPr>
        <p:spPr bwMode="auto">
          <a:xfrm>
            <a:off x="206826" y="1374011"/>
            <a:ext cx="11216350" cy="42473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types of mixtures.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Heterogeneous: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Mixtures that are not well mixed together.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Examples: pizza, cookie dough,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chex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mix, Italian dressing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dirt, oil and vinegar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Homogeneous: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Mixtures that are perfectly mixed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together and now uniform. 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Examples: air, tree sap, soda, tap water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50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52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Mixtures</a:t>
            </a:r>
            <a:endParaRPr lang="en-US" sz="8800" u="sng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65027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00100" y="1296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0100" y="17538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1" name="Picture 138" descr="Oxygen-shells[1]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7" t="3153" r="3859" b="3441"/>
          <a:stretch/>
        </p:blipFill>
        <p:spPr bwMode="auto">
          <a:xfrm>
            <a:off x="577700" y="1679130"/>
            <a:ext cx="1624084" cy="167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52"/>
          <p:cNvSpPr txBox="1">
            <a:spLocks/>
          </p:cNvSpPr>
          <p:nvPr/>
        </p:nvSpPr>
        <p:spPr bwMode="auto">
          <a:xfrm>
            <a:off x="152399" y="3622712"/>
            <a:ext cx="2419883" cy="168626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 MIXTURE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an oxygen atom. A pure element. 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272" name="Picture 60" descr="http://www.school-for-champions.com/chemistry/images/bonding_types-oxyg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114" y="2129762"/>
            <a:ext cx="2130007" cy="12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1"/>
          <p:cNvSpPr txBox="1">
            <a:spLocks/>
          </p:cNvSpPr>
          <p:nvPr/>
        </p:nvSpPr>
        <p:spPr bwMode="auto">
          <a:xfrm>
            <a:off x="2890163" y="3611676"/>
            <a:ext cx="3073910" cy="1697304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 MIXTURE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 alt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oxygen (O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the molecule.  A pure molecule. 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59"/>
          <p:cNvSpPr txBox="1">
            <a:spLocks/>
          </p:cNvSpPr>
          <p:nvPr/>
        </p:nvSpPr>
        <p:spPr bwMode="auto">
          <a:xfrm>
            <a:off x="6248400" y="3622712"/>
            <a:ext cx="5632542" cy="272548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 A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MIXTURE!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“Air” is a mixture.  There are many molecules mixed together but not bonded together. IMPORTANT:  Oxygen is NOT air!!!! It is just one of </a:t>
            </a:r>
            <a:r>
              <a:rPr kumimoji="0" lang="en-US" alt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things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is inside what we call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0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52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152400" y="978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183" y="940399"/>
            <a:ext cx="4900250" cy="2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6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0806" y="150125"/>
            <a:ext cx="3016155" cy="120100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Matter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746" y="1713359"/>
            <a:ext cx="3903260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Pure Substances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75030" y="1729854"/>
            <a:ext cx="3903260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Mixtures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751" y="3623480"/>
            <a:ext cx="1795819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Elements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78286" y="3623480"/>
            <a:ext cx="1952770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Molecules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09967" y="5533601"/>
            <a:ext cx="2293965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Compounds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38883" y="3623480"/>
            <a:ext cx="2771635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Homogeneous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3057" y="3623480"/>
            <a:ext cx="2938818" cy="8575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Heterogeneous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" name="Bent-Up Arrow 9"/>
          <p:cNvSpPr/>
          <p:nvPr/>
        </p:nvSpPr>
        <p:spPr>
          <a:xfrm rot="10800000">
            <a:off x="1934570" y="679259"/>
            <a:ext cx="2064224" cy="9007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ent-Up Arrow 10"/>
          <p:cNvSpPr/>
          <p:nvPr/>
        </p:nvSpPr>
        <p:spPr>
          <a:xfrm rot="10800000" flipH="1">
            <a:off x="7478406" y="679258"/>
            <a:ext cx="2064224" cy="9007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24835" y="2715904"/>
            <a:ext cx="423650" cy="779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281859" y="2715904"/>
            <a:ext cx="423650" cy="779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718520" y="2715903"/>
            <a:ext cx="423650" cy="779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10148816" y="2715903"/>
            <a:ext cx="423650" cy="779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276885" y="4609530"/>
            <a:ext cx="423650" cy="779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7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1514901"/>
            <a:ext cx="93760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YouTube Link to Presentation</a:t>
            </a:r>
            <a:r>
              <a:rPr lang="en-US" sz="4400" b="1" dirty="0" smtClean="0"/>
              <a:t>:</a:t>
            </a:r>
          </a:p>
          <a:p>
            <a:r>
              <a:rPr lang="en-US" sz="4400" b="1">
                <a:hlinkClick r:id="rId2"/>
              </a:rPr>
              <a:t>https</a:t>
            </a:r>
            <a:r>
              <a:rPr lang="en-US" sz="4400" b="1">
                <a:hlinkClick r:id="rId2"/>
              </a:rPr>
              <a:t>://</a:t>
            </a:r>
            <a:r>
              <a:rPr lang="en-US" sz="4400" b="1" smtClean="0">
                <a:hlinkClick r:id="rId2"/>
              </a:rPr>
              <a:t>youtu.be/tdUqZhMYog4</a:t>
            </a:r>
            <a:r>
              <a:rPr lang="en-US" sz="4400" b="1" smtClean="0"/>
              <a:t> 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319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Classification </a:t>
            </a:r>
            <a:br>
              <a:rPr lang="en-US" sz="7200" dirty="0" smtClean="0"/>
            </a:br>
            <a:r>
              <a:rPr lang="en-US" sz="7200" dirty="0" smtClean="0"/>
              <a:t>of types of matter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498600"/>
          </a:xfrm>
        </p:spPr>
        <p:txBody>
          <a:bodyPr>
            <a:normAutofit/>
          </a:bodyPr>
          <a:lstStyle/>
          <a:p>
            <a:pPr algn="ctr"/>
            <a:r>
              <a:rPr lang="en-US" sz="8800" u="sng" dirty="0" smtClean="0"/>
              <a:t>Matter</a:t>
            </a:r>
            <a:endParaRPr lang="en-US" sz="8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3106" y="1498600"/>
            <a:ext cx="11669712" cy="4521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u="sng" dirty="0" smtClean="0"/>
              <a:t> Anything </a:t>
            </a:r>
            <a:r>
              <a:rPr lang="en-US" sz="4000" b="1" u="sng" dirty="0"/>
              <a:t>that takes up space and has mass. </a:t>
            </a:r>
            <a:endParaRPr lang="en-US" sz="4000" b="1" u="sng" dirty="0" smtClean="0"/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4000" dirty="0" smtClean="0"/>
              <a:t>Things </a:t>
            </a:r>
            <a:r>
              <a:rPr lang="en-US" sz="4000" dirty="0"/>
              <a:t>like thoughts, feelings, and ideas are “real” but they don’t have mass or take up space so they are not classified as matter. </a:t>
            </a:r>
            <a:endParaRPr lang="en-US" sz="4000" dirty="0" smtClean="0"/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4000" dirty="0" smtClean="0"/>
              <a:t>This </a:t>
            </a:r>
            <a:r>
              <a:rPr lang="en-US" sz="4000" dirty="0"/>
              <a:t>is a very broad category so it is helpful to break it up into smaller, more specific categories.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360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040589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Elements</a:t>
            </a:r>
            <a:endParaRPr lang="en-US" sz="8800" u="sng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>
          <a:xfrm>
            <a:off x="4220653" y="4035393"/>
            <a:ext cx="1219200" cy="1190625"/>
            <a:chOff x="0" y="0"/>
            <a:chExt cx="1219200" cy="1190625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1219200" cy="361950"/>
              <a:chOff x="0" y="0"/>
              <a:chExt cx="1219200" cy="36195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28625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5725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0" y="409575"/>
              <a:ext cx="1219200" cy="361950"/>
              <a:chOff x="0" y="0"/>
              <a:chExt cx="1219200" cy="36195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428625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5725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0" y="828675"/>
              <a:ext cx="1219200" cy="361950"/>
              <a:chOff x="0" y="0"/>
              <a:chExt cx="1219200" cy="36195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28625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857250" y="0"/>
                <a:ext cx="361950" cy="3619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</p:grpSp>
      <p:pic>
        <p:nvPicPr>
          <p:cNvPr id="2062" name="Picture 17" descr="https://encrypted-tbn1.gstatic.com/images?q=tbn:ANd9GcTOt9q27_Eou8z7JNLK7Q33g1oW5nLuZ468bup9AzxryqyuAaV_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76" y="3280610"/>
            <a:ext cx="15049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18"/>
          <p:cNvSpPr txBox="1">
            <a:spLocks/>
          </p:cNvSpPr>
          <p:nvPr/>
        </p:nvSpPr>
        <p:spPr bwMode="auto">
          <a:xfrm>
            <a:off x="6749734" y="2832693"/>
            <a:ext cx="4694831" cy="148535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Every atom will have the same number of protons.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66257" y="2235057"/>
            <a:ext cx="5290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element:		      An element: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1458" y="2793058"/>
            <a:ext cx="599875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 Aluminum Atom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of the 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of Atoms next 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to each other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71753" y="29992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09053" y="137691"/>
            <a:ext cx="67268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Pure elements are made up of all 1 kind of atom.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74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Molecules</a:t>
            </a:r>
            <a:endParaRPr lang="en-US" sz="8800" u="sng" dirty="0"/>
          </a:p>
        </p:txBody>
      </p:sp>
      <p:sp>
        <p:nvSpPr>
          <p:cNvPr id="17" name="Text Box 18"/>
          <p:cNvSpPr txBox="1">
            <a:spLocks/>
          </p:cNvSpPr>
          <p:nvPr/>
        </p:nvSpPr>
        <p:spPr bwMode="auto">
          <a:xfrm>
            <a:off x="5188236" y="1792839"/>
            <a:ext cx="6377531" cy="382587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</a:t>
            </a:r>
            <a:r>
              <a:rPr lang="en-US" alt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 when they share or transfer their outer shell electrons </a:t>
            </a:r>
            <a:r>
              <a:rPr lang="en-US" altLang="en-US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valence electrons). </a:t>
            </a:r>
          </a:p>
          <a:p>
            <a:pPr marL="231775" lvl="0" indent="-231775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b="1" dirty="0" smtClean="0">
              <a:latin typeface="Century Gothic" panose="020B0502020202020204" pitchFamily="34" charset="0"/>
            </a:endParaRPr>
          </a:p>
          <a:p>
            <a:pPr marL="231775" lvl="0" indent="-231775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 smtClean="0">
                <a:latin typeface="Century Gothic" panose="020B0502020202020204" pitchFamily="34" charset="0"/>
              </a:rPr>
              <a:t>Lots of ways to draw this as you can see!</a:t>
            </a:r>
            <a:br>
              <a:rPr lang="en-US" sz="2400" b="1" dirty="0" smtClean="0">
                <a:latin typeface="Century Gothic" panose="020B0502020202020204" pitchFamily="34" charset="0"/>
              </a:rPr>
            </a:br>
            <a:endParaRPr lang="en-US" sz="2400" b="1" dirty="0" smtClean="0">
              <a:latin typeface="Century Gothic" panose="020B0502020202020204" pitchFamily="34" charset="0"/>
            </a:endParaRPr>
          </a:p>
          <a:p>
            <a:pPr marL="231775" lvl="0" indent="-231775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 smtClean="0">
                <a:latin typeface="Century Gothic" panose="020B0502020202020204" pitchFamily="34" charset="0"/>
              </a:rPr>
              <a:t>Can have</a:t>
            </a:r>
            <a:br>
              <a:rPr lang="en-US" sz="2400" b="1" dirty="0" smtClean="0">
                <a:latin typeface="Century Gothic" panose="020B0502020202020204" pitchFamily="34" charset="0"/>
              </a:rPr>
            </a:br>
            <a:r>
              <a:rPr lang="en-US" sz="2400" b="1" dirty="0" smtClean="0">
                <a:latin typeface="Century Gothic" panose="020B0502020202020204" pitchFamily="34" charset="0"/>
              </a:rPr>
              <a:t>	- Single bonds </a:t>
            </a:r>
            <a:br>
              <a:rPr lang="en-US" sz="2400" b="1" dirty="0" smtClean="0">
                <a:latin typeface="Century Gothic" panose="020B0502020202020204" pitchFamily="34" charset="0"/>
              </a:rPr>
            </a:br>
            <a:r>
              <a:rPr lang="en-US" sz="2400" b="1" dirty="0" smtClean="0">
                <a:latin typeface="Century Gothic" panose="020B0502020202020204" pitchFamily="34" charset="0"/>
              </a:rPr>
              <a:t>	- Double bonds</a:t>
            </a:r>
            <a:br>
              <a:rPr lang="en-US" sz="2400" b="1" dirty="0" smtClean="0">
                <a:latin typeface="Century Gothic" panose="020B0502020202020204" pitchFamily="34" charset="0"/>
              </a:rPr>
            </a:br>
            <a:r>
              <a:rPr lang="en-US" sz="2400" b="1" dirty="0" smtClean="0">
                <a:latin typeface="Century Gothic" panose="020B0502020202020204" pitchFamily="34" charset="0"/>
              </a:rPr>
              <a:t>	- Triple bonds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71753" y="29992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316" y="1057397"/>
            <a:ext cx="560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dirty="0"/>
          </a:p>
        </p:txBody>
      </p:sp>
      <p:pic>
        <p:nvPicPr>
          <p:cNvPr id="23" name="Picture 23" descr="http://upload.wikimedia.org/wikipedia/commons/6/6c/Nit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45" y="2637652"/>
            <a:ext cx="590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/>
          <p:cNvGrpSpPr>
            <a:grpSpLocks/>
          </p:cNvGrpSpPr>
          <p:nvPr/>
        </p:nvGrpSpPr>
        <p:grpSpPr>
          <a:xfrm>
            <a:off x="425495" y="3600028"/>
            <a:ext cx="1466850" cy="762000"/>
            <a:chOff x="0" y="0"/>
            <a:chExt cx="1466850" cy="762000"/>
          </a:xfrm>
        </p:grpSpPr>
        <p:grpSp>
          <p:nvGrpSpPr>
            <p:cNvPr id="25" name="Group 24"/>
            <p:cNvGrpSpPr/>
            <p:nvPr/>
          </p:nvGrpSpPr>
          <p:grpSpPr>
            <a:xfrm>
              <a:off x="619125" y="9525"/>
              <a:ext cx="847725" cy="752475"/>
              <a:chOff x="0" y="0"/>
              <a:chExt cx="847725" cy="752475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9525" y="9525"/>
                <a:ext cx="838200" cy="714375"/>
                <a:chOff x="0" y="0"/>
                <a:chExt cx="838200" cy="714375"/>
              </a:xfrm>
            </p:grpSpPr>
            <p:sp>
              <p:nvSpPr>
                <p:cNvPr id="52" name="Oval 51"/>
                <p:cNvSpPr/>
                <p:nvPr/>
              </p:nvSpPr>
              <p:spPr>
                <a:xfrm>
                  <a:off x="228600" y="238125"/>
                  <a:ext cx="247650" cy="247650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 Box 70"/>
                <p:cNvSpPr txBox="1"/>
                <p:nvPr/>
              </p:nvSpPr>
              <p:spPr>
                <a:xfrm>
                  <a:off x="152400" y="238125"/>
                  <a:ext cx="685800" cy="2476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55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Oxygen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114300" y="104775"/>
                  <a:ext cx="504825" cy="50482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0" y="0"/>
                  <a:ext cx="714375" cy="71437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323850" y="0"/>
                <a:ext cx="57150" cy="161925"/>
                <a:chOff x="0" y="0"/>
                <a:chExt cx="57150" cy="161925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0" y="114300"/>
                  <a:ext cx="47625" cy="47625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9525" y="0"/>
                  <a:ext cx="47625" cy="47625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333375" y="590550"/>
                <a:ext cx="57150" cy="161925"/>
                <a:chOff x="0" y="0"/>
                <a:chExt cx="57150" cy="161925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0" y="114300"/>
                  <a:ext cx="47625" cy="47625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9525" y="0"/>
                  <a:ext cx="47625" cy="47625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4" name="Oval 43"/>
              <p:cNvSpPr/>
              <p:nvPr/>
            </p:nvSpPr>
            <p:spPr>
              <a:xfrm flipH="1">
                <a:off x="628650" y="13335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 flipH="1">
                <a:off x="619125" y="561975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 flipH="1">
                <a:off x="0" y="28575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 flipH="1">
                <a:off x="19050" y="51435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0" y="9525"/>
              <a:ext cx="838200" cy="714375"/>
              <a:chOff x="0" y="0"/>
              <a:chExt cx="838200" cy="714375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228600" y="238125"/>
                <a:ext cx="247650" cy="2476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" name="Text Box 85"/>
              <p:cNvSpPr txBox="1"/>
              <p:nvPr/>
            </p:nvSpPr>
            <p:spPr>
              <a:xfrm>
                <a:off x="152400" y="238125"/>
                <a:ext cx="685800" cy="2476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50" b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Oxygen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14300" y="104775"/>
                <a:ext cx="504825" cy="504825"/>
              </a:xfrm>
              <a:prstGeom prst="ellipse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0" y="0"/>
                <a:ext cx="714375" cy="714375"/>
              </a:xfrm>
              <a:prstGeom prst="ellipse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14325" y="0"/>
              <a:ext cx="57150" cy="161925"/>
              <a:chOff x="0" y="0"/>
              <a:chExt cx="57150" cy="161925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0" y="11430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9525" y="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323850" y="590550"/>
              <a:ext cx="57150" cy="161925"/>
              <a:chOff x="0" y="0"/>
              <a:chExt cx="57150" cy="161925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0" y="11430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9525" y="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9" name="Oval 28"/>
            <p:cNvSpPr/>
            <p:nvPr/>
          </p:nvSpPr>
          <p:spPr>
            <a:xfrm flipH="1">
              <a:off x="647700" y="171450"/>
              <a:ext cx="57150" cy="5715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flipH="1">
              <a:off x="666750" y="419100"/>
              <a:ext cx="57150" cy="5715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flipH="1">
              <a:off x="9525" y="171450"/>
              <a:ext cx="57150" cy="5715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 flipH="1">
              <a:off x="9525" y="514350"/>
              <a:ext cx="57150" cy="5715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56" name="Picture 22" descr="http://upload.wikimedia.org/wikipedia/commons/1/1e/Ozone-CRC-MW-3D-vd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553" y="2537737"/>
            <a:ext cx="855663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7" name="Group 56"/>
          <p:cNvGrpSpPr>
            <a:grpSpLocks/>
          </p:cNvGrpSpPr>
          <p:nvPr/>
        </p:nvGrpSpPr>
        <p:grpSpPr>
          <a:xfrm>
            <a:off x="2808028" y="3393607"/>
            <a:ext cx="1343025" cy="1209675"/>
            <a:chOff x="0" y="0"/>
            <a:chExt cx="1466850" cy="1330325"/>
          </a:xfrm>
        </p:grpSpPr>
        <p:grpSp>
          <p:nvGrpSpPr>
            <p:cNvPr id="58" name="Group 57"/>
            <p:cNvGrpSpPr/>
            <p:nvPr/>
          </p:nvGrpSpPr>
          <p:grpSpPr>
            <a:xfrm>
              <a:off x="152400" y="571500"/>
              <a:ext cx="1162050" cy="733425"/>
              <a:chOff x="0" y="0"/>
              <a:chExt cx="1162050" cy="733425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571500" y="11430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57200" y="123825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0" y="68580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95300" y="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704850" y="266700"/>
                <a:ext cx="247650" cy="2476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790575" y="13335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790575" y="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085850" y="59055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 flipH="1">
                <a:off x="1009650" y="3810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 flipH="1">
                <a:off x="1104900" y="161925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 flipH="1">
                <a:off x="485775" y="53340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76200" y="257175"/>
                <a:ext cx="247650" cy="2476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0" y="0"/>
              <a:ext cx="1466850" cy="1330325"/>
              <a:chOff x="0" y="0"/>
              <a:chExt cx="1466850" cy="1330325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0" y="0"/>
                <a:ext cx="1466850" cy="1330325"/>
                <a:chOff x="0" y="0"/>
                <a:chExt cx="1466850" cy="1330325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323850" y="0"/>
                  <a:ext cx="838200" cy="714375"/>
                  <a:chOff x="0" y="0"/>
                  <a:chExt cx="838200" cy="714375"/>
                </a:xfrm>
              </p:grpSpPr>
              <p:sp>
                <p:nvSpPr>
                  <p:cNvPr id="77" name="Oval 76"/>
                  <p:cNvSpPr/>
                  <p:nvPr/>
                </p:nvSpPr>
                <p:spPr>
                  <a:xfrm>
                    <a:off x="228600" y="238125"/>
                    <a:ext cx="247650" cy="24765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8" name="Text Box 116"/>
                  <p:cNvSpPr txBox="1"/>
                  <p:nvPr/>
                </p:nvSpPr>
                <p:spPr>
                  <a:xfrm>
                    <a:off x="152400" y="238125"/>
                    <a:ext cx="685800" cy="20002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55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Oxygen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>
                  <a:xfrm>
                    <a:off x="114300" y="104775"/>
                    <a:ext cx="504825" cy="504825"/>
                  </a:xfrm>
                  <a:prstGeom prst="ellipse">
                    <a:avLst/>
                  </a:prstGeom>
                  <a:noFill/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0" y="0"/>
                    <a:ext cx="714375" cy="714375"/>
                  </a:xfrm>
                  <a:prstGeom prst="ellipse">
                    <a:avLst/>
                  </a:prstGeom>
                  <a:noFill/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23825" y="38100"/>
                    <a:ext cx="47625" cy="47625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Oval 81"/>
                  <p:cNvSpPr/>
                  <p:nvPr/>
                </p:nvSpPr>
                <p:spPr>
                  <a:xfrm>
                    <a:off x="514350" y="38100"/>
                    <a:ext cx="47625" cy="47625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3" name="Oval 82"/>
                  <p:cNvSpPr/>
                  <p:nvPr/>
                </p:nvSpPr>
                <p:spPr>
                  <a:xfrm flipH="1">
                    <a:off x="619125" y="123825"/>
                    <a:ext cx="57150" cy="5715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4" name="Oval 83"/>
                  <p:cNvSpPr/>
                  <p:nvPr/>
                </p:nvSpPr>
                <p:spPr>
                  <a:xfrm flipH="1">
                    <a:off x="9525" y="152400"/>
                    <a:ext cx="57150" cy="5715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70" name="Text Box 123"/>
                <p:cNvSpPr txBox="1"/>
                <p:nvPr/>
              </p:nvSpPr>
              <p:spPr>
                <a:xfrm>
                  <a:off x="781050" y="838200"/>
                  <a:ext cx="685800" cy="2476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55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Oxygen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742950" y="704850"/>
                  <a:ext cx="504825" cy="50482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628650" y="600075"/>
                  <a:ext cx="714375" cy="71437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962025" y="1181100"/>
                  <a:ext cx="47625" cy="47625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Text Box 127"/>
                <p:cNvSpPr txBox="1"/>
                <p:nvPr/>
              </p:nvSpPr>
              <p:spPr>
                <a:xfrm>
                  <a:off x="152400" y="828675"/>
                  <a:ext cx="419100" cy="2476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55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Oxygen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114300" y="695325"/>
                  <a:ext cx="504825" cy="50482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0" y="590550"/>
                  <a:ext cx="704850" cy="739775"/>
                </a:xfrm>
                <a:prstGeom prst="ellipse">
                  <a:avLst/>
                </a:prstGeom>
                <a:noFill/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" name="Oval 60"/>
              <p:cNvSpPr/>
              <p:nvPr/>
            </p:nvSpPr>
            <p:spPr>
              <a:xfrm>
                <a:off x="314325" y="68580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00050" y="552450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7625" y="1152525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3375" y="1171575"/>
                <a:ext cx="47625" cy="476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 flipH="1">
                <a:off x="647700" y="752475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 flipH="1">
                <a:off x="1143000" y="1247775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 flipH="1">
                <a:off x="85725" y="64770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 flipH="1">
                <a:off x="0" y="762000"/>
                <a:ext cx="57150" cy="5715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97" name="Rectangle 95"/>
          <p:cNvSpPr>
            <a:spLocks noChangeArrowheads="1"/>
          </p:cNvSpPr>
          <p:nvPr/>
        </p:nvSpPr>
        <p:spPr bwMode="auto">
          <a:xfrm>
            <a:off x="142661" y="2076072"/>
            <a:ext cx="42643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Oxygen (O</a:t>
            </a:r>
            <a:r>
              <a:rPr kumimoji="0" lang="en-US" alt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  Ozone (O</a:t>
            </a:r>
            <a:r>
              <a:rPr kumimoji="0" lang="en-US" alt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98" name="Group 97"/>
          <p:cNvGrpSpPr>
            <a:grpSpLocks/>
          </p:cNvGrpSpPr>
          <p:nvPr/>
        </p:nvGrpSpPr>
        <p:grpSpPr>
          <a:xfrm>
            <a:off x="550229" y="4954691"/>
            <a:ext cx="990600" cy="425450"/>
            <a:chOff x="0" y="0"/>
            <a:chExt cx="1562100" cy="657225"/>
          </a:xfrm>
        </p:grpSpPr>
        <p:sp>
          <p:nvSpPr>
            <p:cNvPr id="99" name="Flowchart: Magnetic Disk 98"/>
            <p:cNvSpPr/>
            <p:nvPr/>
          </p:nvSpPr>
          <p:spPr>
            <a:xfrm>
              <a:off x="504825" y="228600"/>
              <a:ext cx="600075" cy="45085"/>
            </a:xfrm>
            <a:prstGeom prst="flowChartMagneticDisk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0" name="Flowchart: Magnetic Disk 99"/>
            <p:cNvSpPr/>
            <p:nvPr/>
          </p:nvSpPr>
          <p:spPr>
            <a:xfrm>
              <a:off x="504825" y="352425"/>
              <a:ext cx="600075" cy="45085"/>
            </a:xfrm>
            <a:prstGeom prst="flowChartMagneticDisk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1" name="Picture 100" descr="http://upload.wikimedia.org/wikipedia/commons/7/7a/Sphere-with-blender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775" y="0"/>
              <a:ext cx="695325" cy="64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Picture 101" descr="http://upload.wikimedia.org/wikipedia/commons/7/7a/Sphere-with-blender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525"/>
              <a:ext cx="695325" cy="6477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3" name="Group 102"/>
          <p:cNvGrpSpPr>
            <a:grpSpLocks/>
          </p:cNvGrpSpPr>
          <p:nvPr/>
        </p:nvGrpSpPr>
        <p:grpSpPr>
          <a:xfrm>
            <a:off x="2750940" y="4837663"/>
            <a:ext cx="1352550" cy="781050"/>
            <a:chOff x="0" y="0"/>
            <a:chExt cx="1352550" cy="781050"/>
          </a:xfrm>
        </p:grpSpPr>
        <p:pic>
          <p:nvPicPr>
            <p:cNvPr id="104" name="Picture 103" descr="http://upload.wikimedia.org/wikipedia/commons/8/8c/Ozone-CRC-MW-3D-balls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52550" cy="781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5" name="Oval 104"/>
            <p:cNvSpPr/>
            <p:nvPr/>
          </p:nvSpPr>
          <p:spPr>
            <a:xfrm>
              <a:off x="228600" y="142875"/>
              <a:ext cx="171450" cy="1651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333375" y="57150"/>
              <a:ext cx="171450" cy="1651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28700" y="190500"/>
              <a:ext cx="171450" cy="1524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857250" y="76200"/>
              <a:ext cx="171450" cy="1524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4557161" y="122865"/>
            <a:ext cx="52432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than one atom bonded together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30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Molecules</a:t>
            </a:r>
            <a:endParaRPr lang="en-US" sz="8800" u="sng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71753" y="29992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3" name="Picture 20" descr="http://www.annekeckler.com/wp-content/uploads/2008/03/glucose-molecu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7" y="2999232"/>
            <a:ext cx="3908647" cy="293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1"/>
          <p:cNvSpPr txBox="1">
            <a:spLocks/>
          </p:cNvSpPr>
          <p:nvPr/>
        </p:nvSpPr>
        <p:spPr bwMode="auto">
          <a:xfrm>
            <a:off x="5704764" y="3453028"/>
            <a:ext cx="5769318" cy="219728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The small numbers are called subscripts.  These tell how many atoms of each element are bonded together.  In C</a:t>
            </a:r>
            <a:r>
              <a:rPr kumimoji="0" lang="en-US" altLang="en-US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, there are 6 C’s (carbon atoms), 12 H’s (hydrogen atoms), and 6 O’s (oxygen atoms).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7973" y="1403340"/>
            <a:ext cx="119872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Molecules can have more than one type of element.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7973" y="1661803"/>
            <a:ext cx="448231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Sugar (C</a:t>
            </a:r>
            <a:r>
              <a:rPr kumimoji="0" lang="en-US" altLang="en-US" sz="4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4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4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Compounds</a:t>
            </a:r>
            <a:endParaRPr lang="en-US" sz="8800" u="sng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1" name="Picture 25" descr="190450_350px-Water_molecule.svg_68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3" y="3158142"/>
            <a:ext cx="2130630" cy="159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6" descr="micPs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215" y="2041611"/>
            <a:ext cx="1935036" cy="8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28" descr="water-2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985" y="2956768"/>
            <a:ext cx="2201525" cy="209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7"/>
          <p:cNvSpPr txBox="1">
            <a:spLocks/>
          </p:cNvSpPr>
          <p:nvPr/>
        </p:nvSpPr>
        <p:spPr bwMode="auto">
          <a:xfrm>
            <a:off x="5760883" y="2359471"/>
            <a:ext cx="5157326" cy="23131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Water, H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O, has two hydrogen and one oxygen atom.  </a:t>
            </a:r>
          </a:p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You can tell it is a compound because there are two different chemical symbols (H and O).  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88487" y="96147"/>
            <a:ext cx="78201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than one </a:t>
            </a:r>
            <a:r>
              <a:rPr kumimoji="0" lang="en-US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types of</a:t>
            </a:r>
            <a:r>
              <a:rPr kumimoji="0" lang="en-US" alt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bonded together.</a:t>
            </a:r>
            <a:endParaRPr kumimoji="0" lang="en-US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447491" y="1364503"/>
            <a:ext cx="166103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(H</a:t>
            </a:r>
            <a:r>
              <a:rPr kumimoji="0" lang="en-US" alt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O)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Compounds</a:t>
            </a:r>
            <a:endParaRPr lang="en-US" sz="8800" u="sng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8" name="Picture 36" descr="http://www.globalwarmingart.com/images/thumb/1/12/Carbon_Dioxide_Molecule_Formula.png/250px-Carbon_Dioxide_Molecule_Formul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54" y="3703948"/>
            <a:ext cx="1808437" cy="92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33" descr="http://upload.wikimedia.org/wikipedia/commons/e/e9/Sodium-chloride-monomer-CRC-MW-3D-ball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430" y="2018010"/>
            <a:ext cx="1730060" cy="58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37" descr="Carbon_Dioxide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49" y="4713597"/>
            <a:ext cx="2174446" cy="9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39" descr="dot-structure-covalent_bonding_carbon_dioxide-complete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03" y="1881256"/>
            <a:ext cx="1738688" cy="173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38"/>
          <p:cNvSpPr txBox="1">
            <a:spLocks/>
          </p:cNvSpPr>
          <p:nvPr/>
        </p:nvSpPr>
        <p:spPr bwMode="auto">
          <a:xfrm>
            <a:off x="4997902" y="1585933"/>
            <a:ext cx="6969189" cy="353853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Can have</a:t>
            </a:r>
            <a: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	- Ionic bonds</a:t>
            </a:r>
            <a:b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	- Single bonds</a:t>
            </a:r>
            <a:b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	- Double bonds</a:t>
            </a:r>
            <a:b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	- Triple bonds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Notice again that there are two </a:t>
            </a:r>
            <a:r>
              <a:rPr lang="en-US" altLang="en-US" sz="2400" b="1" u="sng" dirty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different kinds of elements</a:t>
            </a:r>
            <a:r>
              <a:rPr lang="en-US" altLang="en-US" sz="2400" dirty="0"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, Na and Cl.  This makes it a compound.</a:t>
            </a:r>
            <a:endParaRPr lang="en-US" altLang="en-US" sz="2400" b="1" dirty="0"/>
          </a:p>
        </p:txBody>
      </p:sp>
      <p:pic>
        <p:nvPicPr>
          <p:cNvPr id="8195" name="Picture 35" descr="sodiumchloride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62" y="3450680"/>
            <a:ext cx="1739590" cy="173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4"/>
          <p:cNvSpPr txBox="1">
            <a:spLocks noChangeArrowheads="1"/>
          </p:cNvSpPr>
          <p:nvPr/>
        </p:nvSpPr>
        <p:spPr bwMode="auto">
          <a:xfrm>
            <a:off x="2641473" y="2990605"/>
            <a:ext cx="1585017" cy="613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     Cl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40261" y="3273314"/>
            <a:ext cx="457200" cy="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65027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221934"/>
            <a:ext cx="21497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 Dioxide (CO</a:t>
            </a:r>
            <a:r>
              <a:rPr kumimoji="0" lang="en-US" altLang="en-US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247709" y="1262768"/>
            <a:ext cx="20938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Sodium Chloride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 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NaCl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2237"/>
            <a:ext cx="5439853" cy="1500187"/>
          </a:xfrm>
        </p:spPr>
        <p:txBody>
          <a:bodyPr>
            <a:normAutofit/>
          </a:bodyPr>
          <a:lstStyle/>
          <a:p>
            <a:r>
              <a:rPr lang="en-US" sz="8800" u="sng" dirty="0" smtClean="0"/>
              <a:t>Compounds</a:t>
            </a:r>
            <a:endParaRPr lang="en-US" sz="8800" u="sng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45516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753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1753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65027" y="2178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65027" y="3092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65027" y="3550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3" name="Picture 30" descr="http://upload.wikimedia.org/wikipedia/commons/a/a0/Carbon_dioxide_3D_b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6195">
            <a:off x="983119" y="1320068"/>
            <a:ext cx="2034340" cy="144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/>
          <p:cNvGrpSpPr>
            <a:grpSpLocks/>
          </p:cNvGrpSpPr>
          <p:nvPr/>
        </p:nvGrpSpPr>
        <p:grpSpPr>
          <a:xfrm>
            <a:off x="8417656" y="1644903"/>
            <a:ext cx="1596641" cy="614949"/>
            <a:chOff x="0" y="0"/>
            <a:chExt cx="1562100" cy="657225"/>
          </a:xfrm>
        </p:grpSpPr>
        <p:sp>
          <p:nvSpPr>
            <p:cNvPr id="23" name="Flowchart: Magnetic Disk 22"/>
            <p:cNvSpPr/>
            <p:nvPr/>
          </p:nvSpPr>
          <p:spPr>
            <a:xfrm>
              <a:off x="504825" y="228600"/>
              <a:ext cx="600075" cy="45085"/>
            </a:xfrm>
            <a:prstGeom prst="flowChartMagneticDisk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Flowchart: Magnetic Disk 23"/>
            <p:cNvSpPr/>
            <p:nvPr/>
          </p:nvSpPr>
          <p:spPr>
            <a:xfrm>
              <a:off x="504825" y="352425"/>
              <a:ext cx="600075" cy="45085"/>
            </a:xfrm>
            <a:prstGeom prst="flowChartMagneticDisk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25" name="Picture 24" descr="http://upload.wikimedia.org/wikipedia/commons/7/7a/Sphere-with-blender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775" y="0"/>
              <a:ext cx="695325" cy="64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25" descr="http://upload.wikimedia.org/wikipedia/commons/7/7a/Sphere-with-blender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525"/>
              <a:ext cx="695325" cy="6477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 Box 32"/>
          <p:cNvSpPr txBox="1">
            <a:spLocks/>
          </p:cNvSpPr>
          <p:nvPr/>
        </p:nvSpPr>
        <p:spPr bwMode="auto">
          <a:xfrm>
            <a:off x="206826" y="2456167"/>
            <a:ext cx="5606169" cy="422909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Carbon dioxide (CO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) is a molecule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a compound.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There is more than one atom bonded together it is a molecule.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Because the two atoms are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different types of elements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(notice the shading of the balls is different),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it is also a compound.</a:t>
            </a:r>
            <a:endParaRPr kumimoji="0" lang="en-US" altLang="en-US" sz="4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9"/>
          <p:cNvSpPr txBox="1">
            <a:spLocks/>
          </p:cNvSpPr>
          <p:nvPr/>
        </p:nvSpPr>
        <p:spPr bwMode="auto">
          <a:xfrm>
            <a:off x="5980448" y="2456167"/>
            <a:ext cx="6044098" cy="422909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Oxygen (O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) is a molecule.  It is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a compound.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Because there is more than one atom bonded together it is a molecule. 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Because the two atoms are the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same type of element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(notice the shading of the balls is the same), </a:t>
            </a: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it cannot be a compound.</a:t>
            </a:r>
            <a:endParaRPr kumimoji="0" lang="en-US" altLang="en-US" sz="4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00100" y="1296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529138" y="-42599"/>
            <a:ext cx="766286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compounds are </a:t>
            </a:r>
            <a:r>
              <a:rPr kumimoji="0" lang="en-US" altLang="en-US" sz="3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kumimoji="0" lang="en-US" altLang="en-US" sz="3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molecules!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(But not all molecules are compounds.)</a:t>
            </a:r>
            <a:endParaRPr kumimoji="0" lang="en-US" alt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0100" y="17538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-1811354" y="149717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800100" y="22110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564</Words>
  <Application>Microsoft Office PowerPoint</Application>
  <PresentationFormat>Widescreen</PresentationFormat>
  <Paragraphs>139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Century Gothic</vt:lpstr>
      <vt:lpstr>Comic Sans MS</vt:lpstr>
      <vt:lpstr>Times</vt:lpstr>
      <vt:lpstr>Times New Roman</vt:lpstr>
      <vt:lpstr>Tw Cen MT</vt:lpstr>
      <vt:lpstr>Tw Cen MT Condensed</vt:lpstr>
      <vt:lpstr>Wingdings 3</vt:lpstr>
      <vt:lpstr>Integral</vt:lpstr>
      <vt:lpstr>PowerPoint Presentation</vt:lpstr>
      <vt:lpstr>Classification  of types of matter</vt:lpstr>
      <vt:lpstr>Matter</vt:lpstr>
      <vt:lpstr>Elements</vt:lpstr>
      <vt:lpstr>Molecules</vt:lpstr>
      <vt:lpstr>Molecules</vt:lpstr>
      <vt:lpstr>Compounds</vt:lpstr>
      <vt:lpstr>Compounds</vt:lpstr>
      <vt:lpstr>Compounds</vt:lpstr>
      <vt:lpstr>Compounds</vt:lpstr>
      <vt:lpstr>Mixtures</vt:lpstr>
      <vt:lpstr>Mixtures</vt:lpstr>
      <vt:lpstr>Mixtures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 of types of matter</dc:title>
  <dc:creator>Farmer, Stephanie [DH]</dc:creator>
  <cp:lastModifiedBy>Farmer, Stephanie [DH]</cp:lastModifiedBy>
  <cp:revision>19</cp:revision>
  <dcterms:created xsi:type="dcterms:W3CDTF">2020-07-15T21:00:23Z</dcterms:created>
  <dcterms:modified xsi:type="dcterms:W3CDTF">2020-08-19T05:36:58Z</dcterms:modified>
</cp:coreProperties>
</file>