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8" r:id="rId2"/>
    <p:sldId id="272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9" r:id="rId11"/>
    <p:sldId id="285" r:id="rId12"/>
    <p:sldId id="271" r:id="rId13"/>
    <p:sldId id="28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66FF"/>
    <a:srgbClr val="6600FF"/>
    <a:srgbClr val="0000FF"/>
    <a:srgbClr val="0066CC"/>
    <a:srgbClr val="E09C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04A28-8F20-421A-AB2B-4006D95E5333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5FEDD-DC6C-40E6-B72A-1B78F817D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26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7C2CD7-E4B8-41A3-97D0-44A5D263829C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63E7E-A9D0-4A17-A45F-AA98DB66E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D5DF70-7289-43C9-8B6E-2463F7A82E59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9A626-C411-447A-90CF-59DC349B04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08CF5D-20DB-47EA-8E97-9BB79F2FD597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115A7-4A10-4D83-BC90-2BA766BD3A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0FDE1E-5F1B-4179-97B8-D360492A2E9B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2CC0C-55EC-4DCA-B9E0-8CD96565C2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82D2C4-DB45-484B-956C-4EC2FA5C3CB5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DCB3D-B92F-42FD-82DD-F14EC65A2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2F0791-CB0F-47C8-960C-0105A407C4C9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F0142-9FBB-474C-8A20-8283F07BE7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6EAC28-CE2C-4344-94C1-C3A4C0A6F6EB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44DCB-C7EA-48D5-9444-E48FD58ED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76237E-65D3-4D9A-8055-9CC7BA8BFEB3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F049B-D0AD-46A9-AB37-3A2045B76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5B99D-1BE4-41A5-A387-959E62D8E9A4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03EBF-0462-4C27-839A-6BBDEF3FC9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EA6924-EAED-445E-8693-E35914BCDE05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BF3FD-E36B-4B66-96DF-26D55A7362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36C3D4-D99C-4C58-8A4C-518C2EC542EE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BBE60-0EC7-4C98-AF2F-F97E143949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719416F-85CE-475C-9EB4-CEE78D393566}" type="datetimeFigureOut">
              <a:rPr lang="en-US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A081083-1ABA-40A1-A8B3-B1D2FFABA5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smtClean="0"/>
              <a:t>Chemical and Physical Changes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deposition chamb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10"/>
          <a:stretch/>
        </p:blipFill>
        <p:spPr bwMode="auto">
          <a:xfrm>
            <a:off x="248237" y="685800"/>
            <a:ext cx="8647526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51053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Physical 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Changes</a:t>
            </a:r>
            <a:endParaRPr lang="en-US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644555"/>
            <a:ext cx="4419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IT IS STILL THE </a:t>
            </a:r>
            <a:r>
              <a:rPr lang="en-US" sz="2800" b="1" dirty="0" smtClean="0">
                <a:solidFill>
                  <a:srgbClr val="FF0000"/>
                </a:solidFill>
              </a:rPr>
              <a:t>SAME</a:t>
            </a:r>
            <a:r>
              <a:rPr lang="en-US" sz="2800" b="1" dirty="0" smtClean="0"/>
              <a:t> SUBSTANCE </a:t>
            </a:r>
            <a:r>
              <a:rPr lang="en-US" sz="2800" dirty="0" smtClean="0"/>
              <a:t>after a physical change. 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 algn="ctr"/>
            <a:r>
              <a:rPr lang="en-US" sz="2800" dirty="0" smtClean="0"/>
              <a:t>Change in one or more physical properties 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 algn="ctr"/>
            <a:r>
              <a:rPr lang="en-US" sz="2800" dirty="0" smtClean="0"/>
              <a:t>NO change in the components that make up the substance.</a:t>
            </a:r>
          </a:p>
          <a:p>
            <a:r>
              <a:rPr lang="en-US" sz="1200" b="1" dirty="0" smtClean="0"/>
              <a:t> </a:t>
            </a:r>
            <a:endParaRPr lang="en-US" sz="2800" b="1" dirty="0" smtClean="0"/>
          </a:p>
          <a:p>
            <a:endParaRPr lang="en-US" sz="1200" b="1" dirty="0"/>
          </a:p>
        </p:txBody>
      </p:sp>
      <p:sp>
        <p:nvSpPr>
          <p:cNvPr id="2" name="Rectangle 1"/>
          <p:cNvSpPr/>
          <p:nvPr/>
        </p:nvSpPr>
        <p:spPr>
          <a:xfrm>
            <a:off x="228600" y="1623366"/>
            <a:ext cx="4343400" cy="15240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06197" y="113731"/>
            <a:ext cx="2608406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Chemical 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Changes</a:t>
            </a:r>
            <a:endParaRPr lang="en-US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724400" y="1676400"/>
            <a:ext cx="44196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IT IS </a:t>
            </a:r>
            <a:r>
              <a:rPr lang="en-US" sz="2800" b="1" dirty="0" smtClean="0">
                <a:solidFill>
                  <a:srgbClr val="FF0000"/>
                </a:solidFill>
              </a:rPr>
              <a:t>NOT</a:t>
            </a:r>
            <a:r>
              <a:rPr lang="en-US" sz="2800" b="1" dirty="0" smtClean="0"/>
              <a:t> THE SAME SUBSTANCE </a:t>
            </a:r>
            <a:r>
              <a:rPr lang="en-US" sz="2800" dirty="0" smtClean="0"/>
              <a:t>after a chemical change. </a:t>
            </a:r>
          </a:p>
          <a:p>
            <a:endParaRPr lang="en-US" sz="2800" dirty="0" smtClean="0"/>
          </a:p>
          <a:p>
            <a:pPr algn="ctr"/>
            <a:r>
              <a:rPr lang="en-US" sz="2800" dirty="0" smtClean="0"/>
              <a:t>Change in the components that make up the substance.</a:t>
            </a:r>
          </a:p>
          <a:p>
            <a:r>
              <a:rPr lang="en-US" sz="1600" b="1" dirty="0" smtClean="0"/>
              <a:t> </a:t>
            </a:r>
            <a:endParaRPr lang="en-US" sz="3600" b="1" dirty="0" smtClean="0"/>
          </a:p>
          <a:p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5029200" y="1676400"/>
            <a:ext cx="3962400" cy="16002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0"/>
            <a:ext cx="2993127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Physical</a:t>
            </a:r>
          </a:p>
          <a:p>
            <a:pPr algn="ctr">
              <a:defRPr/>
            </a:pP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Change</a:t>
            </a:r>
          </a:p>
        </p:txBody>
      </p:sp>
      <p:sp>
        <p:nvSpPr>
          <p:cNvPr id="5" name="Rectangle 4"/>
          <p:cNvSpPr/>
          <p:nvPr/>
        </p:nvSpPr>
        <p:spPr>
          <a:xfrm>
            <a:off x="5181600" y="0"/>
            <a:ext cx="326243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Chemical</a:t>
            </a:r>
          </a:p>
          <a:p>
            <a:pPr algn="ctr">
              <a:defRPr/>
            </a:pP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Change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1752600"/>
            <a:ext cx="29718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Melting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Freezing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Vaporizing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Condensing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en-US" sz="2800" dirty="0" smtClean="0"/>
              <a:t>Deposition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 Sublimation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en-US" sz="2800" dirty="0"/>
              <a:t> Tearing</a:t>
            </a:r>
          </a:p>
          <a:p>
            <a:pPr>
              <a:buFont typeface="Arial" charset="0"/>
              <a:buChar char="•"/>
            </a:pPr>
            <a:r>
              <a:rPr lang="en-US" sz="2800" dirty="0"/>
              <a:t> Grinding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dirty="0"/>
              <a:t> Cutting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257800" y="1752600"/>
            <a:ext cx="38862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dirty="0"/>
              <a:t> Combustion (burning)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Rusting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Cooking</a:t>
            </a:r>
            <a:endParaRPr lang="en-US" sz="2800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400" b="1" u="sng" dirty="0" smtClean="0"/>
              <a:t>Signs of chemical </a:t>
            </a:r>
            <a:r>
              <a:rPr lang="en-US" sz="2400" b="1" u="sng" dirty="0" err="1"/>
              <a:t>Rxs</a:t>
            </a:r>
            <a:endParaRPr lang="en-US" sz="2400" b="1" u="sng" dirty="0"/>
          </a:p>
          <a:p>
            <a:pPr lvl="1"/>
            <a:r>
              <a:rPr lang="en-US" sz="2800" dirty="0"/>
              <a:t> - color change</a:t>
            </a:r>
          </a:p>
          <a:p>
            <a:pPr lvl="1"/>
            <a:r>
              <a:rPr lang="en-US" sz="2800" dirty="0"/>
              <a:t> - gas given off</a:t>
            </a:r>
          </a:p>
          <a:p>
            <a:pPr lvl="1"/>
            <a:r>
              <a:rPr lang="en-US" sz="2800" dirty="0"/>
              <a:t> - </a:t>
            </a:r>
            <a:r>
              <a:rPr lang="en-US" sz="2800" dirty="0" smtClean="0"/>
              <a:t>solid product </a:t>
            </a:r>
            <a:r>
              <a:rPr lang="en-US" sz="2800" dirty="0" smtClean="0"/>
              <a:t>formed</a:t>
            </a:r>
          </a:p>
          <a:p>
            <a:pPr lvl="1"/>
            <a:r>
              <a:rPr lang="en-US" sz="2800" dirty="0" smtClean="0"/>
              <a:t>- Temp. change</a:t>
            </a:r>
            <a:endParaRPr lang="en-US" sz="2800" dirty="0"/>
          </a:p>
        </p:txBody>
      </p:sp>
      <p:sp>
        <p:nvSpPr>
          <p:cNvPr id="8" name="Right Brace 7"/>
          <p:cNvSpPr/>
          <p:nvPr/>
        </p:nvSpPr>
        <p:spPr>
          <a:xfrm>
            <a:off x="2743200" y="1981200"/>
            <a:ext cx="533400" cy="2362200"/>
          </a:xfrm>
          <a:prstGeom prst="rightBrac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>
              <a:cs typeface="Arial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24200" y="2743200"/>
            <a:ext cx="182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Phase Changes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752600"/>
            <a:ext cx="2286000" cy="2590800"/>
          </a:xfrm>
          <a:prstGeom prst="rect">
            <a:avLst/>
          </a:prstGeom>
          <a:noFill/>
          <a:ln w="57150">
            <a:solidFill>
              <a:srgbClr val="99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3760337"/>
            <a:ext cx="3877102" cy="2792863"/>
          </a:xfrm>
          <a:prstGeom prst="rect">
            <a:avLst/>
          </a:prstGeom>
          <a:noFill/>
          <a:ln w="57150">
            <a:solidFill>
              <a:srgbClr val="99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u="sng" dirty="0" smtClean="0">
                <a:solidFill>
                  <a:srgbClr val="00B050"/>
                </a:solidFill>
              </a:rPr>
              <a:t>Chemical change vs Chemical Property</a:t>
            </a:r>
            <a:endParaRPr lang="en-US" sz="6000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Change = IS/DID happening</a:t>
            </a:r>
          </a:p>
          <a:p>
            <a:pPr marL="0" indent="0" algn="ctr">
              <a:buNone/>
            </a:pPr>
            <a:r>
              <a:rPr lang="en-US" sz="4400" dirty="0" smtClean="0"/>
              <a:t>Property = CAN happen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1524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1534" y="76200"/>
            <a:ext cx="57246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Phases of Matter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143000"/>
            <a:ext cx="40386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 dirty="0"/>
              <a:t>Solid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Definite volume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Definite shape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Atoms barely vibrating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Atoms packed close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05200" y="1066800"/>
            <a:ext cx="50292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u="sng" dirty="0"/>
              <a:t>Liquid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Definite volume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</a:t>
            </a:r>
            <a:r>
              <a:rPr lang="en-US" sz="2400" b="1" dirty="0"/>
              <a:t>In</a:t>
            </a:r>
            <a:r>
              <a:rPr lang="en-US" sz="2400" dirty="0"/>
              <a:t>definite shape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Atoms vibrating more </a:t>
            </a:r>
            <a:r>
              <a:rPr lang="en-US" sz="2400" dirty="0" smtClean="0"/>
              <a:t>than</a:t>
            </a:r>
            <a:r>
              <a:rPr lang="en-US" sz="2400" dirty="0"/>
              <a:t> </a:t>
            </a:r>
            <a:r>
              <a:rPr lang="en-US" sz="2400" dirty="0" smtClean="0"/>
              <a:t>a </a:t>
            </a:r>
            <a:r>
              <a:rPr lang="en-US" sz="2400" dirty="0"/>
              <a:t>solid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Atoms close together, but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can </a:t>
            </a:r>
            <a:r>
              <a:rPr lang="en-US" sz="2400" dirty="0"/>
              <a:t>move past each other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3277919"/>
            <a:ext cx="38862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 dirty="0"/>
              <a:t>Gas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</a:t>
            </a:r>
            <a:r>
              <a:rPr lang="en-US" sz="2400" b="1" dirty="0"/>
              <a:t>In</a:t>
            </a:r>
            <a:r>
              <a:rPr lang="en-US" sz="2400" dirty="0"/>
              <a:t>definite volume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</a:t>
            </a:r>
            <a:r>
              <a:rPr lang="en-US" sz="2400" b="1" dirty="0"/>
              <a:t>In</a:t>
            </a:r>
            <a:r>
              <a:rPr lang="en-US" sz="2400" dirty="0"/>
              <a:t>definite shape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Atoms vibrating a lot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Atoms very far apart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25287" y="3436680"/>
            <a:ext cx="411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 dirty="0"/>
              <a:t>Plasma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High temperature state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 Atoms loose most of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their </a:t>
            </a:r>
            <a:r>
              <a:rPr lang="en-US" sz="2400" dirty="0"/>
              <a:t>electrons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1534" y="76200"/>
            <a:ext cx="57246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Phases of Matter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14300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 dirty="0" smtClean="0"/>
              <a:t>Solid</a:t>
            </a:r>
            <a:endParaRPr lang="en-US" sz="2800" u="sng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67200" y="1066800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u="sng" dirty="0"/>
              <a:t>Liquid</a:t>
            </a:r>
          </a:p>
          <a:p>
            <a:endParaRPr lang="en-US" sz="28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38400" y="3591580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 dirty="0" smtClean="0"/>
              <a:t>Gas</a:t>
            </a:r>
            <a:endParaRPr lang="en-US" sz="2800" u="sng" dirty="0"/>
          </a:p>
        </p:txBody>
      </p:sp>
      <p:sp>
        <p:nvSpPr>
          <p:cNvPr id="8" name="Rectangle 7"/>
          <p:cNvSpPr/>
          <p:nvPr/>
        </p:nvSpPr>
        <p:spPr>
          <a:xfrm>
            <a:off x="990600" y="1828800"/>
            <a:ext cx="23622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2600" y="1752600"/>
            <a:ext cx="23622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352800" y="4267200"/>
            <a:ext cx="22098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524000" y="3276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66800" y="3276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38400" y="3276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81200" y="3276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3276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752600" y="2895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295400" y="2895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667000" y="2895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209800" y="2895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524000" y="251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066800" y="251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438400" y="251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981200" y="251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251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791200" y="3124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934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553200" y="3276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638800" y="2590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315200" y="2590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248400" y="2743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467600" y="3124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029200" y="5486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581400" y="5638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6482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114800" y="5029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4290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3898" y="76200"/>
            <a:ext cx="53399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Phase Changes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43200" y="1295400"/>
            <a:ext cx="403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smtClean="0"/>
              <a:t>Solid </a:t>
            </a:r>
            <a:r>
              <a:rPr lang="en-US" sz="4000" b="1" dirty="0" smtClean="0">
                <a:sym typeface="Wingdings" pitchFamily="2" charset="2"/>
              </a:rPr>
              <a:t> Liquid</a:t>
            </a:r>
            <a:endParaRPr lang="en-US" sz="40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0" y="2209800"/>
            <a:ext cx="4724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Melting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676400" y="2971800"/>
            <a:ext cx="23622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57800" y="3048000"/>
            <a:ext cx="23622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098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526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1242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670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5814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38400" y="4038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981200" y="4038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352800" y="4038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895600" y="4038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209800" y="3657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752600" y="3657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667000" y="3657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581400" y="3657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4864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6294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2484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334000" y="3886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010400" y="3886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943600" y="4038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1628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506" name="Picture 2" descr="C:\Users\Stephanie\AppData\Local\Microsoft\Windows\Temporary Internet Files\Content.IE5\26CT35LI\MC9002506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267" y="228600"/>
            <a:ext cx="1739333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3898" y="76200"/>
            <a:ext cx="53399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Phase Changes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43200" y="1295400"/>
            <a:ext cx="403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smtClean="0"/>
              <a:t>Liquid </a:t>
            </a:r>
            <a:r>
              <a:rPr lang="en-US" sz="4000" b="1" dirty="0" smtClean="0">
                <a:sym typeface="Wingdings" pitchFamily="2" charset="2"/>
              </a:rPr>
              <a:t> Solid</a:t>
            </a:r>
            <a:endParaRPr lang="en-US" sz="40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62200" y="2209800"/>
            <a:ext cx="4724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Freezing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486400" y="3048000"/>
            <a:ext cx="23622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3048000"/>
            <a:ext cx="23622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198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626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9342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4770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3914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248400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91200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62800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705600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0198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5626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9342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4770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3914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0574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2004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8194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905000" y="3886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581400" y="3886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514600" y="4038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0" name="Picture 2" descr="C:\Users\Stephanie\AppData\Local\Microsoft\Windows\Temporary Internet Files\Content.IE5\26CT35LI\MC90021583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143000"/>
            <a:ext cx="2433873" cy="1643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3898" y="76200"/>
            <a:ext cx="53399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Phase Changes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43200" y="1295400"/>
            <a:ext cx="403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smtClean="0"/>
              <a:t>Liquid </a:t>
            </a:r>
            <a:r>
              <a:rPr lang="en-US" sz="4000" b="1" dirty="0" smtClean="0">
                <a:sym typeface="Wingdings" pitchFamily="2" charset="2"/>
              </a:rPr>
              <a:t> Gas</a:t>
            </a:r>
            <a:endParaRPr lang="en-US" sz="40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62200" y="2209800"/>
            <a:ext cx="4724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Vaporizing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1828800" y="3048000"/>
            <a:ext cx="23622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0574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2004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8194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905000" y="3886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581400" y="3886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514600" y="4038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486400" y="3048000"/>
            <a:ext cx="22098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1628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7150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781800" y="3276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248400" y="3810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562600" y="3200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554" name="Picture 2" descr="C:\Users\Stephanie\AppData\Local\Microsoft\Windows\Temporary Internet Files\Content.IE5\A7TX3R7J\MC900112746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2355743" cy="18204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3898" y="76200"/>
            <a:ext cx="53399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Phase Changes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43200" y="1295400"/>
            <a:ext cx="403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smtClean="0"/>
              <a:t>Gas </a:t>
            </a:r>
            <a:r>
              <a:rPr lang="en-US" sz="4000" b="1" dirty="0" smtClean="0">
                <a:sym typeface="Wingdings" pitchFamily="2" charset="2"/>
              </a:rPr>
              <a:t> Liquid</a:t>
            </a:r>
            <a:endParaRPr lang="en-US" sz="40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62200" y="2209800"/>
            <a:ext cx="4724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Condensing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5486400" y="3048000"/>
            <a:ext cx="23622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7150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8580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4770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562600" y="3886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239000" y="3886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172200" y="4038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391400" y="441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676400" y="2971800"/>
            <a:ext cx="22098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352800" y="4191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90500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971800" y="3200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4384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752600" y="3124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578" name="Picture 2" descr="C:\Users\Stephanie\AppData\Local\Microsoft\Windows\Temporary Internet Files\Content.IE5\26CT35LI\MP90043886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990600"/>
            <a:ext cx="3019245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3898" y="76200"/>
            <a:ext cx="53399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Phase Changes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43200" y="1295400"/>
            <a:ext cx="403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smtClean="0"/>
              <a:t>Solid </a:t>
            </a:r>
            <a:r>
              <a:rPr lang="en-US" sz="4000" b="1" dirty="0" smtClean="0">
                <a:sym typeface="Wingdings" pitchFamily="2" charset="2"/>
              </a:rPr>
              <a:t> Gas</a:t>
            </a:r>
            <a:endParaRPr lang="en-US" sz="40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62200" y="2209800"/>
            <a:ext cx="4724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Sublimation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5562600" y="2971800"/>
            <a:ext cx="22098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239000" y="4191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79120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858000" y="3200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3246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638800" y="3124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905000" y="3048000"/>
            <a:ext cx="23622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4384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9812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3528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8956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8100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667000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209800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581400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124200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4384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9812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3528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8956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8100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626" name="Picture 2" descr="http://www.all-water.org/H2O_Images/800px-DryIceSublim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876300"/>
            <a:ext cx="2692400" cy="2019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3898" y="76200"/>
            <a:ext cx="53399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Phase Changes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43200" y="1295400"/>
            <a:ext cx="403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smtClean="0"/>
              <a:t>Gas </a:t>
            </a:r>
            <a:r>
              <a:rPr lang="en-US" sz="4000" b="1" dirty="0" smtClean="0">
                <a:sym typeface="Wingdings" pitchFamily="2" charset="2"/>
              </a:rPr>
              <a:t> Solid</a:t>
            </a:r>
            <a:endParaRPr lang="en-US" sz="40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62200" y="2209800"/>
            <a:ext cx="4724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Deposition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1828800" y="2895600"/>
            <a:ext cx="22098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0574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124200" y="3124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590800" y="3657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905000" y="3048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34000" y="2895600"/>
            <a:ext cx="2362200" cy="1905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86740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41020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78180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32460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23900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96000" y="3962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638800" y="3962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010400" y="3962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553200" y="3962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867400" y="3581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410200" y="3581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781800" y="3581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324600" y="3581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239000" y="3581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02" name="Picture 2" descr="http://www.clipartpal.com/_thumbs/pd/weather/snow_from_glossy_clou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5516" y="838200"/>
            <a:ext cx="2388484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5353</TotalTime>
  <Words>240</Words>
  <Application>Microsoft Office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Chemical and Physical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Chemical change vs Chemical Property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 August, 26th</dc:title>
  <dc:creator>SBosse</dc:creator>
  <cp:lastModifiedBy>Farmer, Stephanie [DH]</cp:lastModifiedBy>
  <cp:revision>126</cp:revision>
  <dcterms:created xsi:type="dcterms:W3CDTF">2009-08-25T20:49:10Z</dcterms:created>
  <dcterms:modified xsi:type="dcterms:W3CDTF">2018-02-02T23:16:25Z</dcterms:modified>
</cp:coreProperties>
</file>