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7" r:id="rId3"/>
    <p:sldId id="295" r:id="rId4"/>
    <p:sldId id="265" r:id="rId5"/>
    <p:sldId id="296" r:id="rId6"/>
    <p:sldId id="298" r:id="rId7"/>
    <p:sldId id="288" r:id="rId8"/>
    <p:sldId id="289" r:id="rId9"/>
    <p:sldId id="271" r:id="rId10"/>
    <p:sldId id="290" r:id="rId11"/>
    <p:sldId id="300" r:id="rId12"/>
    <p:sldId id="292" r:id="rId13"/>
    <p:sldId id="280" r:id="rId14"/>
    <p:sldId id="293" r:id="rId15"/>
    <p:sldId id="286" r:id="rId16"/>
    <p:sldId id="281" r:id="rId17"/>
    <p:sldId id="283" r:id="rId18"/>
    <p:sldId id="260" r:id="rId19"/>
    <p:sldId id="294" r:id="rId20"/>
    <p:sldId id="269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4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7BE7-54CD-4E1A-83EE-3C297541FED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-kMg-dtR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08" y="2224825"/>
            <a:ext cx="10251583" cy="240835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Atomic Absorption &amp; Emission, </a:t>
            </a:r>
            <a:br>
              <a:rPr lang="en-US" b="1" dirty="0" smtClean="0">
                <a:latin typeface="Britannic Bold" panose="020B0903060703020204" pitchFamily="34" charset="0"/>
              </a:rPr>
            </a:br>
            <a:r>
              <a:rPr lang="en-US" b="1" dirty="0" smtClean="0">
                <a:latin typeface="Britannic Bold" panose="020B0903060703020204" pitchFamily="34" charset="0"/>
              </a:rPr>
              <a:t>Line Spectra and the Chemical Composition of Stars</a:t>
            </a:r>
            <a:endParaRPr lang="en-US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15" y="306970"/>
            <a:ext cx="11348575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EMISSION</a:t>
            </a:r>
          </a:p>
          <a:p>
            <a:r>
              <a:rPr lang="en-US" sz="4000" b="1" dirty="0" smtClean="0"/>
              <a:t>The electron does not want to stay at that higher level (</a:t>
            </a:r>
            <a:r>
              <a:rPr lang="en-US" sz="4000" b="1" dirty="0" err="1" smtClean="0"/>
              <a:t>Aufbau</a:t>
            </a:r>
            <a:r>
              <a:rPr lang="en-US" sz="4000" b="1" dirty="0" smtClean="0"/>
              <a:t> Principle!) so it will fall back down. </a:t>
            </a:r>
            <a:endParaRPr lang="en-US" sz="4000" b="1" dirty="0"/>
          </a:p>
        </p:txBody>
      </p:sp>
      <p:pic>
        <p:nvPicPr>
          <p:cNvPr id="6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/>
          <a:stretch/>
        </p:blipFill>
        <p:spPr bwMode="auto">
          <a:xfrm>
            <a:off x="412015" y="2664568"/>
            <a:ext cx="4433185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64163" y="2664568"/>
            <a:ext cx="2222696" cy="2971801"/>
            <a:chOff x="6428935" y="2813538"/>
            <a:chExt cx="3263705" cy="3432517"/>
          </a:xfrm>
        </p:grpSpPr>
        <p:sp>
          <p:nvSpPr>
            <p:cNvPr id="2" name="Rectangle 1"/>
            <p:cNvSpPr/>
            <p:nvPr/>
          </p:nvSpPr>
          <p:spPr>
            <a:xfrm>
              <a:off x="6428935" y="2813538"/>
              <a:ext cx="3263705" cy="343251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Image result for falling off ladder carto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15" y="3239489"/>
              <a:ext cx="2694944" cy="2816653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664" t="49296" r="56497" b="1408"/>
          <a:stretch/>
        </p:blipFill>
        <p:spPr bwMode="auto">
          <a:xfrm>
            <a:off x="7736840" y="2664569"/>
            <a:ext cx="4023750" cy="297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5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031" y="1249505"/>
            <a:ext cx="4390411" cy="440120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LOTS OF WAYS TO DRAW THIS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show if energy is coming in or out, and which direction the electron is moving.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2" y="309490"/>
            <a:ext cx="5930467" cy="325293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44132" y="3812345"/>
            <a:ext cx="5930467" cy="26728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84809" y="3890514"/>
            <a:ext cx="5930467" cy="2516524"/>
            <a:chOff x="2514599" y="1332793"/>
            <a:chExt cx="7453593" cy="3491818"/>
          </a:xfrm>
        </p:grpSpPr>
        <p:pic>
          <p:nvPicPr>
            <p:cNvPr id="10" name="Picture 2" descr="Image resul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1" y="1332793"/>
              <a:ext cx="6884479" cy="301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14599" y="4013203"/>
              <a:ext cx="3215342" cy="81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ABSORPTION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0192" y="4012385"/>
              <a:ext cx="30480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15" y="306970"/>
            <a:ext cx="5580821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ENERGY RELEASED DURING EMISSION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Sometimes</a:t>
            </a:r>
            <a:r>
              <a:rPr lang="en-US" sz="4000" b="1" i="1" dirty="0" smtClean="0"/>
              <a:t> </a:t>
            </a:r>
            <a:r>
              <a:rPr lang="en-US" sz="4000" b="1" dirty="0" smtClean="0"/>
              <a:t>the released energy can be seen as LIGHT! The amount of energy given off depends on which energy levels the electron is falling from. </a:t>
            </a:r>
            <a:endParaRPr lang="en-US" sz="4000" b="1" i="1" dirty="0"/>
          </a:p>
        </p:txBody>
      </p:sp>
      <p:pic>
        <p:nvPicPr>
          <p:cNvPr id="3" name="Picture 2" descr="https://imagine.gsfc.nasa.gov/Images/educators/lessons/roygbiv/EM_spectru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4" y="306970"/>
            <a:ext cx="2895600" cy="624786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6992" y="306970"/>
            <a:ext cx="2133600" cy="21236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/>
              <a:t>We can only see this little range here</a:t>
            </a:r>
          </a:p>
        </p:txBody>
      </p:sp>
      <p:sp>
        <p:nvSpPr>
          <p:cNvPr id="2" name="Bent Arrow 1"/>
          <p:cNvSpPr/>
          <p:nvPr/>
        </p:nvSpPr>
        <p:spPr>
          <a:xfrm rot="10800000">
            <a:off x="9444112" y="2430628"/>
            <a:ext cx="1448972" cy="1620866"/>
          </a:xfrm>
          <a:prstGeom prst="ben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743" y="4457016"/>
            <a:ext cx="11545524" cy="21852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</a:rPr>
              <a:t>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Orange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</a:rPr>
              <a:t>  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</a:rPr>
              <a:t>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Green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</a:rPr>
              <a:t>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Blue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Purple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r>
              <a:rPr lang="en-US" sz="4400" b="1" dirty="0"/>
              <a:t>LOW					    		       </a:t>
            </a:r>
            <a:r>
              <a:rPr lang="en-US" sz="4400" b="1" dirty="0" smtClean="0"/>
              <a:t>              HIGH</a:t>
            </a:r>
            <a:br>
              <a:rPr lang="en-US" sz="4400" b="1" dirty="0" smtClean="0"/>
            </a:br>
            <a:r>
              <a:rPr lang="en-US" sz="4400" b="1" dirty="0" smtClean="0"/>
              <a:t>energy									    energy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744" y="272078"/>
            <a:ext cx="11545524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ENERGY SPECTRUM</a:t>
            </a:r>
          </a:p>
          <a:p>
            <a:r>
              <a:rPr lang="en-US" sz="4000" b="1" dirty="0" smtClean="0"/>
              <a:t>You can measure the exact wavelength and it can tell you how big the energy gap was that the e- fell from</a:t>
            </a:r>
            <a:endParaRPr lang="en-US" sz="4000" b="1" dirty="0"/>
          </a:p>
        </p:txBody>
      </p:sp>
      <p:pic>
        <p:nvPicPr>
          <p:cNvPr id="2054" name="Picture 6" descr="Image result for electromagnetic spect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55847"/>
          <a:stretch/>
        </p:blipFill>
        <p:spPr bwMode="auto">
          <a:xfrm>
            <a:off x="397947" y="2393955"/>
            <a:ext cx="11430000" cy="13787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428935" y="3411417"/>
            <a:ext cx="618979" cy="893297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031" y="475782"/>
            <a:ext cx="10996883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UNIQUE LIKE A FINGERPRINT</a:t>
            </a:r>
          </a:p>
          <a:p>
            <a:r>
              <a:rPr lang="en-US" sz="4000" b="1" dirty="0" smtClean="0"/>
              <a:t>So just like people have unique finger prints, atoms have unique wavelengths they release (or absorb)</a:t>
            </a:r>
            <a:endParaRPr lang="en-US" sz="4000" b="1" dirty="0"/>
          </a:p>
        </p:txBody>
      </p:sp>
      <p:pic>
        <p:nvPicPr>
          <p:cNvPr id="1026" name="Picture 2" descr="Image result for unique fingerpr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" y="2897944"/>
            <a:ext cx="4764895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1"/>
          <a:stretch/>
        </p:blipFill>
        <p:spPr bwMode="auto">
          <a:xfrm>
            <a:off x="5866228" y="2897944"/>
            <a:ext cx="5753686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7"/>
          <a:stretch/>
        </p:blipFill>
        <p:spPr bwMode="auto">
          <a:xfrm>
            <a:off x="565883" y="160338"/>
            <a:ext cx="7848946" cy="644631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nique fingerpr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94" y="2040031"/>
            <a:ext cx="4764895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54" y="377752"/>
            <a:ext cx="4525743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FLAME TESTS IN THE LAB</a:t>
            </a:r>
          </a:p>
          <a:p>
            <a:r>
              <a:rPr lang="en-US" sz="4000" b="1" dirty="0" smtClean="0"/>
              <a:t>Compounds containing certain ions can </a:t>
            </a:r>
            <a:r>
              <a:rPr lang="en-US" sz="4000" b="1" dirty="0"/>
              <a:t>be recognized by burning the compound and observing the colors produced</a:t>
            </a:r>
          </a:p>
        </p:txBody>
      </p:sp>
      <p:pic>
        <p:nvPicPr>
          <p:cNvPr id="6" name="Picture 2" descr="Chemistry of Flame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6" y="377216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3680" y="239153"/>
            <a:ext cx="5331657" cy="621791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5367" r="8247"/>
          <a:stretch/>
        </p:blipFill>
        <p:spPr bwMode="auto">
          <a:xfrm>
            <a:off x="6770574" y="442109"/>
            <a:ext cx="4947811" cy="58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503" y="239153"/>
            <a:ext cx="6203853" cy="621791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0" y="442109"/>
            <a:ext cx="5903801" cy="58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393" y="939298"/>
            <a:ext cx="9318260" cy="182180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4139" r="1911" b="75224"/>
          <a:stretch/>
        </p:blipFill>
        <p:spPr>
          <a:xfrm>
            <a:off x="6978267" y="1136662"/>
            <a:ext cx="2831568" cy="1197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130" y="4358053"/>
            <a:ext cx="9318260" cy="182180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69966" r="17603" b="6321"/>
          <a:stretch/>
        </p:blipFill>
        <p:spPr>
          <a:xfrm>
            <a:off x="640573" y="1071100"/>
            <a:ext cx="6309063" cy="154744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37207" r="17768" b="39511"/>
          <a:stretch/>
        </p:blipFill>
        <p:spPr>
          <a:xfrm>
            <a:off x="711406" y="4509301"/>
            <a:ext cx="6224657" cy="151931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2" t="58949" r="1875" b="20636"/>
          <a:stretch/>
        </p:blipFill>
        <p:spPr>
          <a:xfrm>
            <a:off x="6962673" y="4676529"/>
            <a:ext cx="2848016" cy="1184854"/>
          </a:xfrm>
          <a:prstGeom prst="rect">
            <a:avLst/>
          </a:prstGeom>
        </p:spPr>
      </p:pic>
      <p:sp>
        <p:nvSpPr>
          <p:cNvPr id="12" name="16-Point Star 11"/>
          <p:cNvSpPr/>
          <p:nvPr/>
        </p:nvSpPr>
        <p:spPr>
          <a:xfrm>
            <a:off x="9972407" y="995568"/>
            <a:ext cx="2090639" cy="1821806"/>
          </a:xfrm>
          <a:prstGeom prst="star16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 LAB HEAT ATOMS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9972407" y="4358053"/>
            <a:ext cx="2090639" cy="1821806"/>
          </a:xfrm>
          <a:prstGeom prst="star16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 THE STARS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186" y="213850"/>
            <a:ext cx="1152665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Emission</a:t>
            </a:r>
            <a:r>
              <a:rPr lang="en-US" sz="3200" b="1" dirty="0" smtClean="0"/>
              <a:t> – seeing wavelengths of energy being RELEASED (emitted)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131" y="3130711"/>
            <a:ext cx="9318260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Absorption</a:t>
            </a:r>
            <a:r>
              <a:rPr lang="en-US" sz="3200" b="1" dirty="0" smtClean="0"/>
              <a:t> – seeing MISSING bands of energy being </a:t>
            </a:r>
            <a:br>
              <a:rPr lang="en-US" sz="3200" b="1" dirty="0" smtClean="0"/>
            </a:br>
            <a:r>
              <a:rPr lang="en-US" sz="3200" b="1" dirty="0" smtClean="0"/>
              <a:t>                         ABSORBED by a cold gas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2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54" y="377752"/>
            <a:ext cx="11123492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ABSORPTION LINES FOR STARS</a:t>
            </a:r>
          </a:p>
          <a:p>
            <a:r>
              <a:rPr lang="en-US" sz="4000" b="1" dirty="0" smtClean="0"/>
              <a:t>The “colder” outer layers of the stars absorb the emission energy from the hotter inside of the star, so what we can see are absorption lines</a:t>
            </a:r>
            <a:endParaRPr lang="en-US" sz="4000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505"/>
          <a:stretch/>
        </p:blipFill>
        <p:spPr>
          <a:xfrm>
            <a:off x="482354" y="3362178"/>
            <a:ext cx="11123492" cy="2841674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4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3121" y="2397080"/>
            <a:ext cx="7645758" cy="206384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Where did the elements come from?</a:t>
            </a:r>
            <a:endParaRPr lang="en-US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73" y="664540"/>
            <a:ext cx="11690253" cy="216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telgeuse &amp; Rig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8"/>
          <a:stretch/>
        </p:blipFill>
        <p:spPr bwMode="auto">
          <a:xfrm>
            <a:off x="378655" y="821774"/>
            <a:ext cx="11430000" cy="18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73" y="3831060"/>
            <a:ext cx="11690253" cy="216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etelgeuse &amp; Rig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9"/>
          <a:stretch/>
        </p:blipFill>
        <p:spPr bwMode="auto">
          <a:xfrm>
            <a:off x="381000" y="3997291"/>
            <a:ext cx="11430000" cy="1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29" y="90894"/>
            <a:ext cx="1173119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Betelgeuse – Old star, lots of absorption lines because lots of elements have been made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9928" y="3203165"/>
            <a:ext cx="1173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Rigel – Young star, few absorption lines because not many elements have been made yet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4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latin typeface="Impact" panose="020B0806030902050204" pitchFamily="34" charset="0"/>
              </a:rPr>
              <a:t>YouTube Link to Presentation </a:t>
            </a:r>
            <a:endParaRPr lang="en-US" sz="54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youtu.be/j-kMg-dtRpg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307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21" y="2517898"/>
            <a:ext cx="1542197" cy="2514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Cosmos goes through super fast inflation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1934" y="2524819"/>
            <a:ext cx="1707107" cy="3158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Universe is a hot soup of electrons, quarks, other particles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3632" y="2517898"/>
            <a:ext cx="1611574" cy="3473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Rapid cooling, lets quarks clump together to make protons and neutrons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9796" y="2517898"/>
            <a:ext cx="1637730" cy="31516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Still too hot to form atoms, no light can travel, super hot fog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2116" y="2517897"/>
            <a:ext cx="1869747" cy="396478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5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Electrons combine with protons and neutrons to make atoms – H and He. Light can finally shine!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6453" y="2476937"/>
            <a:ext cx="1542197" cy="36145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6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Gravity makes H and He condense to form clouds of galaxies and stars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00726" y="2476937"/>
            <a:ext cx="1755648" cy="41831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Galaxies cluster together, stars die and spew heavy elements into space to make new stars an planets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36" y="777318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Time begins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6759" y="854762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One Second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27223" y="726625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Present Day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1" y="112735"/>
            <a:ext cx="10988537" cy="6593122"/>
          </a:xfrm>
        </p:spPr>
      </p:pic>
      <p:sp>
        <p:nvSpPr>
          <p:cNvPr id="3" name="Rectangle 2"/>
          <p:cNvSpPr/>
          <p:nvPr/>
        </p:nvSpPr>
        <p:spPr>
          <a:xfrm>
            <a:off x="1463040" y="5133703"/>
            <a:ext cx="1672046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4056" y="5246914"/>
            <a:ext cx="2303417" cy="474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5801" y="5246914"/>
            <a:ext cx="1672046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dying star shell element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441739"/>
            <a:ext cx="5907601" cy="59849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ying star shell elements 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6724" r="4440" b="8562"/>
          <a:stretch/>
        </p:blipFill>
        <p:spPr bwMode="auto">
          <a:xfrm rot="5400000">
            <a:off x="4809936" y="2117004"/>
            <a:ext cx="5984927" cy="26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44676" y="821152"/>
            <a:ext cx="2669134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 of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676" y="2957097"/>
            <a:ext cx="2669134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Implosion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44676" y="4375588"/>
            <a:ext cx="2669134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Forms nebula of elements</a:t>
            </a:r>
          </a:p>
        </p:txBody>
      </p:sp>
    </p:spTree>
    <p:extLst>
      <p:ext uri="{BB962C8B-B14F-4D97-AF65-F5344CB8AC3E}">
        <p14:creationId xmlns:p14="http://schemas.microsoft.com/office/powerpoint/2010/main" val="2214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310796"/>
            <a:ext cx="11451101" cy="62306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8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187" y="2397080"/>
            <a:ext cx="9481625" cy="206384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How do we know which stars have which elements?</a:t>
            </a:r>
            <a:endParaRPr lang="en-US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5" y="1294227"/>
            <a:ext cx="8665698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We can analyze the wavelengths of light that are absorbed or released by the stars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02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714" t="24402" r="60043" b="5268"/>
          <a:stretch/>
        </p:blipFill>
        <p:spPr bwMode="auto">
          <a:xfrm>
            <a:off x="6086302" y="2664568"/>
            <a:ext cx="1939996" cy="327531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2015" y="306970"/>
            <a:ext cx="11348575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ABSORPTION</a:t>
            </a:r>
          </a:p>
          <a:p>
            <a:r>
              <a:rPr lang="en-US" sz="4000" b="1" dirty="0" smtClean="0"/>
              <a:t>If you give an atom energy, the electron can be pushed up to a higher energy level </a:t>
            </a:r>
            <a:endParaRPr lang="en-US" sz="4000" b="1" dirty="0"/>
          </a:p>
        </p:txBody>
      </p:sp>
      <p:pic>
        <p:nvPicPr>
          <p:cNvPr id="10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6"/>
          <a:stretch/>
        </p:blipFill>
        <p:spPr bwMode="auto">
          <a:xfrm>
            <a:off x="412015" y="2664568"/>
            <a:ext cx="5116587" cy="327531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435</Words>
  <Application>Microsoft Office PowerPoint</Application>
  <PresentationFormat>Widescreen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Britannic Bold</vt:lpstr>
      <vt:lpstr>Calibri</vt:lpstr>
      <vt:lpstr>Calibri Light</vt:lpstr>
      <vt:lpstr>Impact</vt:lpstr>
      <vt:lpstr>Office Theme</vt:lpstr>
      <vt:lpstr>Atomic Absorption &amp; Emission,  Line Spectra and the Chemical Composition of Stars</vt:lpstr>
      <vt:lpstr>Where did the elements come from?</vt:lpstr>
      <vt:lpstr>PowerPoint Presentation</vt:lpstr>
      <vt:lpstr>PowerPoint Presentation</vt:lpstr>
      <vt:lpstr>PowerPoint Presentation</vt:lpstr>
      <vt:lpstr>PowerPoint Presentation</vt:lpstr>
      <vt:lpstr>How do we know which stars have which elements?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Link to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Absorption, Atomic Emission, Line Spectra and the Chemical Composition of Stars</dc:title>
  <dc:creator>Danny Farmer</dc:creator>
  <cp:lastModifiedBy>Farmer, Stephanie [DH]</cp:lastModifiedBy>
  <cp:revision>35</cp:revision>
  <dcterms:created xsi:type="dcterms:W3CDTF">2018-09-16T05:26:10Z</dcterms:created>
  <dcterms:modified xsi:type="dcterms:W3CDTF">2020-10-12T05:56:46Z</dcterms:modified>
</cp:coreProperties>
</file>