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6" r:id="rId3"/>
    <p:sldId id="270" r:id="rId4"/>
    <p:sldId id="256" r:id="rId5"/>
    <p:sldId id="257" r:id="rId6"/>
    <p:sldId id="258" r:id="rId7"/>
    <p:sldId id="261" r:id="rId8"/>
    <p:sldId id="259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6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7C08-0798-436D-A572-EAF0CBFE57E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AC34-9F96-4174-A008-E9A2DCF0B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7C08-0798-436D-A572-EAF0CBFE57E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AC34-9F96-4174-A008-E9A2DCF0B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7C08-0798-436D-A572-EAF0CBFE57E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AC34-9F96-4174-A008-E9A2DCF0B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:\paint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6108DD93-C8D7-4A47-9EA4-0C225AA476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007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2FE2B-92FB-40A2-ACE7-0A632D219FC6}" type="slidenum">
              <a:rPr lang="en-US" altLang="en-US">
                <a:solidFill>
                  <a:srgbClr val="5E574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806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E5DF8-A1D0-4FF6-99B7-8F57403C1D92}" type="slidenum">
              <a:rPr lang="en-US" altLang="en-US">
                <a:solidFill>
                  <a:srgbClr val="5E574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358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A566B-33D3-4420-844D-D2D24B4B3AAE}" type="slidenum">
              <a:rPr lang="en-US" altLang="en-US">
                <a:solidFill>
                  <a:srgbClr val="5E574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629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E386F-31BC-47B5-9619-6BF121FDDCEF}" type="slidenum">
              <a:rPr lang="en-US" altLang="en-US">
                <a:solidFill>
                  <a:srgbClr val="5E574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315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D05FD-8B57-4ED4-A081-03D3B78E2F16}" type="slidenum">
              <a:rPr lang="en-US" altLang="en-US">
                <a:solidFill>
                  <a:srgbClr val="5E574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61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0AEAB-E9C8-40A1-8C5F-89A908976354}" type="slidenum">
              <a:rPr lang="en-US" altLang="en-US">
                <a:solidFill>
                  <a:srgbClr val="5E574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546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750DB-1C13-4C5C-975D-5E5FCBE3C476}" type="slidenum">
              <a:rPr lang="en-US" altLang="en-US">
                <a:solidFill>
                  <a:srgbClr val="5E574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0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7C08-0798-436D-A572-EAF0CBFE57E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AC34-9F96-4174-A008-E9A2DCF0B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877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BB97F-C730-4091-9A9F-AEA7F946DF0C}" type="slidenum">
              <a:rPr lang="en-US" altLang="en-US">
                <a:solidFill>
                  <a:srgbClr val="5E574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872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33C8E-572F-4427-B727-2C820BB81BC5}" type="slidenum">
              <a:rPr lang="en-US" altLang="en-US">
                <a:solidFill>
                  <a:srgbClr val="5E574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671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19D3D-95D5-4F8D-8CEB-ED95CCECF1FB}" type="slidenum">
              <a:rPr lang="en-US" altLang="en-US">
                <a:solidFill>
                  <a:srgbClr val="5E574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5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7C08-0798-436D-A572-EAF0CBFE57E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AC34-9F96-4174-A008-E9A2DCF0B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4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7C08-0798-436D-A572-EAF0CBFE57E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AC34-9F96-4174-A008-E9A2DCF0B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25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7C08-0798-436D-A572-EAF0CBFE57E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AC34-9F96-4174-A008-E9A2DCF0B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3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7C08-0798-436D-A572-EAF0CBFE57E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AC34-9F96-4174-A008-E9A2DCF0B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7C08-0798-436D-A572-EAF0CBFE57E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AC34-9F96-4174-A008-E9A2DCF0B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2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7C08-0798-436D-A572-EAF0CBFE57E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AC34-9F96-4174-A008-E9A2DCF0B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152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7C08-0798-436D-A572-EAF0CBFE57E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AC34-9F96-4174-A008-E9A2DCF0B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5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77C08-0798-436D-A572-EAF0CBFE57EE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0AC34-9F96-4174-A008-E9A2DCF0B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0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35A473A5-B933-4A8F-8B1A-F12D2B05F03D}" type="slidenum">
              <a:rPr lang="en-US" altLang="en-US">
                <a:solidFill>
                  <a:srgbClr val="5E574E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5E574E"/>
              </a:solidFill>
            </a:endParaRPr>
          </a:p>
        </p:txBody>
      </p:sp>
      <p:pic>
        <p:nvPicPr>
          <p:cNvPr id="1031" name="Picture 7" descr="A:\paint.GIF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15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qLlgIaz1L0" TargetMode="External"/><Relationship Id="rId2" Type="http://schemas.openxmlformats.org/officeDocument/2006/relationships/hyperlink" Target="https://www.youtube.com/watch?v=EMLPJqeW78Q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6IeeshkVATY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79400" y="-152400"/>
            <a:ext cx="7721600" cy="1143000"/>
          </a:xfrm>
        </p:spPr>
        <p:txBody>
          <a:bodyPr/>
          <a:lstStyle/>
          <a:p>
            <a:r>
              <a:rPr lang="en-US" altLang="en-US" u="sng" smtClean="0">
                <a:solidFill>
                  <a:srgbClr val="00B050"/>
                </a:solidFill>
              </a:rPr>
              <a:t>ADD TO IT NOTES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838200" y="1524000"/>
            <a:ext cx="8305800" cy="609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6" name="Subtitle 2"/>
          <p:cNvSpPr>
            <a:spLocks noGrp="1"/>
          </p:cNvSpPr>
          <p:nvPr>
            <p:ph type="subTitle" idx="1"/>
          </p:nvPr>
        </p:nvSpPr>
        <p:spPr>
          <a:xfrm>
            <a:off x="76200" y="1066800"/>
            <a:ext cx="9067800" cy="5486400"/>
          </a:xfrm>
        </p:spPr>
        <p:txBody>
          <a:bodyPr/>
          <a:lstStyle/>
          <a:p>
            <a:r>
              <a:rPr lang="en-US" altLang="en-US" sz="2400" smtClean="0">
                <a:solidFill>
                  <a:srgbClr val="0070C0"/>
                </a:solidFill>
              </a:rPr>
              <a:t>1) Go through the following PowerPoint</a:t>
            </a:r>
            <a:br>
              <a:rPr lang="en-US" altLang="en-US" sz="2400" smtClean="0">
                <a:solidFill>
                  <a:srgbClr val="0070C0"/>
                </a:solidFill>
              </a:rPr>
            </a:br>
            <a:endParaRPr lang="en-US" altLang="en-US" sz="2400" smtClean="0">
              <a:solidFill>
                <a:srgbClr val="0070C0"/>
              </a:solidFill>
            </a:endParaRPr>
          </a:p>
          <a:p>
            <a:r>
              <a:rPr lang="en-US" altLang="en-US" sz="2400" smtClean="0">
                <a:solidFill>
                  <a:srgbClr val="0070C0"/>
                </a:solidFill>
              </a:rPr>
              <a:t>2) </a:t>
            </a:r>
            <a:r>
              <a:rPr lang="en-US" altLang="en-US" sz="2400" smtClean="0">
                <a:solidFill>
                  <a:schemeClr val="accent1"/>
                </a:solidFill>
              </a:rPr>
              <a:t>TAKE NOTES </a:t>
            </a:r>
            <a:r>
              <a:rPr lang="en-US" altLang="en-US" sz="2400" smtClean="0">
                <a:solidFill>
                  <a:srgbClr val="0070C0"/>
                </a:solidFill>
              </a:rPr>
              <a:t>in </a:t>
            </a:r>
            <a:r>
              <a:rPr lang="en-US" altLang="en-US" sz="2400" smtClean="0"/>
              <a:t>BLACK PEN</a:t>
            </a:r>
            <a:r>
              <a:rPr lang="en-US" altLang="en-US" sz="2400" smtClean="0">
                <a:solidFill>
                  <a:srgbClr val="0070C0"/>
                </a:solidFill>
              </a:rPr>
              <a:t>. And ONLY black pen.</a:t>
            </a:r>
          </a:p>
          <a:p>
            <a:r>
              <a:rPr lang="en-US" altLang="en-US" sz="2400" smtClean="0">
                <a:solidFill>
                  <a:srgbClr val="0070C0"/>
                </a:solidFill>
              </a:rPr>
              <a:t> </a:t>
            </a:r>
            <a:br>
              <a:rPr lang="en-US" altLang="en-US" sz="2400" smtClean="0">
                <a:solidFill>
                  <a:srgbClr val="0070C0"/>
                </a:solidFill>
              </a:rPr>
            </a:br>
            <a:r>
              <a:rPr lang="en-US" altLang="en-US" sz="2400" smtClean="0">
                <a:solidFill>
                  <a:srgbClr val="0070C0"/>
                </a:solidFill>
              </a:rPr>
              <a:t>3) </a:t>
            </a:r>
            <a:r>
              <a:rPr lang="en-US" altLang="en-US" sz="2400" smtClean="0">
                <a:solidFill>
                  <a:schemeClr val="accent1"/>
                </a:solidFill>
              </a:rPr>
              <a:t>LEAVE SPACE</a:t>
            </a:r>
            <a:r>
              <a:rPr lang="en-US" altLang="en-US" sz="2400" smtClean="0">
                <a:solidFill>
                  <a:srgbClr val="0070C0"/>
                </a:solidFill>
              </a:rPr>
              <a:t> around your notes! VERY important</a:t>
            </a:r>
          </a:p>
          <a:p>
            <a:endParaRPr lang="en-US" altLang="en-US" sz="2400" smtClean="0">
              <a:solidFill>
                <a:srgbClr val="0070C0"/>
              </a:solidFill>
            </a:endParaRPr>
          </a:p>
          <a:p>
            <a:r>
              <a:rPr lang="en-US" altLang="en-US" sz="2400" smtClean="0">
                <a:solidFill>
                  <a:srgbClr val="0070C0"/>
                </a:solidFill>
              </a:rPr>
              <a:t>4) The next day in class we will go over the </a:t>
            </a:r>
            <a:br>
              <a:rPr lang="en-US" altLang="en-US" sz="2400" smtClean="0">
                <a:solidFill>
                  <a:srgbClr val="0070C0"/>
                </a:solidFill>
              </a:rPr>
            </a:br>
            <a:r>
              <a:rPr lang="en-US" altLang="en-US" sz="2400" smtClean="0">
                <a:solidFill>
                  <a:srgbClr val="0070C0"/>
                </a:solidFill>
              </a:rPr>
              <a:t>    PowerPoint with more details added, and I will </a:t>
            </a:r>
            <a:br>
              <a:rPr lang="en-US" altLang="en-US" sz="2400" smtClean="0">
                <a:solidFill>
                  <a:srgbClr val="0070C0"/>
                </a:solidFill>
              </a:rPr>
            </a:br>
            <a:r>
              <a:rPr lang="en-US" altLang="en-US" sz="2400" smtClean="0">
                <a:solidFill>
                  <a:srgbClr val="0070C0"/>
                </a:solidFill>
              </a:rPr>
              <a:t>    point out the key information</a:t>
            </a:r>
          </a:p>
          <a:p>
            <a:endParaRPr lang="en-US" altLang="en-US" sz="2400" smtClean="0"/>
          </a:p>
          <a:p>
            <a:r>
              <a:rPr lang="en-US" altLang="en-US" sz="2400" smtClean="0">
                <a:solidFill>
                  <a:srgbClr val="0070C0"/>
                </a:solidFill>
              </a:rPr>
              <a:t>5) During step #4 you will </a:t>
            </a:r>
            <a:r>
              <a:rPr lang="en-US" altLang="en-US" sz="2400" smtClean="0">
                <a:solidFill>
                  <a:schemeClr val="accent1"/>
                </a:solidFill>
              </a:rPr>
              <a:t>ADD TO YOUR NOTES </a:t>
            </a:r>
            <a:r>
              <a:rPr lang="en-US" altLang="en-US" sz="2400" smtClean="0">
                <a:solidFill>
                  <a:srgbClr val="0070C0"/>
                </a:solidFill>
              </a:rPr>
              <a:t/>
            </a:r>
            <a:br>
              <a:rPr lang="en-US" altLang="en-US" sz="2400" smtClean="0">
                <a:solidFill>
                  <a:srgbClr val="0070C0"/>
                </a:solidFill>
              </a:rPr>
            </a:br>
            <a:r>
              <a:rPr lang="en-US" altLang="en-US" sz="2400" smtClean="0">
                <a:solidFill>
                  <a:srgbClr val="0070C0"/>
                </a:solidFill>
              </a:rPr>
              <a:t>    using a </a:t>
            </a:r>
            <a:r>
              <a:rPr lang="en-US" altLang="en-US" sz="2400" smtClean="0">
                <a:solidFill>
                  <a:srgbClr val="00B050"/>
                </a:solidFill>
              </a:rPr>
              <a:t>GREEN PEN </a:t>
            </a:r>
            <a:r>
              <a:rPr lang="en-US" altLang="en-US" sz="2400" smtClean="0">
                <a:solidFill>
                  <a:srgbClr val="0070C0"/>
                </a:solidFill>
              </a:rPr>
              <a:t>that I will give you.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668BCAA7-2CD0-4305-A3C0-EDD91D937C62}" type="slidenum">
              <a:rPr lang="en-US" altLang="en-US" sz="1400">
                <a:solidFill>
                  <a:srgbClr val="5E574E"/>
                </a:solidFill>
                <a:latin typeface="Arial" charset="0"/>
              </a:rPr>
              <a:pPr/>
              <a:t>1</a:t>
            </a:fld>
            <a:endParaRPr lang="en-US" altLang="en-US" sz="1400">
              <a:solidFill>
                <a:srgbClr val="5E574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50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F2FE2B-92FB-40A2-ACE7-0A632D219FC6}" type="slidenum">
              <a:rPr lang="en-US" altLang="en-US" smtClean="0">
                <a:solidFill>
                  <a:srgbClr val="5E574E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srgbClr val="5E574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76800" y="381000"/>
            <a:ext cx="3810000" cy="586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rgbClr val="FF0000"/>
                </a:solidFill>
              </a:rPr>
              <a:t>Target: I can use scientific notation and metric conversion to think about how small the atom is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05400" y="1066800"/>
            <a:ext cx="1524000" cy="175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Measuring the atom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81600" y="2819400"/>
            <a:ext cx="1447800" cy="175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Parts of the atom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96100" y="1066800"/>
            <a:ext cx="1447800" cy="175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Videos to watch in class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96100" y="2819400"/>
            <a:ext cx="1447800" cy="175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 To It Questions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876800" y="2971800"/>
            <a:ext cx="38100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781800" y="1295400"/>
            <a:ext cx="0" cy="3505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876799" y="4876800"/>
            <a:ext cx="1280160" cy="13651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 K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11240" y="4876800"/>
            <a:ext cx="1280160" cy="13651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/>
            </a:r>
            <a:br>
              <a:rPr lang="en-US" sz="900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391400" y="4876800"/>
            <a:ext cx="1280160" cy="13651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chemeClr val="tx1"/>
                </a:solidFill>
              </a:rPr>
              <a:t/>
            </a:r>
            <a:br>
              <a:rPr lang="en-US" sz="900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Q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22" name="12-Point Star 21"/>
          <p:cNvSpPr/>
          <p:nvPr/>
        </p:nvSpPr>
        <p:spPr>
          <a:xfrm>
            <a:off x="-63500" y="381000"/>
            <a:ext cx="4635500" cy="5715000"/>
          </a:xfrm>
          <a:prstGeom prst="star12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Just ONE suggestion on how to chunk your notes so you have space – always quickly flip through the PPT to get an idea of how much space you will need!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6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Measuring the Atom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5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tomic Structure &amp; Periodic Table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"/>
            <a:ext cx="4450781" cy="625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5791200" y="1905000"/>
            <a:ext cx="685800" cy="23622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477000" y="304800"/>
            <a:ext cx="2362200" cy="4401205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Atoms do NOT have tangible outer shells! So how do you know the diameter</a:t>
            </a:r>
            <a:r>
              <a:rPr lang="en-US" sz="2800" dirty="0" smtClean="0"/>
              <a:t>?! You cant measure to an edge that doesn’t exist!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648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d/da/Atomic_radius_of_H2.svg/475px-Atomic_radius_of_H2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799" y="1524000"/>
            <a:ext cx="4524375" cy="280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95387" y="4800600"/>
            <a:ext cx="6705600" cy="1384995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Put two identical atoms RIGHT next to each other and measure between the nuclei. Divide by two!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777710" y="533400"/>
            <a:ext cx="5791200" cy="707886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Nuclei ARE tangible!</a:t>
            </a:r>
            <a:endParaRPr lang="en-US" sz="4000" dirty="0"/>
          </a:p>
        </p:txBody>
      </p:sp>
      <p:sp>
        <p:nvSpPr>
          <p:cNvPr id="2" name="Rectangle 1"/>
          <p:cNvSpPr/>
          <p:nvPr/>
        </p:nvSpPr>
        <p:spPr>
          <a:xfrm>
            <a:off x="2224086" y="1443038"/>
            <a:ext cx="4648201" cy="312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/>
              <a:t>SAVE SPACE TO ADD TO DURING CLASS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95906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Parts of the Atom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17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76800" y="1219200"/>
            <a:ext cx="3962400" cy="954107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Protons and Neutrons are basically the same mass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4419600"/>
            <a:ext cx="3962400" cy="52322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Electrons are TINY!!!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34288"/>
          <a:stretch/>
        </p:blipFill>
        <p:spPr>
          <a:xfrm>
            <a:off x="457200" y="533400"/>
            <a:ext cx="3824288" cy="5562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57200" y="533400"/>
            <a:ext cx="3824288" cy="563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/>
              <a:t>SAVE SPACE TO ADD TO DURING CLASS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24102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447800"/>
            <a:ext cx="8382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  <a:p>
            <a:r>
              <a:rPr lang="en-US" sz="2800" u="sng" dirty="0">
                <a:hlinkClick r:id="rId2"/>
              </a:rPr>
              <a:t>https://</a:t>
            </a:r>
            <a:r>
              <a:rPr lang="en-US" sz="2800" u="sng" dirty="0" smtClean="0">
                <a:hlinkClick r:id="rId2"/>
              </a:rPr>
              <a:t>www.youtube.com/watch?v=EMLPJqeW78Q</a:t>
            </a:r>
            <a:endParaRPr lang="en-US" sz="2800" u="sng" dirty="0" smtClean="0"/>
          </a:p>
          <a:p>
            <a:endParaRPr lang="en-US" sz="2800" u="sng" dirty="0"/>
          </a:p>
          <a:p>
            <a:r>
              <a:rPr lang="en-US" sz="2800" u="sng" dirty="0">
                <a:hlinkClick r:id="rId3"/>
              </a:rPr>
              <a:t>https://</a:t>
            </a:r>
            <a:r>
              <a:rPr lang="en-US" sz="2800" u="sng" dirty="0" smtClean="0">
                <a:hlinkClick r:id="rId3"/>
              </a:rPr>
              <a:t>www.youtube.com/watch?v=yqLlgIaz1L0</a:t>
            </a:r>
            <a:endParaRPr lang="en-US" sz="2800" u="sng" dirty="0" smtClean="0"/>
          </a:p>
          <a:p>
            <a:endParaRPr lang="en-US" sz="2800" u="sng" dirty="0"/>
          </a:p>
          <a:p>
            <a:r>
              <a:rPr lang="en-US" sz="2800" u="sng" dirty="0">
                <a:hlinkClick r:id="rId4"/>
              </a:rPr>
              <a:t>https://</a:t>
            </a:r>
            <a:r>
              <a:rPr lang="en-US" sz="2800" u="sng" dirty="0" smtClean="0">
                <a:hlinkClick r:id="rId4"/>
              </a:rPr>
              <a:t>www.youtube.com/watch?v=6IeeshkVATY</a:t>
            </a:r>
            <a:endParaRPr lang="en-US" sz="2800" u="sng" dirty="0" smtClean="0"/>
          </a:p>
          <a:p>
            <a:endParaRPr lang="en-US" sz="2800" u="sng" dirty="0"/>
          </a:p>
          <a:p>
            <a:endParaRPr lang="en-US" sz="2800" u="sng" dirty="0"/>
          </a:p>
          <a:p>
            <a:endParaRPr lang="en-US" sz="2800" u="sng" dirty="0" smtClean="0"/>
          </a:p>
          <a:p>
            <a:endParaRPr lang="en-US" sz="2800" u="sng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81000" y="609600"/>
            <a:ext cx="80772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VIDEOS TO WATCH IN CLASS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49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42209"/>
            <a:ext cx="8610600" cy="1077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 smtClean="0"/>
              <a:t>QUESTION #1</a:t>
            </a:r>
          </a:p>
          <a:p>
            <a:r>
              <a:rPr lang="en-US" sz="2400" b="1" dirty="0" smtClean="0"/>
              <a:t>Why would it be difficult/annoying/silly to use Standard Notation to measure parts of the atom? Why is Scientific Notation better?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311726" y="2971800"/>
            <a:ext cx="8603673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/>
              <a:t>QUESTION </a:t>
            </a:r>
            <a:r>
              <a:rPr lang="en-US" sz="2400" b="1" u="sng" dirty="0" smtClean="0"/>
              <a:t>#2</a:t>
            </a:r>
            <a:endParaRPr lang="en-US" sz="2400" b="1" u="sng" dirty="0"/>
          </a:p>
          <a:p>
            <a:r>
              <a:rPr lang="en-US" sz="2400" b="1" dirty="0" smtClean="0"/>
              <a:t>Do we measure the diameter of the earth in inches? Why not? What should we measure it in? 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228600"/>
            <a:ext cx="89916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ADD TO IT QUESTIONS – </a:t>
            </a:r>
            <a:r>
              <a:rPr lang="en-US" sz="2800" b="1" dirty="0" smtClean="0"/>
              <a:t>Things </a:t>
            </a:r>
            <a:r>
              <a:rPr lang="en-US" sz="2800" b="1" dirty="0" smtClean="0"/>
              <a:t>to think about it before </a:t>
            </a:r>
            <a:r>
              <a:rPr lang="en-US" sz="2800" b="1" dirty="0" smtClean="0"/>
              <a:t>class…Answer </a:t>
            </a:r>
            <a:r>
              <a:rPr lang="en-US" sz="2800" b="1" dirty="0" smtClean="0"/>
              <a:t>the following questions in your notes before </a:t>
            </a:r>
            <a:r>
              <a:rPr lang="en-US" sz="2800" b="1" dirty="0" smtClean="0"/>
              <a:t>class. You do NOT have to copy the questions!</a:t>
            </a:r>
            <a:endParaRPr lang="en-US" sz="2800" b="1" dirty="0" smtClean="0"/>
          </a:p>
          <a:p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311727" y="4419600"/>
            <a:ext cx="8603673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/>
              <a:t>QUESTION </a:t>
            </a:r>
            <a:r>
              <a:rPr lang="en-US" sz="2400" b="1" u="sng" dirty="0" smtClean="0"/>
              <a:t>#3</a:t>
            </a:r>
            <a:endParaRPr lang="en-US" sz="2400" b="1" u="sng" dirty="0"/>
          </a:p>
          <a:p>
            <a:r>
              <a:rPr lang="en-US" sz="2400" b="1" dirty="0" smtClean="0"/>
              <a:t>If someone gave you the size of an atom in kilometers could you convert it to meters?  Why would we use meters and not millimeters or an even smaller unit?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1470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5784</TotalTime>
  <Words>291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Comic Sans MS</vt:lpstr>
      <vt:lpstr>Monotype Sorts</vt:lpstr>
      <vt:lpstr>Tahoma</vt:lpstr>
      <vt:lpstr>Office Theme</vt:lpstr>
      <vt:lpstr>Contemporary Portrait</vt:lpstr>
      <vt:lpstr>ADD TO IT NOTES</vt:lpstr>
      <vt:lpstr>PowerPoint Presentation</vt:lpstr>
      <vt:lpstr>Measuring the Atom</vt:lpstr>
      <vt:lpstr>PowerPoint Presentation</vt:lpstr>
      <vt:lpstr>PowerPoint Presentation</vt:lpstr>
      <vt:lpstr>Parts of the Atom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the Atom</dc:title>
  <dc:creator>Danny Farmer</dc:creator>
  <cp:lastModifiedBy>Farmer, Stephanie [DH]</cp:lastModifiedBy>
  <cp:revision>21</cp:revision>
  <dcterms:created xsi:type="dcterms:W3CDTF">2016-07-25T00:16:58Z</dcterms:created>
  <dcterms:modified xsi:type="dcterms:W3CDTF">2017-08-03T17:33:35Z</dcterms:modified>
</cp:coreProperties>
</file>