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1" r:id="rId3"/>
    <p:sldId id="302" r:id="rId4"/>
    <p:sldId id="304" r:id="rId5"/>
    <p:sldId id="303" r:id="rId6"/>
    <p:sldId id="305" r:id="rId7"/>
    <p:sldId id="306" r:id="rId8"/>
    <p:sldId id="307" r:id="rId9"/>
    <p:sldId id="308" r:id="rId10"/>
    <p:sldId id="309" r:id="rId11"/>
    <p:sldId id="294" r:id="rId12"/>
    <p:sldId id="310" r:id="rId13"/>
    <p:sldId id="311" r:id="rId14"/>
    <p:sldId id="312" r:id="rId15"/>
    <p:sldId id="313" r:id="rId16"/>
    <p:sldId id="295" r:id="rId17"/>
    <p:sldId id="296" r:id="rId18"/>
    <p:sldId id="297" r:id="rId19"/>
    <p:sldId id="298" r:id="rId20"/>
    <p:sldId id="299" r:id="rId21"/>
    <p:sldId id="300" r:id="rId22"/>
    <p:sldId id="257" r:id="rId23"/>
    <p:sldId id="258" r:id="rId24"/>
    <p:sldId id="314" r:id="rId25"/>
    <p:sldId id="259" r:id="rId26"/>
    <p:sldId id="264" r:id="rId27"/>
    <p:sldId id="262" r:id="rId28"/>
    <p:sldId id="263" r:id="rId29"/>
    <p:sldId id="261" r:id="rId30"/>
    <p:sldId id="260" r:id="rId31"/>
    <p:sldId id="265" r:id="rId32"/>
    <p:sldId id="266" r:id="rId33"/>
    <p:sldId id="267" r:id="rId34"/>
    <p:sldId id="273" r:id="rId35"/>
    <p:sldId id="268" r:id="rId36"/>
    <p:sldId id="269" r:id="rId37"/>
    <p:sldId id="270" r:id="rId38"/>
    <p:sldId id="274" r:id="rId39"/>
    <p:sldId id="272" r:id="rId40"/>
    <p:sldId id="275" r:id="rId41"/>
    <p:sldId id="276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287" r:id="rId51"/>
    <p:sldId id="288" r:id="rId52"/>
    <p:sldId id="289" r:id="rId53"/>
    <p:sldId id="291" r:id="rId54"/>
    <p:sldId id="292" r:id="rId55"/>
    <p:sldId id="290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hnDxFdkzZs" TargetMode="External"/><Relationship Id="rId2" Type="http://schemas.openxmlformats.org/officeDocument/2006/relationships/hyperlink" Target="https://www.youtube.com/watch?v=IO9WS_HNmyg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hnDxFdkzZs" TargetMode="External"/><Relationship Id="rId2" Type="http://schemas.openxmlformats.org/officeDocument/2006/relationships/hyperlink" Target="https://www.youtube.com/watch?v=IO9WS_HNmy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#C1 – Atomic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#3A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70" y="470508"/>
            <a:ext cx="9486181" cy="6181304"/>
          </a:xfrm>
        </p:spPr>
        <p:txBody>
          <a:bodyPr>
            <a:normAutofit/>
          </a:bodyPr>
          <a:lstStyle/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Q1: </a:t>
            </a:r>
            <a:r>
              <a:rPr lang="en-US" sz="4000" dirty="0" smtClean="0">
                <a:solidFill>
                  <a:schemeClr val="tx1"/>
                </a:solidFill>
              </a:rPr>
              <a:t>What is scientific notation? 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Why would people want to use it?</a:t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1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55" y="0"/>
            <a:ext cx="8845623" cy="1646302"/>
          </a:xfrm>
        </p:spPr>
        <p:txBody>
          <a:bodyPr/>
          <a:lstStyle/>
          <a:p>
            <a:pPr algn="l"/>
            <a:r>
              <a:rPr lang="en-US" sz="4800" b="1" u="sng" dirty="0" smtClean="0"/>
              <a:t>History of the Atomic Model – Video Notes – p. 17</a:t>
            </a:r>
            <a:endParaRPr lang="en-US" sz="4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29710" y="2091559"/>
            <a:ext cx="90178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hlinkClick r:id="rId2"/>
              </a:rPr>
              <a:t>https://www.youtube.com/watch?v=IO9WS_HNmyg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u="sng" dirty="0">
                <a:hlinkClick r:id="rId3"/>
              </a:rPr>
              <a:t>https://www.youtube.com/watch?v=thnDxFdkzZs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55" y="0"/>
            <a:ext cx="8845623" cy="1646302"/>
          </a:xfrm>
        </p:spPr>
        <p:txBody>
          <a:bodyPr/>
          <a:lstStyle/>
          <a:p>
            <a:pPr algn="l"/>
            <a:r>
              <a:rPr lang="en-US" sz="4800" b="1" u="sng" dirty="0" smtClean="0"/>
              <a:t>History of the Atomic Model – Card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RE</a:t>
            </a:r>
            <a:r>
              <a:rPr lang="en-US" sz="4800" b="1" u="sng" dirty="0" err="1" smtClean="0"/>
              <a:t>sorting</a:t>
            </a:r>
            <a:r>
              <a:rPr lang="en-US" sz="4800" b="1" u="sng" dirty="0" smtClean="0"/>
              <a:t> Activity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620" y="470508"/>
            <a:ext cx="9337629" cy="6181304"/>
          </a:xfrm>
        </p:spPr>
        <p:txBody>
          <a:bodyPr>
            <a:normAutofit/>
          </a:bodyPr>
          <a:lstStyle/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Work with your lab group</a:t>
            </a: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After viewing the two atomic structure videos check to see if you want to change any of your card sorting.</a:t>
            </a: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On page 16 – Draw your representation of each of the main leaps in our understanding of what an atom looks like. Use color in your diagrams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Past Models of the Atom – </a:t>
            </a:r>
            <a:r>
              <a:rPr lang="en-US" b="1" u="sng" dirty="0"/>
              <a:t>pg. 17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69086" y="88298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69085" y="117572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69085" y="146845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69085" y="1761196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69084" y="2053933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9084" y="2346670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9085" y="2671357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69084" y="2964094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69084" y="3256831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69084" y="3572074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69083" y="3864811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69083" y="4157548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07716" y="445028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7715" y="474302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74465" y="5553595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07715" y="503575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07716" y="5334688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07715" y="562742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07715" y="592016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90114" y="621289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401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>
                <a:solidFill>
                  <a:srgbClr val="FF0000"/>
                </a:solidFill>
              </a:rPr>
              <a:t>I can </a:t>
            </a:r>
            <a:r>
              <a:rPr lang="en-US" sz="2400" dirty="0" smtClean="0">
                <a:solidFill>
                  <a:srgbClr val="FF0000"/>
                </a:solidFill>
              </a:rPr>
              <a:t>sort atomic models from least to most complex.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6731" y="813460"/>
            <a:ext cx="2846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p. 16 </a:t>
            </a:r>
          </a:p>
          <a:p>
            <a:pPr algn="ctr"/>
            <a:endParaRPr lang="en-US" sz="4400" b="1" dirty="0"/>
          </a:p>
        </p:txBody>
      </p:sp>
      <p:sp>
        <p:nvSpPr>
          <p:cNvPr id="33" name="Rectangle 32"/>
          <p:cNvSpPr/>
          <p:nvPr/>
        </p:nvSpPr>
        <p:spPr>
          <a:xfrm>
            <a:off x="7118242" y="5545712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591552" y="5553595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510" y="1980103"/>
            <a:ext cx="3044532" cy="348526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6" y="1510175"/>
            <a:ext cx="3596607" cy="4838601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Make sure notebook is up to date from </a:t>
            </a:r>
            <a:r>
              <a:rPr lang="en-US" sz="4000" dirty="0" err="1" smtClean="0"/>
              <a:t>pg</a:t>
            </a:r>
            <a:r>
              <a:rPr lang="en-US" sz="4000" dirty="0" smtClean="0"/>
              <a:t> 1-17 – </a:t>
            </a:r>
            <a:r>
              <a:rPr lang="en-US" sz="4000" i="1" dirty="0" smtClean="0">
                <a:solidFill>
                  <a:srgbClr val="FFC000"/>
                </a:solidFill>
              </a:rPr>
              <a:t>due Tuesday</a:t>
            </a:r>
            <a:endParaRPr lang="en-US" sz="4000" dirty="0" smtClean="0">
              <a:solidFill>
                <a:srgbClr val="FFC000"/>
              </a:solidFill>
            </a:endParaRPr>
          </a:p>
          <a:p>
            <a:pPr lvl="1"/>
            <a:r>
              <a:rPr lang="en-US" sz="3800" dirty="0"/>
              <a:t> </a:t>
            </a:r>
            <a:r>
              <a:rPr lang="en-US" sz="3800" i="1" dirty="0" smtClean="0"/>
              <a:t>Finish p. 16 Atomic Model Drawings </a:t>
            </a:r>
          </a:p>
          <a:p>
            <a:pPr lvl="1"/>
            <a:r>
              <a:rPr lang="en-US" sz="3800" i="1" dirty="0"/>
              <a:t> </a:t>
            </a:r>
            <a:r>
              <a:rPr lang="en-US" sz="3800" i="1" dirty="0" smtClean="0"/>
              <a:t>Finish p. 17 KCQ Notes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590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734843" cy="13208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Scientific Notation and Metric System – </a:t>
            </a:r>
            <a:r>
              <a:rPr lang="en-US" sz="2800" b="1" u="sng" dirty="0"/>
              <a:t>pg. </a:t>
            </a:r>
            <a:r>
              <a:rPr lang="en-US" sz="2800" b="1" u="sng" dirty="0" smtClean="0"/>
              <a:t>19</a:t>
            </a:r>
            <a:endParaRPr lang="en-US" sz="2800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674465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4013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Target: </a:t>
            </a:r>
            <a:r>
              <a:rPr lang="en-US" sz="2800" dirty="0">
                <a:solidFill>
                  <a:srgbClr val="FF0000"/>
                </a:solidFill>
              </a:rPr>
              <a:t>I can use scientific notation and the metric system in chemistry class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18242" y="5172954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591552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305318" y="1320800"/>
            <a:ext cx="2266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/>
              <a:t>Show your work here! </a:t>
            </a:r>
            <a:br>
              <a:rPr lang="en-US" sz="2400" b="1" i="1" u="sng" dirty="0" smtClean="0"/>
            </a:br>
            <a:r>
              <a:rPr lang="en-US" sz="2400" b="1" i="1" u="sng" dirty="0" smtClean="0"/>
              <a:t/>
            </a:r>
            <a:br>
              <a:rPr lang="en-US" sz="2400" b="1" i="1" u="sng" dirty="0" smtClean="0"/>
            </a:br>
            <a:r>
              <a:rPr lang="en-US" sz="2400" dirty="0" smtClean="0"/>
              <a:t>Be neat and organized so I can follow what you did and where the work for each question is.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24" y="1472949"/>
            <a:ext cx="1641416" cy="351422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22613" y="813460"/>
            <a:ext cx="1320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Pg. 18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79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00767"/>
            <a:ext cx="8840153" cy="4740596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p. 19 – KCQ - </a:t>
            </a:r>
            <a:r>
              <a:rPr lang="en-US" sz="3800" dirty="0" smtClean="0">
                <a:solidFill>
                  <a:srgbClr val="FFC000"/>
                </a:solidFill>
              </a:rPr>
              <a:t>due Tuesday</a:t>
            </a:r>
            <a:endParaRPr lang="en-US" sz="3800" dirty="0" smtClean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p. 18 – Scientific Notation Worksheet </a:t>
            </a:r>
            <a:r>
              <a:rPr lang="en-US" sz="3800" dirty="0" smtClean="0">
                <a:solidFill>
                  <a:srgbClr val="FFC000"/>
                </a:solidFill>
              </a:rPr>
              <a:t>due Tuesday</a:t>
            </a:r>
            <a:endParaRPr lang="en-US" sz="3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#4A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70" y="470508"/>
            <a:ext cx="9021947" cy="6181304"/>
          </a:xfrm>
        </p:spPr>
        <p:txBody>
          <a:bodyPr>
            <a:normAutofit lnSpcReduction="10000"/>
          </a:bodyPr>
          <a:lstStyle/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>
                <a:solidFill>
                  <a:srgbClr val="00B0F0"/>
                </a:solidFill>
              </a:rPr>
              <a:t>Q1: </a:t>
            </a:r>
            <a:r>
              <a:rPr lang="en-US" sz="4000" dirty="0" smtClean="0">
                <a:solidFill>
                  <a:schemeClr val="tx1"/>
                </a:solidFill>
              </a:rPr>
              <a:t>What is 0.00875 in scientific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notation?</a:t>
            </a:r>
            <a:r>
              <a:rPr lang="en-US" sz="4000" b="1" dirty="0" smtClean="0">
                <a:solidFill>
                  <a:srgbClr val="00B0F0"/>
                </a:solidFill>
              </a:rPr>
              <a:t/>
            </a:r>
            <a:br>
              <a:rPr lang="en-US" sz="4000" b="1" dirty="0" smtClean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What do you know about the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metric system?</a:t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rgbClr val="FF0000"/>
                </a:solidFill>
              </a:rPr>
              <a:t>THEN COME SHOW ME YOUR P. 17 NOTES SO I CAN GIVE YOU SOME FEEDBACK ON HOW YOU DID ON YOUR FIRST SET OF KCQ NOTES! </a:t>
            </a: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Metric Conversions – </a:t>
            </a:r>
            <a:r>
              <a:rPr lang="en-US" b="1" u="sng" dirty="0"/>
              <a:t>pg. </a:t>
            </a:r>
            <a:r>
              <a:rPr lang="en-US" b="1" u="sng" dirty="0" smtClean="0"/>
              <a:t>21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674465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40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Target: </a:t>
            </a:r>
            <a:r>
              <a:rPr lang="en-US" sz="2800" dirty="0" smtClean="0">
                <a:solidFill>
                  <a:srgbClr val="FF0000"/>
                </a:solidFill>
              </a:rPr>
              <a:t>I can perform metric conversions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18242" y="5172954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591552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05318" y="1320800"/>
            <a:ext cx="2266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/>
              <a:t>Show your work here! </a:t>
            </a:r>
            <a:br>
              <a:rPr lang="en-US" sz="2400" b="1" i="1" u="sng" dirty="0" smtClean="0"/>
            </a:br>
            <a:r>
              <a:rPr lang="en-US" sz="2400" b="1" i="1" u="sng" dirty="0" smtClean="0"/>
              <a:t/>
            </a:r>
            <a:br>
              <a:rPr lang="en-US" sz="2400" b="1" i="1" u="sng" dirty="0" smtClean="0"/>
            </a:br>
            <a:r>
              <a:rPr lang="en-US" sz="2400" dirty="0" smtClean="0"/>
              <a:t>Be neat and organized so I can follow what you did and where the work for each question is.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18"/>
          <a:stretch/>
        </p:blipFill>
        <p:spPr>
          <a:xfrm>
            <a:off x="5908455" y="3580419"/>
            <a:ext cx="1807446" cy="137262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7854897" y="3580419"/>
            <a:ext cx="2048758" cy="137262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Save this space for later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02905" y="1863630"/>
            <a:ext cx="3660073" cy="1372620"/>
          </a:xfrm>
          <a:prstGeom prst="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Take notes here</a:t>
            </a:r>
            <a:endParaRPr lang="en-US" sz="24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56" y="1078182"/>
            <a:ext cx="1565544" cy="363449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8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p. 21 – KCQ Notes – </a:t>
            </a:r>
            <a:r>
              <a:rPr lang="en-US" sz="4000" dirty="0" smtClean="0">
                <a:solidFill>
                  <a:srgbClr val="FFC000"/>
                </a:solidFill>
              </a:rPr>
              <a:t>due Block Day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p. 20 – Metric Mania Worksheet – </a:t>
            </a:r>
            <a:r>
              <a:rPr lang="en-US" sz="4000" dirty="0" smtClean="0">
                <a:solidFill>
                  <a:srgbClr val="FFC000"/>
                </a:solidFill>
              </a:rPr>
              <a:t>due Block Day</a:t>
            </a:r>
            <a:endParaRPr lang="en-US" sz="3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Block 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5023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#14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</a:rPr>
              <a:t>FIRST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Describe an atom – what particles are inside an atom? What are the parts of the atom? Is it big or small? etc…</a:t>
            </a: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Visual Notes – Atomic Structure – </a:t>
            </a:r>
            <a:r>
              <a:rPr lang="en-US" b="1" u="sng" dirty="0"/>
              <a:t>pg. </a:t>
            </a:r>
            <a:r>
              <a:rPr lang="en-US" b="1" u="sng" smtClean="0"/>
              <a:t>43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Target: </a:t>
            </a:r>
            <a:r>
              <a:rPr lang="en-US" sz="2000" dirty="0" smtClean="0">
                <a:solidFill>
                  <a:srgbClr val="FF0000"/>
                </a:solidFill>
              </a:rPr>
              <a:t>I can describe the important advancements in atomic structure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180" y="1491991"/>
            <a:ext cx="608600" cy="5068772"/>
          </a:xfrm>
          <a:prstGeom prst="rect">
            <a:avLst/>
          </a:prstGeom>
          <a:ln w="28575"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6428936" y="2428239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26588" y="3241819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426588" y="4058201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26588" y="4853572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426588" y="5689765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26588" y="1630852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26308" y="1702750"/>
            <a:ext cx="5663162" cy="579112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Prompts/topics from </a:t>
            </a:r>
            <a:r>
              <a:rPr lang="en-US" sz="2400" dirty="0">
                <a:solidFill>
                  <a:schemeClr val="tx1"/>
                </a:solidFill>
              </a:rPr>
              <a:t>reading on a strip of paper to </a:t>
            </a:r>
            <a:r>
              <a:rPr lang="en-US" sz="2400" dirty="0" smtClean="0">
                <a:solidFill>
                  <a:schemeClr val="tx1"/>
                </a:solidFill>
              </a:rPr>
              <a:t>guide note </a:t>
            </a:r>
            <a:r>
              <a:rPr lang="en-US" sz="2400" dirty="0">
                <a:solidFill>
                  <a:schemeClr val="tx1"/>
                </a:solidFill>
              </a:rPr>
              <a:t>taking.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Instead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normal </a:t>
            </a:r>
            <a:r>
              <a:rPr lang="en-US" sz="2400" dirty="0">
                <a:solidFill>
                  <a:schemeClr val="tx1"/>
                </a:solidFill>
              </a:rPr>
              <a:t>notes, </a:t>
            </a:r>
            <a:r>
              <a:rPr lang="en-US" sz="2400" dirty="0" smtClean="0">
                <a:solidFill>
                  <a:schemeClr val="tx1"/>
                </a:solidFill>
              </a:rPr>
              <a:t>notes </a:t>
            </a:r>
            <a:r>
              <a:rPr lang="en-US" sz="2400" dirty="0">
                <a:solidFill>
                  <a:schemeClr val="tx1"/>
                </a:solidFill>
              </a:rPr>
              <a:t>must be in VISUAL form! Pictures, diagrams, images, etc.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You </a:t>
            </a:r>
            <a:r>
              <a:rPr lang="en-US" sz="2400" dirty="0">
                <a:solidFill>
                  <a:schemeClr val="tx1"/>
                </a:solidFill>
              </a:rPr>
              <a:t>may label your visuals, write a date down, and other small pieces of writing, but the main focus should be using images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Use </a:t>
            </a:r>
            <a:r>
              <a:rPr lang="en-US" sz="2400" dirty="0">
                <a:solidFill>
                  <a:schemeClr val="tx1"/>
                </a:solidFill>
              </a:rPr>
              <a:t>color to enhance your note taking. Make sure your visuals are large and clear.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3723" y="850217"/>
            <a:ext cx="39036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#2 Clock Questions</a:t>
            </a:r>
          </a:p>
          <a:p>
            <a:r>
              <a:rPr lang="en-US" sz="2000" u="sng" dirty="0" err="1" smtClean="0"/>
              <a:t>Democratis</a:t>
            </a:r>
            <a:endParaRPr lang="en-US" sz="2000" u="sng" dirty="0" smtClean="0"/>
          </a:p>
          <a:p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u="sng" dirty="0"/>
          </a:p>
          <a:p>
            <a:r>
              <a:rPr lang="en-US" sz="2000" u="sng" dirty="0" smtClean="0"/>
              <a:t>John Dalton</a:t>
            </a:r>
          </a:p>
          <a:p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u="sng" dirty="0"/>
          </a:p>
          <a:p>
            <a:r>
              <a:rPr lang="en-US" sz="2000" u="sng" dirty="0" smtClean="0"/>
              <a:t>Cathode Rays</a:t>
            </a:r>
          </a:p>
          <a:p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u="sng" dirty="0"/>
          </a:p>
          <a:p>
            <a:r>
              <a:rPr lang="en-US" sz="2000" u="sng" dirty="0" smtClean="0"/>
              <a:t>J.J. Thomson</a:t>
            </a:r>
          </a:p>
          <a:p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u="sng" dirty="0"/>
          </a:p>
          <a:p>
            <a:r>
              <a:rPr lang="en-US" sz="2000" u="sng" dirty="0" smtClean="0"/>
              <a:t>Ernest Rutherford</a:t>
            </a:r>
          </a:p>
          <a:p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u="sng" dirty="0"/>
          </a:p>
          <a:p>
            <a:r>
              <a:rPr lang="en-US" sz="2000" u="sng" dirty="0" smtClean="0"/>
              <a:t>James Chadwick</a:t>
            </a:r>
            <a:endParaRPr lang="en-US" sz="2000" u="sng" dirty="0"/>
          </a:p>
          <a:p>
            <a:pPr algn="ctr"/>
            <a:endParaRPr lang="en-US" sz="2400" u="sng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08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p. 44 – #2 Clock Questions– </a:t>
            </a:r>
            <a:r>
              <a:rPr lang="en-US" sz="4000" dirty="0" smtClean="0">
                <a:solidFill>
                  <a:srgbClr val="FFC000"/>
                </a:solidFill>
              </a:rPr>
              <a:t>due Tuesday</a:t>
            </a:r>
          </a:p>
        </p:txBody>
      </p:sp>
    </p:spTree>
    <p:extLst>
      <p:ext uri="{BB962C8B-B14F-4D97-AF65-F5344CB8AC3E}">
        <p14:creationId xmlns:p14="http://schemas.microsoft.com/office/powerpoint/2010/main" val="14101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Tuesday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31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#13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Convert 12 mi/min into m/day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Is rusting a chemical or physical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change?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Q3: </a:t>
            </a:r>
            <a:r>
              <a:rPr lang="en-US" sz="4000" dirty="0" smtClean="0">
                <a:solidFill>
                  <a:schemeClr val="tx1"/>
                </a:solidFill>
              </a:rPr>
              <a:t>Convert 3.5 </a:t>
            </a:r>
            <a:r>
              <a:rPr lang="en-US" sz="4000" dirty="0" err="1" smtClean="0">
                <a:solidFill>
                  <a:schemeClr val="tx1"/>
                </a:solidFill>
              </a:rPr>
              <a:t>cL</a:t>
            </a:r>
            <a:r>
              <a:rPr lang="en-US" sz="4000" dirty="0" smtClean="0">
                <a:solidFill>
                  <a:schemeClr val="tx1"/>
                </a:solidFill>
              </a:rPr>
              <a:t> into DL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Q4: </a:t>
            </a:r>
            <a:r>
              <a:rPr lang="en-US" sz="4000" dirty="0" smtClean="0">
                <a:solidFill>
                  <a:schemeClr val="tx1"/>
                </a:solidFill>
              </a:rPr>
              <a:t>An object has a density of 0.85g/cm</a:t>
            </a:r>
            <a:r>
              <a:rPr lang="en-US" sz="4000" baseline="30000" dirty="0" smtClean="0">
                <a:solidFill>
                  <a:schemeClr val="tx1"/>
                </a:solidFill>
              </a:rPr>
              <a:t>3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and a mass of 43 grams. What is the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volume in mL?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KCQ notes – Atomic Numbers – </a:t>
            </a:r>
            <a:r>
              <a:rPr lang="en-US" b="1" u="sng" dirty="0"/>
              <a:t>pg. </a:t>
            </a:r>
            <a:r>
              <a:rPr lang="en-US" b="1" u="sng" smtClean="0"/>
              <a:t>45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674465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18242" y="5172954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591552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calculate atomic numbers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138" y="1409071"/>
            <a:ext cx="3252512" cy="31772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93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#3A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70" y="470508"/>
            <a:ext cx="9156879" cy="618130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 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Take out your “Jumpstart Paper” and answer the following question in Box #3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rgbClr val="00B0F0"/>
                </a:solidFill>
              </a:rPr>
              <a:t>Q: </a:t>
            </a:r>
            <a:r>
              <a:rPr lang="en-US" sz="3200" dirty="0" smtClean="0">
                <a:solidFill>
                  <a:schemeClr val="tx1"/>
                </a:solidFill>
              </a:rPr>
              <a:t>What do you know about the structure of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  the atom</a:t>
            </a:r>
            <a:r>
              <a:rPr lang="en-US" sz="3200" dirty="0" smtClean="0">
                <a:solidFill>
                  <a:schemeClr val="tx1"/>
                </a:solidFill>
              </a:rPr>
              <a:t>? You cant say “nothing.” If you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  knew “nothing” then you wouldn’t have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  been allowed to graduate middle school!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  Ha!</a:t>
            </a:r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p. 47 – KCQ – </a:t>
            </a:r>
            <a:r>
              <a:rPr lang="en-US" sz="4000" dirty="0" smtClean="0">
                <a:solidFill>
                  <a:srgbClr val="FFC000"/>
                </a:solidFill>
              </a:rPr>
              <a:t>due Block Day</a:t>
            </a:r>
          </a:p>
          <a:p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p. 46 – Atomic # Practice– </a:t>
            </a:r>
            <a:r>
              <a:rPr lang="en-US" sz="4000" dirty="0" smtClean="0">
                <a:solidFill>
                  <a:srgbClr val="FFC000"/>
                </a:solidFill>
              </a:rPr>
              <a:t>due Block Day</a:t>
            </a:r>
          </a:p>
        </p:txBody>
      </p:sp>
    </p:spTree>
    <p:extLst>
      <p:ext uri="{BB962C8B-B14F-4D97-AF65-F5344CB8AC3E}">
        <p14:creationId xmlns:p14="http://schemas.microsoft.com/office/powerpoint/2010/main" val="42335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Block 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988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#16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How many protons, neutrons and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electrons does the most common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isotope of Vanadium have?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What is the name of the element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with 54 electrons and 79 neutrons?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Q3: </a:t>
            </a:r>
            <a:r>
              <a:rPr lang="en-US" sz="4000" dirty="0" smtClean="0">
                <a:solidFill>
                  <a:schemeClr val="tx1"/>
                </a:solidFill>
              </a:rPr>
              <a:t>Where are electrons in an atom???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What do they do??? 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Drawing Electron Orbitals – </a:t>
            </a:r>
            <a:r>
              <a:rPr lang="en-US" b="1" u="sng" dirty="0"/>
              <a:t>pg. </a:t>
            </a:r>
            <a:r>
              <a:rPr lang="en-US" b="1" u="sng" dirty="0" smtClean="0"/>
              <a:t>47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identify electron orbitals by shape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621" y="1659985"/>
            <a:ext cx="3807874" cy="43876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9317" y="965745"/>
            <a:ext cx="3988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Science Photo Project </a:t>
            </a:r>
            <a:r>
              <a:rPr lang="en-US" sz="2400" b="1" dirty="0" smtClean="0"/>
              <a:t>Topic: electron orbitals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2803" y="2029861"/>
            <a:ext cx="3773188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i="1" dirty="0" smtClean="0"/>
          </a:p>
          <a:p>
            <a:pPr algn="ctr"/>
            <a:endParaRPr lang="en-US" b="1" i="1" dirty="0"/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Photo from Mrs. Farmer</a:t>
            </a:r>
          </a:p>
          <a:p>
            <a:pPr algn="ctr"/>
            <a:endParaRPr lang="en-US" b="1" i="1" dirty="0"/>
          </a:p>
          <a:p>
            <a:pPr algn="ctr"/>
            <a:endParaRPr lang="en-US" b="1" i="1" dirty="0" smtClean="0"/>
          </a:p>
          <a:p>
            <a:pPr algn="ctr"/>
            <a:endParaRPr lang="en-US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862803" y="4294305"/>
            <a:ext cx="3773188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i="1" dirty="0" smtClean="0"/>
          </a:p>
          <a:p>
            <a:pPr algn="ctr"/>
            <a:endParaRPr lang="en-US" b="1" i="1" dirty="0"/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Paragraph(s) linking your photo to the topic</a:t>
            </a:r>
            <a:endParaRPr lang="en-US" b="1" i="1" dirty="0"/>
          </a:p>
          <a:p>
            <a:pPr algn="ctr"/>
            <a:endParaRPr lang="en-US" b="1" i="1" dirty="0" smtClean="0"/>
          </a:p>
          <a:p>
            <a:pPr algn="ctr"/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862803" y="965745"/>
            <a:ext cx="3815481" cy="5499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KCQ notes – Writing e- Configuration– </a:t>
            </a:r>
            <a:r>
              <a:rPr lang="en-US" b="1" u="sng" dirty="0"/>
              <a:t>pg. </a:t>
            </a:r>
            <a:r>
              <a:rPr lang="en-US" b="1" u="sng" dirty="0" smtClean="0"/>
              <a:t>49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674465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18242" y="5172954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591552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describe electron configurations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295" y="3393459"/>
            <a:ext cx="3794851" cy="16757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57" y="1603046"/>
            <a:ext cx="3580746" cy="45171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14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p. 48 – Science Photo Project – </a:t>
            </a:r>
            <a:r>
              <a:rPr lang="en-US" sz="4000" dirty="0" smtClean="0">
                <a:solidFill>
                  <a:srgbClr val="FFC000"/>
                </a:solidFill>
              </a:rPr>
              <a:t>due Friday</a:t>
            </a:r>
          </a:p>
          <a:p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p. </a:t>
            </a:r>
            <a:r>
              <a:rPr lang="en-US" sz="4000" dirty="0" smtClean="0">
                <a:solidFill>
                  <a:schemeClr val="tx1"/>
                </a:solidFill>
              </a:rPr>
              <a:t>51 </a:t>
            </a:r>
            <a:r>
              <a:rPr lang="en-US" sz="4000" dirty="0">
                <a:solidFill>
                  <a:schemeClr val="tx1"/>
                </a:solidFill>
              </a:rPr>
              <a:t>– </a:t>
            </a:r>
            <a:r>
              <a:rPr lang="en-US" sz="4000" dirty="0" smtClean="0">
                <a:solidFill>
                  <a:schemeClr val="tx1"/>
                </a:solidFill>
              </a:rPr>
              <a:t>KCQ (IF we finish it, otherwise not due!) - </a:t>
            </a:r>
            <a:r>
              <a:rPr lang="en-US" sz="4000" dirty="0" smtClean="0">
                <a:solidFill>
                  <a:srgbClr val="FFC000"/>
                </a:solidFill>
              </a:rPr>
              <a:t>due </a:t>
            </a:r>
            <a:r>
              <a:rPr lang="en-US" sz="4000" dirty="0">
                <a:solidFill>
                  <a:srgbClr val="FFC000"/>
                </a:solidFill>
              </a:rPr>
              <a:t>Friday</a:t>
            </a:r>
          </a:p>
          <a:p>
            <a:endParaRPr lang="en-US" sz="4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Friday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499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#14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What are the main types of orbitals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Why don’t we need to bother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drawing d or f orbitals? 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Q3: </a:t>
            </a:r>
            <a:r>
              <a:rPr lang="en-US" sz="4000" dirty="0" smtClean="0">
                <a:solidFill>
                  <a:schemeClr val="tx1"/>
                </a:solidFill>
              </a:rPr>
              <a:t>Explain how the electrons behave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and where they are in an atom.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KCQ notes – Writing e- Configuration– </a:t>
            </a:r>
            <a:r>
              <a:rPr lang="en-US" b="1" u="sng" dirty="0"/>
              <a:t>pg. </a:t>
            </a:r>
            <a:r>
              <a:rPr lang="en-US" b="1" u="sng" dirty="0" smtClean="0">
                <a:solidFill>
                  <a:srgbClr val="FF0000"/>
                </a:solidFill>
              </a:rPr>
              <a:t>49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674465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18242" y="5172954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591552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describe electron configurations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295" y="3393459"/>
            <a:ext cx="3794851" cy="16757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57" y="1603046"/>
            <a:ext cx="3580746" cy="45171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85611" y="1472949"/>
            <a:ext cx="3889420" cy="479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1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4000" dirty="0" smtClean="0">
                <a:solidFill>
                  <a:schemeClr val="tx1"/>
                </a:solidFill>
              </a:rPr>
              <a:t>51 </a:t>
            </a:r>
            <a:r>
              <a:rPr lang="en-US" sz="4000" dirty="0">
                <a:solidFill>
                  <a:schemeClr val="tx1"/>
                </a:solidFill>
              </a:rPr>
              <a:t>– </a:t>
            </a:r>
            <a:r>
              <a:rPr lang="en-US" sz="4000" dirty="0" smtClean="0">
                <a:solidFill>
                  <a:schemeClr val="tx1"/>
                </a:solidFill>
              </a:rPr>
              <a:t>KCQ - </a:t>
            </a:r>
            <a:r>
              <a:rPr lang="en-US" sz="4000" dirty="0" smtClean="0">
                <a:solidFill>
                  <a:srgbClr val="FFC000"/>
                </a:solidFill>
              </a:rPr>
              <a:t>due Monday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55" y="0"/>
            <a:ext cx="8845623" cy="1646302"/>
          </a:xfrm>
        </p:spPr>
        <p:txBody>
          <a:bodyPr/>
          <a:lstStyle/>
          <a:p>
            <a:pPr algn="l"/>
            <a:r>
              <a:rPr lang="en-US" sz="4800" b="1" u="sng" dirty="0" smtClean="0"/>
              <a:t>History of the Atomic Model – Card Sorting Activity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620" y="470508"/>
            <a:ext cx="9337629" cy="6181304"/>
          </a:xfrm>
        </p:spPr>
        <p:txBody>
          <a:bodyPr>
            <a:normAutofit/>
          </a:bodyPr>
          <a:lstStyle/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Work with your lab group</a:t>
            </a: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Sort the cards into “same type” groups – they may not look identical, but are they trying to model the same structure?</a:t>
            </a: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Try to place in order from oldest to newest model – focus on what changes between each group to help you – simple to complex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Monday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312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#18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If an object has a mass of 3.2 kg and a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volume of 4500 mL, will the object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float or sink 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How many protons, neutrons, electrons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does Cobalt-61 have?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Q3: </a:t>
            </a:r>
            <a:r>
              <a:rPr lang="en-US" sz="4000" dirty="0">
                <a:solidFill>
                  <a:schemeClr val="tx1"/>
                </a:solidFill>
              </a:rPr>
              <a:t>What are the three rules for writing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     electron configurations?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Writing e- Configuration– </a:t>
            </a:r>
            <a:r>
              <a:rPr lang="en-US" b="1" u="sng" dirty="0"/>
              <a:t>pg. </a:t>
            </a:r>
            <a:r>
              <a:rPr lang="en-US" b="1" u="sng" dirty="0" smtClean="0"/>
              <a:t>51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write electron configurations using an orbital diagram.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73" y="1393515"/>
            <a:ext cx="3643951" cy="478376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974" y="2056569"/>
            <a:ext cx="3549072" cy="441294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931" y="2930581"/>
            <a:ext cx="2462446" cy="32466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5912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4000" dirty="0" smtClean="0">
                <a:solidFill>
                  <a:schemeClr val="tx1"/>
                </a:solidFill>
              </a:rPr>
              <a:t>53 </a:t>
            </a:r>
            <a:r>
              <a:rPr lang="en-US" sz="4000" dirty="0">
                <a:solidFill>
                  <a:schemeClr val="tx1"/>
                </a:solidFill>
              </a:rPr>
              <a:t>– </a:t>
            </a:r>
            <a:r>
              <a:rPr lang="en-US" sz="4000" dirty="0" smtClean="0">
                <a:solidFill>
                  <a:schemeClr val="tx1"/>
                </a:solidFill>
              </a:rPr>
              <a:t>Finish if not finished in class - </a:t>
            </a:r>
            <a:r>
              <a:rPr lang="en-US" sz="4000" dirty="0" smtClean="0">
                <a:solidFill>
                  <a:srgbClr val="FFC000"/>
                </a:solidFill>
              </a:rPr>
              <a:t>due Tuesday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Tuesday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196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#16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What is the electron configuration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for Se?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 smtClean="0">
                <a:solidFill>
                  <a:schemeClr val="tx1"/>
                </a:solidFill>
              </a:rPr>
              <a:t>How many unpaired electrons does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it have?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Q3: </a:t>
            </a:r>
            <a:r>
              <a:rPr lang="en-US" sz="4000" dirty="0" smtClean="0">
                <a:solidFill>
                  <a:schemeClr val="tx1"/>
                </a:solidFill>
              </a:rPr>
              <a:t>How many protons, electrons</a:t>
            </a:r>
            <a:r>
              <a:rPr lang="en-US" sz="4000" smtClean="0">
                <a:solidFill>
                  <a:schemeClr val="tx1"/>
                </a:solidFill>
              </a:rPr>
              <a:t>,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       neutrons </a:t>
            </a:r>
            <a:r>
              <a:rPr lang="en-US" sz="4000" dirty="0" smtClean="0">
                <a:solidFill>
                  <a:schemeClr val="tx1"/>
                </a:solidFill>
              </a:rPr>
              <a:t>does </a:t>
            </a:r>
            <a:r>
              <a:rPr lang="en-US" sz="4000" smtClean="0">
                <a:solidFill>
                  <a:schemeClr val="tx1"/>
                </a:solidFill>
              </a:rPr>
              <a:t>selenium-89 have?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777046" cy="1320800"/>
          </a:xfrm>
        </p:spPr>
        <p:txBody>
          <a:bodyPr/>
          <a:lstStyle/>
          <a:p>
            <a:r>
              <a:rPr lang="en-US" b="1" u="sng" dirty="0" smtClean="0"/>
              <a:t>e- </a:t>
            </a:r>
            <a:r>
              <a:rPr lang="en-US" b="1" u="sng" dirty="0" err="1" smtClean="0"/>
              <a:t>Config</a:t>
            </a:r>
            <a:r>
              <a:rPr lang="en-US" b="1" u="sng" dirty="0" smtClean="0"/>
              <a:t>. Using Periodic Table – </a:t>
            </a:r>
            <a:r>
              <a:rPr lang="en-US" b="1" u="sng" dirty="0"/>
              <a:t>pg. </a:t>
            </a:r>
            <a:r>
              <a:rPr lang="en-US" b="1" u="sng" dirty="0" smtClean="0"/>
              <a:t>53</a:t>
            </a:r>
            <a:endParaRPr lang="en-US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write electron configurations using the periodic table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59" y="1364802"/>
            <a:ext cx="1017197" cy="475518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415" y="1950155"/>
            <a:ext cx="6365631" cy="447981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5218788" y="3727183"/>
            <a:ext cx="2741350" cy="77399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Fold in half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4529" y="1950155"/>
            <a:ext cx="3432517" cy="4479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Periodic table folded in half</a:t>
            </a:r>
          </a:p>
        </p:txBody>
      </p:sp>
    </p:spTree>
    <p:extLst>
      <p:ext uri="{BB962C8B-B14F-4D97-AF65-F5344CB8AC3E}">
        <p14:creationId xmlns:p14="http://schemas.microsoft.com/office/powerpoint/2010/main" val="20883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4000" dirty="0" smtClean="0">
                <a:solidFill>
                  <a:schemeClr val="tx1"/>
                </a:solidFill>
              </a:rPr>
              <a:t>54 </a:t>
            </a:r>
            <a:r>
              <a:rPr lang="en-US" sz="4000" dirty="0">
                <a:solidFill>
                  <a:schemeClr val="tx1"/>
                </a:solidFill>
              </a:rPr>
              <a:t>– </a:t>
            </a:r>
            <a:r>
              <a:rPr lang="en-US" sz="4000" dirty="0" smtClean="0">
                <a:solidFill>
                  <a:schemeClr val="tx1"/>
                </a:solidFill>
              </a:rPr>
              <a:t>Finish if not finished in class - </a:t>
            </a:r>
            <a:r>
              <a:rPr lang="en-US" sz="4000" dirty="0" smtClean="0">
                <a:solidFill>
                  <a:srgbClr val="FFC000"/>
                </a:solidFill>
              </a:rPr>
              <a:t>due Block Day 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Block 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09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#17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Use just the periodic table and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write the configuration for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 Zirconium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Past Models of the Atom – </a:t>
            </a:r>
            <a:r>
              <a:rPr lang="en-US" b="1" u="sng" dirty="0"/>
              <a:t>pg. 17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69086" y="88298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69085" y="117572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69085" y="146845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69085" y="1761196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69084" y="2053933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9084" y="2346670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9085" y="2671357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69084" y="2964094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69084" y="3256831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69084" y="3572074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69083" y="3864811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69083" y="4157548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07716" y="445028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7715" y="474302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74465" y="5553595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07715" y="503575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07716" y="5334688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07715" y="562742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07715" y="592016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90114" y="621289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401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>
                <a:solidFill>
                  <a:srgbClr val="FF0000"/>
                </a:solidFill>
              </a:rPr>
              <a:t>I can </a:t>
            </a:r>
            <a:r>
              <a:rPr lang="en-US" sz="2400" dirty="0" smtClean="0">
                <a:solidFill>
                  <a:srgbClr val="FF0000"/>
                </a:solidFill>
              </a:rPr>
              <a:t>sort atomic models from least to most complex.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6731" y="813460"/>
            <a:ext cx="2846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p. 16 </a:t>
            </a:r>
          </a:p>
          <a:p>
            <a:pPr algn="ctr"/>
            <a:endParaRPr lang="en-US" sz="4400" b="1" dirty="0"/>
          </a:p>
        </p:txBody>
      </p:sp>
      <p:sp>
        <p:nvSpPr>
          <p:cNvPr id="33" name="Rectangle 32"/>
          <p:cNvSpPr/>
          <p:nvPr/>
        </p:nvSpPr>
        <p:spPr>
          <a:xfrm>
            <a:off x="7118242" y="5545712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591552" y="5553595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510" y="1980103"/>
            <a:ext cx="3044532" cy="348526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Friday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984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750790"/>
            <a:ext cx="7766936" cy="1646302"/>
          </a:xfrm>
        </p:spPr>
        <p:txBody>
          <a:bodyPr/>
          <a:lstStyle/>
          <a:p>
            <a:r>
              <a:rPr lang="en-US" b="1" i="1" u="sng" dirty="0" smtClean="0"/>
              <a:t>Jumpstart #21 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690" y="895512"/>
            <a:ext cx="9486181" cy="577257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Q1</a:t>
            </a:r>
            <a:r>
              <a:rPr lang="en-US" sz="4000" b="1" dirty="0">
                <a:solidFill>
                  <a:srgbClr val="00B0F0"/>
                </a:solidFill>
              </a:rPr>
              <a:t>: </a:t>
            </a:r>
            <a:r>
              <a:rPr lang="en-US" sz="4000" dirty="0" smtClean="0">
                <a:solidFill>
                  <a:schemeClr val="tx1"/>
                </a:solidFill>
              </a:rPr>
              <a:t>What ion does </a:t>
            </a:r>
            <a:r>
              <a:rPr lang="en-US" sz="4000" dirty="0" err="1" smtClean="0">
                <a:solidFill>
                  <a:schemeClr val="tx1"/>
                </a:solidFill>
              </a:rPr>
              <a:t>Te</a:t>
            </a:r>
            <a:r>
              <a:rPr lang="en-US" sz="4000" dirty="0" smtClean="0">
                <a:solidFill>
                  <a:schemeClr val="tx1"/>
                </a:solidFill>
              </a:rPr>
              <a:t> like to make?</a:t>
            </a:r>
          </a:p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Q2: </a:t>
            </a:r>
            <a:r>
              <a:rPr lang="en-US" sz="4000" dirty="0">
                <a:solidFill>
                  <a:schemeClr val="tx1"/>
                </a:solidFill>
              </a:rPr>
              <a:t>What </a:t>
            </a:r>
            <a:r>
              <a:rPr lang="en-US" sz="4000" dirty="0" smtClean="0">
                <a:solidFill>
                  <a:schemeClr val="tx1"/>
                </a:solidFill>
              </a:rPr>
              <a:t>is the Nobel Gas configuration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    of Cr?</a:t>
            </a:r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>
              <a:buAutoNum type="arabicParenR"/>
            </a:pP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9701" y="470508"/>
            <a:ext cx="2015974" cy="255454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Ask a neighbor for help if you are stuck!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56376" cy="1320800"/>
          </a:xfrm>
        </p:spPr>
        <p:txBody>
          <a:bodyPr>
            <a:normAutofit/>
          </a:bodyPr>
          <a:lstStyle/>
          <a:p>
            <a:r>
              <a:rPr lang="en-US" sz="3500" b="1" u="sng" dirty="0" smtClean="0"/>
              <a:t>KCQ – Atomic Absorption &amp; Emission – </a:t>
            </a:r>
            <a:r>
              <a:rPr lang="en-US" sz="3500" b="1" u="sng" dirty="0"/>
              <a:t>pg. </a:t>
            </a:r>
            <a:r>
              <a:rPr lang="en-US" sz="3500" b="1" u="sng" dirty="0" smtClean="0"/>
              <a:t>57</a:t>
            </a:r>
            <a:endParaRPr lang="en-US" sz="3500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diagram atomic absorption and emission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710323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54100" y="5172954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627410" y="5180837"/>
            <a:ext cx="1473310" cy="1442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5225" y="1685266"/>
            <a:ext cx="1631634" cy="329483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29" y="1136765"/>
            <a:ext cx="3790393" cy="45484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87165" y="940904"/>
            <a:ext cx="4020078" cy="5214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56376" cy="1320800"/>
          </a:xfrm>
        </p:spPr>
        <p:txBody>
          <a:bodyPr>
            <a:normAutofit/>
          </a:bodyPr>
          <a:lstStyle/>
          <a:p>
            <a:r>
              <a:rPr lang="en-US" sz="3500" b="1" u="sng" dirty="0" smtClean="0"/>
              <a:t>Benchmark Review– </a:t>
            </a:r>
            <a:r>
              <a:rPr lang="en-US" sz="3500" b="1" u="sng" dirty="0"/>
              <a:t>pg. </a:t>
            </a:r>
            <a:r>
              <a:rPr lang="en-US" sz="3500" b="1" u="sng" dirty="0" smtClean="0"/>
              <a:t>59</a:t>
            </a:r>
            <a:endParaRPr lang="en-US" sz="3500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review for my benchmark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922986" y="1276299"/>
            <a:ext cx="34468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 min of Self Review 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from Resources Tab </a:t>
            </a:r>
            <a:endParaRPr lang="en-US" sz="2400" b="1" u="sng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Your three hardest topics - make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smart choices!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957" y="1651991"/>
            <a:ext cx="1961109" cy="47121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58324" y="1651991"/>
            <a:ext cx="1819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STUDY PLAN</a:t>
            </a:r>
            <a:endParaRPr lang="en-US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043189" y="914400"/>
            <a:ext cx="3477296" cy="256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139448" y="1644565"/>
            <a:ext cx="1738648" cy="557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7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56376" cy="1320800"/>
          </a:xfrm>
        </p:spPr>
        <p:txBody>
          <a:bodyPr>
            <a:normAutofit/>
          </a:bodyPr>
          <a:lstStyle/>
          <a:p>
            <a:r>
              <a:rPr lang="en-US" sz="3500" b="1" u="sng" dirty="0" smtClean="0"/>
              <a:t>Benchmark Review– </a:t>
            </a:r>
            <a:r>
              <a:rPr lang="en-US" sz="3500" b="1" u="sng" dirty="0"/>
              <a:t>pg. </a:t>
            </a:r>
            <a:r>
              <a:rPr lang="en-US" sz="3500" b="1" u="sng" dirty="0" smtClean="0"/>
              <a:t>61</a:t>
            </a:r>
            <a:endParaRPr lang="en-US" sz="3500" b="1" u="sng" dirty="0"/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584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 smtClean="0">
                <a:solidFill>
                  <a:srgbClr val="FF0000"/>
                </a:solidFill>
              </a:rPr>
              <a:t>I can review for my benchmark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00007" y="813460"/>
            <a:ext cx="874891" cy="5780070"/>
            <a:chOff x="164212" y="778587"/>
            <a:chExt cx="874891" cy="5780070"/>
          </a:xfrm>
        </p:grpSpPr>
        <p:sp>
          <p:nvSpPr>
            <p:cNvPr id="31" name="Oval 30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42106"/>
              </p:ext>
            </p:extLst>
          </p:nvPr>
        </p:nvGraphicFramePr>
        <p:xfrm>
          <a:off x="909465" y="1373163"/>
          <a:ext cx="3583022" cy="2194560"/>
        </p:xfrm>
        <a:graphic>
          <a:graphicData uri="http://schemas.openxmlformats.org/drawingml/2006/table">
            <a:tbl>
              <a:tblPr/>
              <a:tblGrid>
                <a:gridCol w="358302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</a:rPr>
                        <a:t>Work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</a:rPr>
                        <a:t>for Benchmark </a:t>
                      </a:r>
                      <a:r>
                        <a:rPr lang="en-US" sz="2400" b="1" u="sng" dirty="0">
                          <a:effectLst/>
                          <a:latin typeface="Times New Roman" panose="02020603050405020304" pitchFamily="18" charset="0"/>
                        </a:rPr>
                        <a:t>Review Q's 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</a:rPr>
                        <a:t>Show it just like you do for quizzes - EVERY single problem needs something shown or explained!)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495944" y="2575581"/>
            <a:ext cx="4869555" cy="296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4000" dirty="0" smtClean="0">
                <a:solidFill>
                  <a:schemeClr val="tx1"/>
                </a:solidFill>
              </a:rPr>
              <a:t>59 </a:t>
            </a:r>
            <a:r>
              <a:rPr lang="en-US" sz="4000" dirty="0">
                <a:solidFill>
                  <a:schemeClr val="tx1"/>
                </a:solidFill>
              </a:rPr>
              <a:t>– </a:t>
            </a:r>
            <a:r>
              <a:rPr lang="en-US" sz="4000" dirty="0" smtClean="0">
                <a:solidFill>
                  <a:schemeClr val="tx1"/>
                </a:solidFill>
              </a:rPr>
              <a:t>KCQ - </a:t>
            </a:r>
            <a:r>
              <a:rPr lang="en-US" sz="4000" dirty="0" smtClean="0">
                <a:solidFill>
                  <a:srgbClr val="FFC000"/>
                </a:solidFill>
              </a:rPr>
              <a:t>due Monday</a:t>
            </a:r>
          </a:p>
          <a:p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p. 58 – Flame Test Lab – </a:t>
            </a:r>
            <a:r>
              <a:rPr lang="en-US" sz="4000" dirty="0" smtClean="0">
                <a:solidFill>
                  <a:srgbClr val="FFC000"/>
                </a:solidFill>
              </a:rPr>
              <a:t>due Monday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 sz="4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55" y="0"/>
            <a:ext cx="8845623" cy="1646302"/>
          </a:xfrm>
        </p:spPr>
        <p:txBody>
          <a:bodyPr/>
          <a:lstStyle/>
          <a:p>
            <a:pPr algn="l"/>
            <a:r>
              <a:rPr lang="en-US" sz="4800" b="1" u="sng" dirty="0" smtClean="0"/>
              <a:t>History of the Atomic Model – Video Notes – p. 17</a:t>
            </a:r>
            <a:endParaRPr lang="en-US" sz="4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29710" y="2091559"/>
            <a:ext cx="90178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hlinkClick r:id="rId2"/>
              </a:rPr>
              <a:t>https://www.youtube.com/watch?v=IO9WS_HNmyg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u="sng" dirty="0">
                <a:hlinkClick r:id="rId3"/>
              </a:rPr>
              <a:t>https://www.youtube.com/watch?v=thnDxFdkzZs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55" y="0"/>
            <a:ext cx="8845623" cy="1646302"/>
          </a:xfrm>
        </p:spPr>
        <p:txBody>
          <a:bodyPr/>
          <a:lstStyle/>
          <a:p>
            <a:pPr algn="l"/>
            <a:r>
              <a:rPr lang="en-US" sz="4800" b="1" u="sng" dirty="0" smtClean="0"/>
              <a:t>History of the Atomic Model – Card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RE</a:t>
            </a:r>
            <a:r>
              <a:rPr lang="en-US" sz="4800" b="1" u="sng" dirty="0" err="1" smtClean="0"/>
              <a:t>sorting</a:t>
            </a:r>
            <a:r>
              <a:rPr lang="en-US" sz="4800" b="1" u="sng" dirty="0" smtClean="0"/>
              <a:t> Activity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620" y="470508"/>
            <a:ext cx="9337629" cy="6181304"/>
          </a:xfrm>
        </p:spPr>
        <p:txBody>
          <a:bodyPr>
            <a:normAutofit/>
          </a:bodyPr>
          <a:lstStyle/>
          <a:p>
            <a:pPr algn="l"/>
            <a:r>
              <a:rPr lang="en-US" sz="4000" i="1" u="sng" dirty="0" smtClean="0">
                <a:solidFill>
                  <a:schemeClr val="tx1"/>
                </a:solidFill>
              </a:rPr>
              <a:t/>
            </a:r>
            <a:br>
              <a:rPr lang="en-US" sz="4000" i="1" u="sng" dirty="0" smtClean="0">
                <a:solidFill>
                  <a:schemeClr val="tx1"/>
                </a:solidFill>
              </a:rPr>
            </a:br>
            <a:endParaRPr lang="en-US" sz="4800" i="1" u="sng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Work with your lab group</a:t>
            </a: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After viewing the two atomic structure videos check to see if you want to change any of your card sorting.</a:t>
            </a:r>
          </a:p>
          <a:p>
            <a:pPr marL="742950" indent="-742950" algn="l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On page 16 – Draw your representation of each of the main leaps in our understanding of what an atom looks like. Use color in your diagrams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Past Models of the Atom – </a:t>
            </a:r>
            <a:r>
              <a:rPr lang="en-US" b="1" u="sng" dirty="0"/>
              <a:t>pg. 17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14572" y="765708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3514" y="813460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69086" y="88298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69085" y="117572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69085" y="146845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69085" y="1761196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69084" y="2053933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9084" y="2346670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69085" y="2671357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69084" y="2964094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69084" y="3256831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69084" y="3572074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69083" y="3864811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69083" y="4157548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07716" y="445028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7715" y="474302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74465" y="5553595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07715" y="503575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07716" y="5334688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07715" y="5627425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07715" y="5920162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90114" y="6212899"/>
            <a:ext cx="874891" cy="437815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66089" y="793351"/>
            <a:ext cx="4401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Target: </a:t>
            </a:r>
            <a:r>
              <a:rPr lang="en-US" sz="2400" dirty="0">
                <a:solidFill>
                  <a:srgbClr val="FF0000"/>
                </a:solidFill>
              </a:rPr>
              <a:t>I can </a:t>
            </a:r>
            <a:r>
              <a:rPr lang="en-US" sz="2400" dirty="0" smtClean="0">
                <a:solidFill>
                  <a:srgbClr val="FF0000"/>
                </a:solidFill>
              </a:rPr>
              <a:t>sort atomic models from least to most complex.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6731" y="813460"/>
            <a:ext cx="2846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p. 16 </a:t>
            </a:r>
          </a:p>
          <a:p>
            <a:pPr algn="ctr"/>
            <a:endParaRPr lang="en-US" sz="4400" b="1" dirty="0"/>
          </a:p>
        </p:txBody>
      </p:sp>
      <p:sp>
        <p:nvSpPr>
          <p:cNvPr id="33" name="Rectangle 32"/>
          <p:cNvSpPr/>
          <p:nvPr/>
        </p:nvSpPr>
        <p:spPr>
          <a:xfrm>
            <a:off x="7118242" y="5545712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591552" y="5553595"/>
            <a:ext cx="1473310" cy="106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510" y="1980103"/>
            <a:ext cx="3044532" cy="348526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6" y="1510175"/>
            <a:ext cx="3596607" cy="4838601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0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 Make sure notebook is up to date from </a:t>
            </a:r>
            <a:r>
              <a:rPr lang="en-US" sz="4000" dirty="0" err="1" smtClean="0"/>
              <a:t>pg</a:t>
            </a:r>
            <a:r>
              <a:rPr lang="en-US" sz="4000" dirty="0" smtClean="0"/>
              <a:t> 1-15 – </a:t>
            </a:r>
            <a:r>
              <a:rPr lang="en-US" sz="4000" i="1" dirty="0" smtClean="0">
                <a:solidFill>
                  <a:srgbClr val="FFC000"/>
                </a:solidFill>
              </a:rPr>
              <a:t>due Monday</a:t>
            </a:r>
          </a:p>
          <a:p>
            <a:r>
              <a:rPr lang="en-US" sz="4000" dirty="0">
                <a:solidFill>
                  <a:schemeClr val="tx1"/>
                </a:solidFill>
              </a:rPr>
              <a:t>Complete Mrs. Farmer’s Online Survey – on the front page of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  class website </a:t>
            </a:r>
            <a:r>
              <a:rPr lang="en-US" sz="4000" dirty="0"/>
              <a:t>– </a:t>
            </a:r>
            <a:r>
              <a:rPr lang="en-US" sz="4000" i="1" dirty="0">
                <a:solidFill>
                  <a:srgbClr val="FFC000"/>
                </a:solidFill>
              </a:rPr>
              <a:t>due </a:t>
            </a:r>
            <a:r>
              <a:rPr lang="en-US" sz="4000" i="1" dirty="0" smtClean="0">
                <a:solidFill>
                  <a:srgbClr val="FFC000"/>
                </a:solidFill>
              </a:rPr>
              <a:t>Monday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Check School Loop for other homework</a:t>
            </a:r>
          </a:p>
          <a:p>
            <a:r>
              <a:rPr lang="en-US" sz="4000" i="1" dirty="0">
                <a:solidFill>
                  <a:schemeClr val="tx1"/>
                </a:solidFill>
              </a:rPr>
              <a:t> Donations PLEASE! </a:t>
            </a:r>
            <a:r>
              <a:rPr lang="en-US" sz="4000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r>
              <a:rPr lang="en-US" sz="4000" i="1" dirty="0">
                <a:solidFill>
                  <a:srgbClr val="FFC000"/>
                </a:solidFill>
              </a:rPr>
              <a:t> 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12047</TotalTime>
  <Words>979</Words>
  <Application>Microsoft Office PowerPoint</Application>
  <PresentationFormat>Widescreen</PresentationFormat>
  <Paragraphs>233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Times New Roman</vt:lpstr>
      <vt:lpstr>Trebuchet MS</vt:lpstr>
      <vt:lpstr>Wingdings</vt:lpstr>
      <vt:lpstr>Wingdings 3</vt:lpstr>
      <vt:lpstr>Facet</vt:lpstr>
      <vt:lpstr>UNIT #C1 – Atomic Structure</vt:lpstr>
      <vt:lpstr>Friday</vt:lpstr>
      <vt:lpstr>Jumpstart #3A </vt:lpstr>
      <vt:lpstr>History of the Atomic Model – Card Sorting Activity</vt:lpstr>
      <vt:lpstr>Past Models of the Atom – pg. 17</vt:lpstr>
      <vt:lpstr>History of the Atomic Model – Video Notes – p. 17</vt:lpstr>
      <vt:lpstr>History of the Atomic Model – Card REsorting Activity</vt:lpstr>
      <vt:lpstr>Past Models of the Atom – pg. 17</vt:lpstr>
      <vt:lpstr>HOMEWORK</vt:lpstr>
      <vt:lpstr>Monday</vt:lpstr>
      <vt:lpstr>Jumpstart #3A </vt:lpstr>
      <vt:lpstr>History of the Atomic Model – Video Notes – p. 17</vt:lpstr>
      <vt:lpstr>History of the Atomic Model – Card REsorting Activity</vt:lpstr>
      <vt:lpstr>Past Models of the Atom – pg. 17</vt:lpstr>
      <vt:lpstr>HOMEWORK</vt:lpstr>
      <vt:lpstr>Scientific Notation and Metric System – pg. 19</vt:lpstr>
      <vt:lpstr>HOMEWORK</vt:lpstr>
      <vt:lpstr>Tuesday</vt:lpstr>
      <vt:lpstr>Jumpstart #4A </vt:lpstr>
      <vt:lpstr>Metric Conversions – pg. 21</vt:lpstr>
      <vt:lpstr>HOMEWORK</vt:lpstr>
      <vt:lpstr>Block day</vt:lpstr>
      <vt:lpstr>Jumpstart #14 </vt:lpstr>
      <vt:lpstr> </vt:lpstr>
      <vt:lpstr>Visual Notes – Atomic Structure – pg. 43</vt:lpstr>
      <vt:lpstr>HOMEWORK</vt:lpstr>
      <vt:lpstr>Tuesday</vt:lpstr>
      <vt:lpstr>Jumpstart #13 </vt:lpstr>
      <vt:lpstr>KCQ notes – Atomic Numbers – pg. 45</vt:lpstr>
      <vt:lpstr>HOMEWORK</vt:lpstr>
      <vt:lpstr>Block Day</vt:lpstr>
      <vt:lpstr>Jumpstart #16 </vt:lpstr>
      <vt:lpstr>Drawing Electron Orbitals – pg. 47</vt:lpstr>
      <vt:lpstr>KCQ notes – Writing e- Configuration– pg. 49</vt:lpstr>
      <vt:lpstr>HOMEWORK</vt:lpstr>
      <vt:lpstr>Friday</vt:lpstr>
      <vt:lpstr>Jumpstart #14 </vt:lpstr>
      <vt:lpstr>KCQ notes – Writing e- Configuration– pg. 49</vt:lpstr>
      <vt:lpstr>HOMEWORK</vt:lpstr>
      <vt:lpstr>Monday</vt:lpstr>
      <vt:lpstr>Jumpstart #18 </vt:lpstr>
      <vt:lpstr>Writing e- Configuration– pg. 51</vt:lpstr>
      <vt:lpstr>HOMEWORK</vt:lpstr>
      <vt:lpstr>Tuesday</vt:lpstr>
      <vt:lpstr>Jumpstart #16 </vt:lpstr>
      <vt:lpstr>e- Config. Using Periodic Table – pg. 53</vt:lpstr>
      <vt:lpstr>HOMEWORK</vt:lpstr>
      <vt:lpstr>Block Day</vt:lpstr>
      <vt:lpstr>Jumpstart #17 </vt:lpstr>
      <vt:lpstr>Friday</vt:lpstr>
      <vt:lpstr>Jumpstart #21 </vt:lpstr>
      <vt:lpstr>KCQ – Atomic Absorption &amp; Emission – pg. 57</vt:lpstr>
      <vt:lpstr>Benchmark Review– pg. 59</vt:lpstr>
      <vt:lpstr>Benchmark Review– pg. 61</vt:lpstr>
      <vt:lpstr>HOMEWORK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#C1 – Atomic Structure</dc:title>
  <dc:creator>Farmer, Stephanie [DH]</dc:creator>
  <cp:lastModifiedBy>Farmer, Stephanie [DH]</cp:lastModifiedBy>
  <cp:revision>38</cp:revision>
  <dcterms:created xsi:type="dcterms:W3CDTF">2015-08-14T17:33:53Z</dcterms:created>
  <dcterms:modified xsi:type="dcterms:W3CDTF">2016-08-19T22:22:49Z</dcterms:modified>
</cp:coreProperties>
</file>