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17"/>
  </p:notesMasterIdLst>
  <p:sldIdLst>
    <p:sldId id="263" r:id="rId2"/>
    <p:sldId id="257" r:id="rId3"/>
    <p:sldId id="264" r:id="rId4"/>
    <p:sldId id="271" r:id="rId5"/>
    <p:sldId id="265" r:id="rId6"/>
    <p:sldId id="266" r:id="rId7"/>
    <p:sldId id="267" r:id="rId8"/>
    <p:sldId id="269" r:id="rId9"/>
    <p:sldId id="270" r:id="rId10"/>
    <p:sldId id="262" r:id="rId11"/>
    <p:sldId id="272" r:id="rId12"/>
    <p:sldId id="273" r:id="rId13"/>
    <p:sldId id="274" r:id="rId14"/>
    <p:sldId id="276" r:id="rId15"/>
    <p:sldId id="27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38FD4-ECCF-4A46-BACC-D75044F62DE5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AD3D-C94C-4895-A236-8A986CB49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0AD3D-C94C-4895-A236-8A986CB49A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50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0AD3D-C94C-4895-A236-8A986CB49A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42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37083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8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495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9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36088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107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996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3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5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36812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2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463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g5wNg_dKsYY" TargetMode="External"/><Relationship Id="rId3" Type="http://schemas.openxmlformats.org/officeDocument/2006/relationships/hyperlink" Target="https://www.youtube.com/watch?v=b6WmwtVNDf4" TargetMode="External"/><Relationship Id="rId7" Type="http://schemas.openxmlformats.org/officeDocument/2006/relationships/hyperlink" Target="https://www.youtube.com/watch?v=o1_D4FscMnU" TargetMode="External"/><Relationship Id="rId2" Type="http://schemas.openxmlformats.org/officeDocument/2006/relationships/hyperlink" Target="https://www.youtube.com/watch?v=kGSPAkOgN3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lD_ImYQAgQ" TargetMode="External"/><Relationship Id="rId5" Type="http://schemas.openxmlformats.org/officeDocument/2006/relationships/hyperlink" Target="https://www.youtube.com/watch?v=dUMmoPdwBy4" TargetMode="External"/><Relationship Id="rId4" Type="http://schemas.openxmlformats.org/officeDocument/2006/relationships/hyperlink" Target="https://www.youtube.com/watch?v=_QnRt7PYzeY" TargetMode="External"/><Relationship Id="rId9" Type="http://schemas.openxmlformats.org/officeDocument/2006/relationships/hyperlink" Target="https://www.youtube.com/watch?v=7zuUV455zF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BU2BwFmj-c" TargetMode="External"/><Relationship Id="rId2" Type="http://schemas.openxmlformats.org/officeDocument/2006/relationships/hyperlink" Target="https://youtu.be/h2GhVv8w1G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-936443"/>
            <a:ext cx="8796671" cy="284144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7200" cap="none" dirty="0" smtClean="0"/>
              <a:t>Equilibrium - </a:t>
            </a:r>
            <a:endParaRPr lang="en-US" sz="7200" cap="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895600" y="1905000"/>
            <a:ext cx="9296400" cy="3008535"/>
          </a:xfrm>
        </p:spPr>
        <p:txBody>
          <a:bodyPr>
            <a:noAutofit/>
          </a:bodyPr>
          <a:lstStyle/>
          <a:p>
            <a:r>
              <a:rPr lang="en-US" sz="3600" u="sng" dirty="0" smtClean="0"/>
              <a:t>Target: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 can determine how to </a:t>
            </a:r>
            <a:br>
              <a:rPr lang="en-US" sz="3600" dirty="0" smtClean="0"/>
            </a:br>
            <a:r>
              <a:rPr lang="en-US" sz="3600" dirty="0" smtClean="0"/>
              <a:t>re-establish equilibrium when a reaction undergoes a  “stress”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76200" y="2133600"/>
            <a:ext cx="202972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sym typeface="Symbol"/>
              </a:rPr>
              <a:t></a:t>
            </a:r>
            <a:endParaRPr lang="en-US" sz="13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983776" y="5129093"/>
            <a:ext cx="389302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5123408"/>
            <a:ext cx="4282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[N</a:t>
            </a:r>
            <a:r>
              <a:rPr lang="en-US" sz="2400" b="1" baseline="-25000" dirty="0"/>
              <a:t>2</a:t>
            </a:r>
            <a:r>
              <a:rPr lang="en-US" sz="2400" b="1" dirty="0"/>
              <a:t>] </a:t>
            </a:r>
            <a:r>
              <a:rPr lang="en-US" sz="2400" b="1" dirty="0" smtClean="0">
                <a:solidFill>
                  <a:srgbClr val="00B050"/>
                </a:solidFill>
              </a:rPr>
              <a:t>BEFORE</a:t>
            </a:r>
            <a:r>
              <a:rPr lang="en-US" sz="2400" b="1" dirty="0" smtClean="0"/>
              <a:t> </a:t>
            </a:r>
            <a:r>
              <a:rPr lang="en-US" sz="2400" b="1" dirty="0"/>
              <a:t>Stress Applied</a:t>
            </a:r>
            <a:br>
              <a:rPr lang="en-US" sz="2400" b="1" dirty="0"/>
            </a:br>
            <a:r>
              <a:rPr lang="en-US" sz="2400" b="1" dirty="0"/>
              <a:t>@ </a:t>
            </a:r>
            <a:r>
              <a:rPr lang="en-US" sz="2400" b="1" u="sng" dirty="0" smtClean="0"/>
              <a:t>ORIGINAL</a:t>
            </a:r>
            <a:r>
              <a:rPr lang="en-US" sz="2400" b="1" dirty="0" smtClean="0"/>
              <a:t> </a:t>
            </a:r>
            <a:r>
              <a:rPr lang="en-US" sz="2400" b="1" dirty="0"/>
              <a:t>equilibrium position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62200" y="1092844"/>
            <a:ext cx="0" cy="40233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95400" y="1066800"/>
            <a:ext cx="3749040" cy="1080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6800" y="1524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[N</a:t>
            </a:r>
            <a:r>
              <a:rPr lang="en-US" sz="2400" b="1" baseline="-25000" dirty="0"/>
              <a:t>2</a:t>
            </a:r>
            <a:r>
              <a:rPr lang="en-US" sz="2400" b="1" dirty="0"/>
              <a:t>] </a:t>
            </a:r>
            <a:r>
              <a:rPr lang="en-US" sz="2400" b="1" dirty="0" smtClean="0">
                <a:solidFill>
                  <a:srgbClr val="00B050"/>
                </a:solidFill>
              </a:rPr>
              <a:t>DURING</a:t>
            </a:r>
            <a:r>
              <a:rPr lang="en-US" sz="2400" b="1" dirty="0" smtClean="0"/>
              <a:t> </a:t>
            </a:r>
            <a:r>
              <a:rPr lang="en-US" sz="2400" b="1" dirty="0"/>
              <a:t>the Stress</a:t>
            </a:r>
            <a:br>
              <a:rPr lang="en-US" sz="2400" b="1" dirty="0"/>
            </a:br>
            <a:r>
              <a:rPr lang="en-US" sz="2400" b="1" dirty="0"/>
              <a:t>no longer @ equilibrium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24534" y="1077604"/>
            <a:ext cx="0" cy="30175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24200" y="4278266"/>
            <a:ext cx="3810000" cy="170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62467" y="3028169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[N</a:t>
            </a:r>
            <a:r>
              <a:rPr lang="en-US" sz="2400" b="1" baseline="-25000" dirty="0"/>
              <a:t>2</a:t>
            </a:r>
            <a:r>
              <a:rPr lang="en-US" sz="2400" b="1" dirty="0"/>
              <a:t>] </a:t>
            </a:r>
            <a:r>
              <a:rPr lang="en-US" sz="2400" b="1" dirty="0" smtClean="0">
                <a:solidFill>
                  <a:srgbClr val="00B050"/>
                </a:solidFill>
              </a:rPr>
              <a:t>AFTER</a:t>
            </a:r>
            <a:r>
              <a:rPr lang="en-US" sz="2400" b="1" dirty="0" smtClean="0"/>
              <a:t> </a:t>
            </a:r>
            <a:r>
              <a:rPr lang="en-US" sz="2400" b="1" dirty="0"/>
              <a:t>reacting a </a:t>
            </a:r>
            <a:br>
              <a:rPr lang="en-US" sz="2400" b="1" dirty="0"/>
            </a:br>
            <a:r>
              <a:rPr lang="en-US" sz="2400" b="1" u="sng" dirty="0"/>
              <a:t>NEW </a:t>
            </a:r>
            <a:r>
              <a:rPr lang="en-US" sz="2400" b="1" dirty="0"/>
              <a:t>equilibrium position</a:t>
            </a:r>
          </a:p>
        </p:txBody>
      </p:sp>
      <p:sp>
        <p:nvSpPr>
          <p:cNvPr id="2" name="Right Brace 1"/>
          <p:cNvSpPr/>
          <p:nvPr/>
        </p:nvSpPr>
        <p:spPr>
          <a:xfrm>
            <a:off x="7264092" y="4243630"/>
            <a:ext cx="609600" cy="1002867"/>
          </a:xfrm>
          <a:prstGeom prst="righ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61897" y="2335672"/>
            <a:ext cx="36932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 comparing BEFORE stressor to AFTER stressor, there is a </a:t>
            </a:r>
            <a:r>
              <a:rPr lang="en-US" sz="3200" b="1" i="1" u="sng" dirty="0" smtClean="0"/>
              <a:t>SLIGHT</a:t>
            </a:r>
            <a:r>
              <a:rPr lang="en-US" sz="3200" dirty="0" smtClean="0"/>
              <a:t> increase to the thing you added extra of.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172137" y="117933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Didn’t get back to starting point, but better than during the stress!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87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2" grpId="0" animBg="1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What about changing pressure?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10744200" cy="4431793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 Increasing pressure causes molecules to be too crowded, too close together </a:t>
            </a:r>
          </a:p>
          <a:p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smtClean="0">
                <a:solidFill>
                  <a:schemeClr val="tx1"/>
                </a:solidFill>
              </a:rPr>
              <a:t>If you can reduce the </a:t>
            </a:r>
            <a:r>
              <a:rPr lang="en-US" sz="4400" i="1" u="sng" dirty="0" smtClean="0">
                <a:solidFill>
                  <a:schemeClr val="tx1"/>
                </a:solidFill>
              </a:rPr>
              <a:t>number of moles of gas particles</a:t>
            </a:r>
            <a:r>
              <a:rPr lang="en-US" sz="4400" dirty="0" smtClean="0">
                <a:solidFill>
                  <a:schemeClr val="tx1"/>
                </a:solidFill>
              </a:rPr>
              <a:t> it will make things less crowded and relieve some of the pressure</a:t>
            </a:r>
          </a:p>
          <a:p>
            <a:pPr lvl="1"/>
            <a:r>
              <a:rPr lang="en-US" sz="4200" dirty="0" smtClean="0">
                <a:solidFill>
                  <a:schemeClr val="tx1"/>
                </a:solidFill>
              </a:rPr>
              <a:t> </a:t>
            </a:r>
            <a:r>
              <a:rPr lang="en-US" sz="4200" b="1" i="1" dirty="0" smtClean="0">
                <a:solidFill>
                  <a:srgbClr val="00B050"/>
                </a:solidFill>
              </a:rPr>
              <a:t>Move to the side with fewer moles of gas!</a:t>
            </a:r>
            <a:endParaRPr lang="en-US" sz="4000" b="1" i="1" dirty="0">
              <a:solidFill>
                <a:srgbClr val="00B050"/>
              </a:solidFill>
            </a:endParaRPr>
          </a:p>
          <a:p>
            <a:r>
              <a:rPr lang="en-US" sz="4200" dirty="0" smtClean="0">
                <a:solidFill>
                  <a:schemeClr val="tx1"/>
                </a:solidFill>
              </a:rPr>
              <a:t>Reducing pressure? </a:t>
            </a:r>
          </a:p>
          <a:p>
            <a:pPr lvl="1"/>
            <a:r>
              <a:rPr lang="en-US" sz="4000" b="1" i="1" dirty="0" smtClean="0">
                <a:solidFill>
                  <a:srgbClr val="00B050"/>
                </a:solidFill>
              </a:rPr>
              <a:t>Move to the side with more moles to get the pressure back up!</a:t>
            </a:r>
            <a:endParaRPr lang="en-US" sz="4200" b="1" i="1" dirty="0">
              <a:solidFill>
                <a:srgbClr val="00B050"/>
              </a:solidFill>
            </a:endParaRP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599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Quick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9200"/>
            <a:ext cx="10178322" cy="466039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00B050"/>
                </a:solidFill>
              </a:rPr>
              <a:t>N</a:t>
            </a:r>
            <a:r>
              <a:rPr lang="en-US" sz="4400" b="1" baseline="-25000" dirty="0" smtClean="0">
                <a:solidFill>
                  <a:srgbClr val="00B050"/>
                </a:solidFill>
              </a:rPr>
              <a:t>2 (g)</a:t>
            </a:r>
            <a:r>
              <a:rPr lang="en-US" sz="4400" b="1" dirty="0" smtClean="0">
                <a:solidFill>
                  <a:srgbClr val="00B050"/>
                </a:solidFill>
              </a:rPr>
              <a:t>  </a:t>
            </a:r>
            <a:r>
              <a:rPr lang="en-US" sz="4400" b="1" dirty="0">
                <a:solidFill>
                  <a:srgbClr val="00B050"/>
                </a:solidFill>
              </a:rPr>
              <a:t>+ 3H</a:t>
            </a:r>
            <a:r>
              <a:rPr lang="en-US" sz="4400" b="1" baseline="-25000" dirty="0">
                <a:solidFill>
                  <a:srgbClr val="00B050"/>
                </a:solidFill>
              </a:rPr>
              <a:t>2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baseline="-25000" dirty="0" smtClean="0">
                <a:solidFill>
                  <a:srgbClr val="00B050"/>
                </a:solidFill>
              </a:rPr>
              <a:t>(g) </a:t>
            </a:r>
            <a:r>
              <a:rPr lang="en-US" sz="4400" b="1" dirty="0" smtClean="0">
                <a:solidFill>
                  <a:srgbClr val="00B050"/>
                </a:solidFill>
                <a:sym typeface="Symbol"/>
              </a:rPr>
              <a:t></a:t>
            </a:r>
            <a:r>
              <a:rPr lang="en-US" sz="4400" b="1" dirty="0" smtClean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sz="4400" b="1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4400" b="1" dirty="0">
                <a:solidFill>
                  <a:srgbClr val="00B050"/>
                </a:solidFill>
              </a:rPr>
              <a:t>NH</a:t>
            </a:r>
            <a:r>
              <a:rPr lang="en-US" sz="4400" b="1" baseline="-25000" dirty="0">
                <a:solidFill>
                  <a:srgbClr val="00B050"/>
                </a:solidFill>
              </a:rPr>
              <a:t>3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baseline="-25000" dirty="0" smtClean="0">
                <a:solidFill>
                  <a:srgbClr val="00B050"/>
                </a:solidFill>
              </a:rPr>
              <a:t>(g)</a:t>
            </a:r>
            <a:r>
              <a:rPr lang="en-US" sz="4400" b="1" dirty="0" smtClean="0">
                <a:solidFill>
                  <a:srgbClr val="00B050"/>
                </a:solidFill>
              </a:rPr>
              <a:t> +  </a:t>
            </a:r>
            <a:r>
              <a:rPr lang="en-US" sz="4400" b="1" dirty="0">
                <a:solidFill>
                  <a:srgbClr val="00B050"/>
                </a:solidFill>
              </a:rPr>
              <a:t>92.05 </a:t>
            </a:r>
            <a:r>
              <a:rPr lang="en-US" sz="4400" b="1" dirty="0" smtClean="0">
                <a:solidFill>
                  <a:srgbClr val="00B050"/>
                </a:solidFill>
              </a:rPr>
              <a:t>KJ</a:t>
            </a:r>
          </a:p>
          <a:p>
            <a:pPr>
              <a:buNone/>
            </a:pPr>
            <a:r>
              <a:rPr lang="en-US" sz="4000" i="1" dirty="0" smtClean="0">
                <a:solidFill>
                  <a:schemeClr val="tx1"/>
                </a:solidFill>
              </a:rPr>
              <a:t>           4 moles of gas         2 moles of gas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Increase pressure</a:t>
            </a: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smtClean="0">
                <a:solidFill>
                  <a:schemeClr val="tx1"/>
                </a:solidFill>
              </a:rPr>
              <a:t>Shift to the right, fewer moles, less crowded, lowers pressure back down</a:t>
            </a:r>
          </a:p>
          <a:p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smtClean="0">
                <a:solidFill>
                  <a:schemeClr val="tx1"/>
                </a:solidFill>
              </a:rPr>
              <a:t>Decrease pressure</a:t>
            </a:r>
            <a:endParaRPr lang="en-US" sz="4400" baseline="-25000" dirty="0" smtClean="0">
              <a:solidFill>
                <a:schemeClr val="tx1"/>
              </a:solidFill>
            </a:endParaRP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smtClean="0">
                <a:solidFill>
                  <a:schemeClr val="tx1"/>
                </a:solidFill>
              </a:rPr>
              <a:t>Shift to the left,  more moles gas, more crowded, raises pressure back up</a:t>
            </a:r>
            <a:endParaRPr lang="en-US" sz="4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37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Equilibrium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11049000" cy="6096000"/>
          </a:xfrm>
        </p:spPr>
        <p:txBody>
          <a:bodyPr numCol="2">
            <a:normAutofit fontScale="9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900" b="1" dirty="0" smtClean="0">
                <a:solidFill>
                  <a:schemeClr val="tx1"/>
                </a:solidFill>
              </a:rPr>
              <a:t>Blue </a:t>
            </a:r>
            <a:r>
              <a:rPr lang="en-US" sz="2900" b="1" dirty="0">
                <a:solidFill>
                  <a:schemeClr val="tx1"/>
                </a:solidFill>
              </a:rPr>
              <a:t>Bottle </a:t>
            </a:r>
            <a:r>
              <a:rPr lang="en-US" sz="2900" b="1" dirty="0" smtClean="0">
                <a:solidFill>
                  <a:schemeClr val="tx1"/>
                </a:solidFill>
              </a:rPr>
              <a:t>Demo: </a:t>
            </a:r>
            <a:r>
              <a:rPr lang="en-US" sz="2900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en-US" sz="2900" dirty="0">
                <a:solidFill>
                  <a:schemeClr val="tx1"/>
                </a:solidFill>
                <a:hlinkClick r:id="rId2"/>
              </a:rPr>
              <a:t>://</a:t>
            </a:r>
            <a:r>
              <a:rPr lang="en-US" sz="2900" dirty="0" smtClean="0">
                <a:solidFill>
                  <a:schemeClr val="tx1"/>
                </a:solidFill>
                <a:hlinkClick r:id="rId2"/>
              </a:rPr>
              <a:t>www.youtube.com/watch?v=kGSPAkOgN3U</a:t>
            </a:r>
            <a:endParaRPr lang="en-US" sz="29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600" b="1" dirty="0" smtClean="0">
                <a:solidFill>
                  <a:schemeClr val="tx1"/>
                </a:solidFill>
              </a:rPr>
              <a:t>Bozeman </a:t>
            </a:r>
            <a:r>
              <a:rPr lang="en-US" sz="2600" b="1" dirty="0">
                <a:solidFill>
                  <a:schemeClr val="tx1"/>
                </a:solidFill>
              </a:rPr>
              <a:t>Science Reversible </a:t>
            </a:r>
            <a:r>
              <a:rPr lang="en-US" sz="2600" b="1" dirty="0" smtClean="0">
                <a:solidFill>
                  <a:schemeClr val="tx1"/>
                </a:solidFill>
              </a:rPr>
              <a:t>Reactions: </a:t>
            </a:r>
            <a:r>
              <a:rPr lang="en-US" sz="2600" dirty="0" smtClean="0">
                <a:hlinkClick r:id="rId3"/>
              </a:rPr>
              <a:t>https</a:t>
            </a:r>
            <a:r>
              <a:rPr lang="en-US" sz="2600" dirty="0">
                <a:hlinkClick r:id="rId3"/>
              </a:rPr>
              <a:t>://</a:t>
            </a:r>
            <a:r>
              <a:rPr lang="en-US" sz="2600" dirty="0" smtClean="0">
                <a:hlinkClick r:id="rId3"/>
              </a:rPr>
              <a:t>www.youtube.com/watch?v=b6WmwtVNDf4</a:t>
            </a:r>
            <a:r>
              <a:rPr lang="en-US" sz="2600" dirty="0" smtClean="0"/>
              <a:t>  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600" b="1" dirty="0" smtClean="0">
                <a:solidFill>
                  <a:schemeClr val="tx1"/>
                </a:solidFill>
              </a:rPr>
              <a:t>Water </a:t>
            </a:r>
            <a:r>
              <a:rPr lang="en-US" sz="2600" b="1" dirty="0">
                <a:solidFill>
                  <a:schemeClr val="tx1"/>
                </a:solidFill>
              </a:rPr>
              <a:t>Beaker Demo Video: </a:t>
            </a:r>
            <a:r>
              <a:rPr lang="en-US" sz="2600" dirty="0" smtClean="0">
                <a:hlinkClick r:id="rId4"/>
              </a:rPr>
              <a:t>https</a:t>
            </a:r>
            <a:r>
              <a:rPr lang="en-US" sz="2600" dirty="0">
                <a:hlinkClick r:id="rId4"/>
              </a:rPr>
              <a:t>://www.youtube.com/watch?v=_</a:t>
            </a:r>
            <a:r>
              <a:rPr lang="en-US" sz="2600" dirty="0" smtClean="0">
                <a:hlinkClick r:id="rId4"/>
              </a:rPr>
              <a:t>QnRt7PYzeY</a:t>
            </a:r>
            <a:r>
              <a:rPr lang="en-US" sz="2600" dirty="0" smtClean="0"/>
              <a:t>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600" b="1" dirty="0" smtClean="0">
                <a:solidFill>
                  <a:schemeClr val="tx1"/>
                </a:solidFill>
              </a:rPr>
              <a:t>TED </a:t>
            </a:r>
            <a:r>
              <a:rPr lang="en-US" sz="2600" b="1" dirty="0">
                <a:solidFill>
                  <a:schemeClr val="tx1"/>
                </a:solidFill>
              </a:rPr>
              <a:t>what is Equilibrium Cartoon Explanation: 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hlinkClick r:id="rId5"/>
              </a:rPr>
              <a:t>https</a:t>
            </a:r>
            <a:r>
              <a:rPr lang="en-US" sz="2600" dirty="0">
                <a:hlinkClick r:id="rId5"/>
              </a:rPr>
              <a:t>://</a:t>
            </a:r>
            <a:r>
              <a:rPr lang="en-US" sz="2600" dirty="0" smtClean="0">
                <a:hlinkClick r:id="rId5"/>
              </a:rPr>
              <a:t>www.youtube.com/watch?v=dUMmoPdwBy4</a:t>
            </a:r>
            <a:r>
              <a:rPr lang="en-US" sz="2600" dirty="0" smtClean="0"/>
              <a:t> </a:t>
            </a:r>
          </a:p>
          <a:p>
            <a:pPr marL="457200" indent="-457200">
              <a:buFont typeface="+mj-lt"/>
              <a:buAutoNum type="arabicParenR"/>
            </a:pPr>
            <a:endParaRPr lang="en-US" sz="2600" dirty="0"/>
          </a:p>
          <a:p>
            <a:pPr marL="457200" indent="-457200">
              <a:buFont typeface="+mj-lt"/>
              <a:buAutoNum type="arabicParenR"/>
            </a:pPr>
            <a:endParaRPr lang="en-US" sz="2600" dirty="0" smtClean="0"/>
          </a:p>
          <a:p>
            <a:pPr marL="457200" indent="-457200">
              <a:buFont typeface="+mj-lt"/>
              <a:buAutoNum type="arabicParenR"/>
            </a:pPr>
            <a:r>
              <a:rPr lang="en-US" sz="2600" b="1" dirty="0" smtClean="0">
                <a:solidFill>
                  <a:schemeClr val="tx1"/>
                </a:solidFill>
              </a:rPr>
              <a:t>Fuse </a:t>
            </a:r>
            <a:r>
              <a:rPr lang="en-US" sz="2600" b="1" dirty="0">
                <a:solidFill>
                  <a:schemeClr val="tx1"/>
                </a:solidFill>
              </a:rPr>
              <a:t>School Dynamic Equilibrium: </a:t>
            </a:r>
            <a:r>
              <a:rPr lang="en-US" sz="2600" dirty="0" smtClean="0">
                <a:hlinkClick r:id="rId6"/>
              </a:rPr>
              <a:t>https</a:t>
            </a:r>
            <a:r>
              <a:rPr lang="en-US" sz="2600" dirty="0">
                <a:hlinkClick r:id="rId6"/>
              </a:rPr>
              <a:t>://</a:t>
            </a:r>
            <a:r>
              <a:rPr lang="en-US" sz="2600" dirty="0" smtClean="0">
                <a:hlinkClick r:id="rId6"/>
              </a:rPr>
              <a:t>www.youtube.com/watch?v=wlD_ImYQAgQ</a:t>
            </a:r>
            <a:r>
              <a:rPr lang="en-US" sz="2600" dirty="0" smtClean="0"/>
              <a:t> </a:t>
            </a:r>
          </a:p>
          <a:p>
            <a:pPr marL="457200" indent="-457200">
              <a:buFont typeface="+mj-lt"/>
              <a:buAutoNum type="arabicParenR"/>
            </a:pPr>
            <a:endParaRPr lang="en-US" sz="2600" dirty="0"/>
          </a:p>
          <a:p>
            <a:pPr marL="457200" indent="-457200">
              <a:buFont typeface="+mj-lt"/>
              <a:buAutoNum type="arabicParenR"/>
            </a:pPr>
            <a:r>
              <a:rPr lang="en-US" sz="2600" b="1" dirty="0" err="1" smtClean="0">
                <a:solidFill>
                  <a:schemeClr val="tx1"/>
                </a:solidFill>
              </a:rPr>
              <a:t>TEDEd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tx1"/>
                </a:solidFill>
              </a:rPr>
              <a:t>The chemical reaction that feeds the </a:t>
            </a:r>
            <a:r>
              <a:rPr lang="en-US" sz="2600" b="1" dirty="0" smtClean="0">
                <a:solidFill>
                  <a:schemeClr val="tx1"/>
                </a:solidFill>
              </a:rPr>
              <a:t>world </a:t>
            </a:r>
            <a:r>
              <a:rPr lang="en-US" sz="2600" dirty="0" smtClean="0">
                <a:hlinkClick r:id="rId7"/>
              </a:rPr>
              <a:t>https</a:t>
            </a:r>
            <a:r>
              <a:rPr lang="en-US" sz="2600" dirty="0">
                <a:hlinkClick r:id="rId7"/>
              </a:rPr>
              <a:t>://</a:t>
            </a:r>
            <a:r>
              <a:rPr lang="en-US" sz="2600" dirty="0" smtClean="0">
                <a:hlinkClick r:id="rId7"/>
              </a:rPr>
              <a:t>www.youtube.com/watch?v=o1_D4FscMnU</a:t>
            </a:r>
            <a:r>
              <a:rPr lang="en-US" sz="2600" dirty="0" smtClean="0"/>
              <a:t>  </a:t>
            </a:r>
            <a:r>
              <a:rPr lang="en-US" sz="2600" dirty="0"/>
              <a:t>	</a:t>
            </a:r>
            <a:endParaRPr lang="en-US" sz="2600" dirty="0" smtClean="0"/>
          </a:p>
          <a:p>
            <a:pPr marL="457200" indent="-457200">
              <a:buFont typeface="+mj-lt"/>
              <a:buAutoNum type="arabicParenR"/>
            </a:pPr>
            <a:r>
              <a:rPr lang="en-US" sz="2600" b="1" dirty="0" smtClean="0">
                <a:solidFill>
                  <a:schemeClr val="tx1"/>
                </a:solidFill>
              </a:rPr>
              <a:t>Crash </a:t>
            </a:r>
            <a:r>
              <a:rPr lang="en-US" sz="2600" b="1" dirty="0">
                <a:solidFill>
                  <a:schemeClr val="tx1"/>
                </a:solidFill>
              </a:rPr>
              <a:t>Course Equilibrium: </a:t>
            </a:r>
            <a:r>
              <a:rPr lang="en-US" sz="2600" dirty="0" smtClean="0">
                <a:hlinkClick r:id="rId8"/>
              </a:rPr>
              <a:t>https</a:t>
            </a:r>
            <a:r>
              <a:rPr lang="en-US" sz="2600" dirty="0">
                <a:hlinkClick r:id="rId8"/>
              </a:rPr>
              <a:t>://</a:t>
            </a:r>
            <a:r>
              <a:rPr lang="en-US" sz="2600" dirty="0" smtClean="0">
                <a:hlinkClick r:id="rId8"/>
              </a:rPr>
              <a:t>www.youtube.com/watch?v=g5wNg_dKsYY</a:t>
            </a:r>
            <a:r>
              <a:rPr lang="en-US" sz="2600" dirty="0" smtClean="0"/>
              <a:t> 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600" b="1" dirty="0" smtClean="0">
                <a:solidFill>
                  <a:schemeClr val="tx1"/>
                </a:solidFill>
              </a:rPr>
              <a:t>Fuse </a:t>
            </a:r>
            <a:r>
              <a:rPr lang="en-US" sz="2600" b="1" dirty="0">
                <a:solidFill>
                  <a:schemeClr val="tx1"/>
                </a:solidFill>
              </a:rPr>
              <a:t>School Intro to Le </a:t>
            </a:r>
            <a:r>
              <a:rPr lang="en-US" sz="2600" b="1" dirty="0" err="1">
                <a:solidFill>
                  <a:schemeClr val="tx1"/>
                </a:solidFill>
              </a:rPr>
              <a:t>Chatelier’s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</a:rPr>
              <a:t>Principal </a:t>
            </a:r>
            <a:r>
              <a:rPr lang="en-US" sz="2600" dirty="0" smtClean="0">
                <a:hlinkClick r:id="rId9"/>
              </a:rPr>
              <a:t>https</a:t>
            </a:r>
            <a:r>
              <a:rPr lang="en-US" sz="2600" dirty="0">
                <a:hlinkClick r:id="rId9"/>
              </a:rPr>
              <a:t>://</a:t>
            </a:r>
            <a:r>
              <a:rPr lang="en-US" sz="2600" dirty="0" smtClean="0">
                <a:hlinkClick r:id="rId9"/>
              </a:rPr>
              <a:t>www.youtube.com/watch?v=7zuUV455zFs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4785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Le </a:t>
            </a:r>
            <a:r>
              <a:rPr lang="en-US" smtClean="0"/>
              <a:t>Chatelier’s </a:t>
            </a:r>
            <a:r>
              <a:rPr lang="en-US" dirty="0" smtClean="0"/>
              <a:t>Practice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371600"/>
            <a:ext cx="59436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3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YouTube Links: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9200"/>
            <a:ext cx="6866478" cy="4660393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Link to YouTube Video of Presentation</a:t>
            </a:r>
          </a:p>
          <a:p>
            <a:pPr marL="457200" lvl="1" indent="0">
              <a:buNone/>
            </a:pPr>
            <a:r>
              <a:rPr lang="en-US" sz="40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sz="4000" dirty="0" smtClean="0">
                <a:solidFill>
                  <a:schemeClr val="tx1"/>
                </a:solidFill>
                <a:hlinkClick r:id="rId2"/>
              </a:rPr>
              <a:t>youtu.be/h2GhVv8w1G0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4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40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Link </a:t>
            </a:r>
            <a:r>
              <a:rPr lang="en-US" sz="4000" dirty="0" smtClean="0">
                <a:solidFill>
                  <a:schemeClr val="tx1"/>
                </a:solidFill>
              </a:rPr>
              <a:t>to YouTube Video of Practice </a:t>
            </a:r>
            <a:r>
              <a:rPr lang="en-US" sz="4000" dirty="0" smtClean="0">
                <a:solidFill>
                  <a:schemeClr val="tx1"/>
                </a:solidFill>
              </a:rPr>
              <a:t>Problems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40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en-US" sz="4000" dirty="0">
                <a:solidFill>
                  <a:schemeClr val="tx1"/>
                </a:solidFill>
                <a:hlinkClick r:id="rId3"/>
              </a:rPr>
              <a:t>://</a:t>
            </a:r>
            <a:r>
              <a:rPr lang="en-US" sz="4000" dirty="0" smtClean="0">
                <a:solidFill>
                  <a:schemeClr val="tx1"/>
                </a:solidFill>
                <a:hlinkClick r:id="rId3"/>
              </a:rPr>
              <a:t>youtu.be/SBU2BwFmj-c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endParaRPr lang="en-US" sz="4000" dirty="0" smtClean="0">
              <a:solidFill>
                <a:schemeClr val="tx1"/>
              </a:solidFill>
            </a:endParaRPr>
          </a:p>
          <a:p>
            <a:pPr lvl="1"/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3034" y="3962400"/>
            <a:ext cx="2930843" cy="223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06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reversible reaction?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900" b="1" u="sng" dirty="0" smtClean="0">
                <a:solidFill>
                  <a:schemeClr val="tx1"/>
                </a:solidFill>
              </a:rPr>
              <a:t>Some reactions can go forwards AND backwards</a:t>
            </a:r>
          </a:p>
          <a:p>
            <a:pPr algn="ctr">
              <a:buNone/>
            </a:pPr>
            <a:endParaRPr lang="en-US" b="1" dirty="0">
              <a:sym typeface="Symbol"/>
            </a:endParaRPr>
          </a:p>
          <a:p>
            <a:pPr algn="ctr">
              <a:buNone/>
            </a:pPr>
            <a:r>
              <a:rPr lang="en-US" sz="3800" dirty="0" smtClean="0">
                <a:solidFill>
                  <a:schemeClr val="tx1"/>
                </a:solidFill>
              </a:rPr>
              <a:t>N</a:t>
            </a:r>
            <a:r>
              <a:rPr lang="en-US" sz="3800" baseline="-25000" dirty="0" smtClean="0">
                <a:solidFill>
                  <a:schemeClr val="tx1"/>
                </a:solidFill>
              </a:rPr>
              <a:t>2</a:t>
            </a:r>
            <a:r>
              <a:rPr lang="en-US" sz="3800" dirty="0" smtClean="0">
                <a:solidFill>
                  <a:schemeClr val="tx1"/>
                </a:solidFill>
              </a:rPr>
              <a:t> (g) + 3H</a:t>
            </a:r>
            <a:r>
              <a:rPr lang="en-US" sz="3800" baseline="-25000" dirty="0" smtClean="0">
                <a:solidFill>
                  <a:schemeClr val="tx1"/>
                </a:solidFill>
              </a:rPr>
              <a:t>2</a:t>
            </a:r>
            <a:r>
              <a:rPr lang="en-US" sz="3800" dirty="0" smtClean="0">
                <a:solidFill>
                  <a:schemeClr val="tx1"/>
                </a:solidFill>
              </a:rPr>
              <a:t> (g) </a:t>
            </a:r>
            <a:r>
              <a:rPr lang="en-US" sz="3800" dirty="0" smtClean="0">
                <a:solidFill>
                  <a:schemeClr val="tx1"/>
                </a:solidFill>
                <a:sym typeface="Wingdings" pitchFamily="2" charset="2"/>
              </a:rPr>
              <a:t> 2</a:t>
            </a:r>
            <a:r>
              <a:rPr lang="en-US" sz="3800" dirty="0" smtClean="0">
                <a:solidFill>
                  <a:schemeClr val="tx1"/>
                </a:solidFill>
              </a:rPr>
              <a:t>NH</a:t>
            </a:r>
            <a:r>
              <a:rPr lang="en-US" sz="3800" baseline="-25000" dirty="0" smtClean="0">
                <a:solidFill>
                  <a:schemeClr val="tx1"/>
                </a:solidFill>
              </a:rPr>
              <a:t>3</a:t>
            </a:r>
            <a:r>
              <a:rPr lang="en-US" sz="3800" dirty="0" smtClean="0">
                <a:solidFill>
                  <a:schemeClr val="tx1"/>
                </a:solidFill>
              </a:rPr>
              <a:t> (g) + 92.05 KJ</a:t>
            </a:r>
          </a:p>
          <a:p>
            <a:pPr algn="ctr">
              <a:buNone/>
            </a:pPr>
            <a:r>
              <a:rPr lang="en-US" sz="3800" dirty="0" smtClean="0">
                <a:solidFill>
                  <a:schemeClr val="tx1"/>
                </a:solidFill>
              </a:rPr>
              <a:t>OR</a:t>
            </a:r>
          </a:p>
          <a:p>
            <a:pPr algn="ctr">
              <a:buNone/>
            </a:pPr>
            <a:r>
              <a:rPr lang="en-US" sz="3800" dirty="0" smtClean="0">
                <a:solidFill>
                  <a:schemeClr val="tx1"/>
                </a:solidFill>
              </a:rPr>
              <a:t>2NH</a:t>
            </a:r>
            <a:r>
              <a:rPr lang="en-US" sz="3800" baseline="-25000" dirty="0" smtClean="0">
                <a:solidFill>
                  <a:schemeClr val="tx1"/>
                </a:solidFill>
              </a:rPr>
              <a:t>3</a:t>
            </a:r>
            <a:r>
              <a:rPr lang="en-US" sz="3800" dirty="0" smtClean="0">
                <a:solidFill>
                  <a:schemeClr val="tx1"/>
                </a:solidFill>
              </a:rPr>
              <a:t> (g) + 92.05 KJ </a:t>
            </a:r>
            <a:r>
              <a:rPr lang="en-US" sz="3800" dirty="0" smtClean="0">
                <a:solidFill>
                  <a:schemeClr val="tx1"/>
                </a:solidFill>
                <a:sym typeface="Wingdings" pitchFamily="2" charset="2"/>
              </a:rPr>
              <a:t> N</a:t>
            </a:r>
            <a:r>
              <a:rPr lang="en-US" sz="3800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3800" dirty="0" smtClean="0">
                <a:solidFill>
                  <a:schemeClr val="tx1"/>
                </a:solidFill>
                <a:sym typeface="Wingdings" pitchFamily="2" charset="2"/>
              </a:rPr>
              <a:t> (g) + 3H</a:t>
            </a:r>
            <a:r>
              <a:rPr lang="en-US" sz="3800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sz="3800" dirty="0" smtClean="0">
                <a:solidFill>
                  <a:schemeClr val="tx1"/>
                </a:solidFill>
                <a:sym typeface="Wingdings" pitchFamily="2" charset="2"/>
              </a:rPr>
              <a:t> (g)</a:t>
            </a:r>
          </a:p>
          <a:p>
            <a:pPr algn="ctr">
              <a:buNone/>
            </a:pPr>
            <a:endParaRPr lang="en-US" sz="3200" dirty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None/>
            </a:pPr>
            <a:r>
              <a:rPr lang="en-US" sz="3900" b="1" i="1" dirty="0" smtClean="0">
                <a:solidFill>
                  <a:srgbClr val="00B050"/>
                </a:solidFill>
                <a:sym typeface="Wingdings" pitchFamily="2" charset="2"/>
              </a:rPr>
              <a:t>Use a “double headed arrow” so you </a:t>
            </a:r>
            <a:br>
              <a:rPr lang="en-US" sz="3900" b="1" i="1" dirty="0" smtClean="0">
                <a:solidFill>
                  <a:srgbClr val="00B050"/>
                </a:solidFill>
                <a:sym typeface="Wingdings" pitchFamily="2" charset="2"/>
              </a:rPr>
            </a:br>
            <a:r>
              <a:rPr lang="en-US" sz="3900" b="1" i="1" dirty="0" smtClean="0">
                <a:solidFill>
                  <a:srgbClr val="00B050"/>
                </a:solidFill>
                <a:sym typeface="Wingdings" pitchFamily="2" charset="2"/>
              </a:rPr>
              <a:t>don’t have to write it both ways!  </a:t>
            </a:r>
            <a:r>
              <a:rPr lang="en-US" sz="3900" b="1" i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↔</a:t>
            </a:r>
            <a:endParaRPr lang="en-US" sz="39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Reactions will reach “equilibrium”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chemeClr val="tx1"/>
                </a:solidFill>
              </a:rPr>
              <a:t>EQUILIBRIUM</a:t>
            </a:r>
            <a:r>
              <a:rPr lang="en-US" sz="3200" dirty="0">
                <a:solidFill>
                  <a:schemeClr val="tx1"/>
                </a:solidFill>
              </a:rPr>
              <a:t> = </a:t>
            </a:r>
            <a:r>
              <a:rPr lang="en-US" sz="3600" dirty="0">
                <a:solidFill>
                  <a:schemeClr val="tx1"/>
                </a:solidFill>
              </a:rPr>
              <a:t>the point at which the forward reaction is happening at the same </a:t>
            </a:r>
            <a:r>
              <a:rPr lang="en-US" sz="5400" b="1" i="1" u="sng" dirty="0">
                <a:solidFill>
                  <a:schemeClr val="accent1"/>
                </a:solidFill>
              </a:rPr>
              <a:t>RATE</a:t>
            </a:r>
            <a:r>
              <a:rPr lang="en-US" sz="3200" dirty="0"/>
              <a:t> </a:t>
            </a:r>
            <a:r>
              <a:rPr lang="en-US" sz="3500" dirty="0">
                <a:solidFill>
                  <a:schemeClr val="tx1"/>
                </a:solidFill>
              </a:rPr>
              <a:t>as the reverse reaction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Are the CONCENTRATIONS of reactants and products the same?????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NO!!!!! (well </a:t>
            </a:r>
            <a:r>
              <a:rPr lang="en-US" sz="3200" i="1" dirty="0">
                <a:solidFill>
                  <a:schemeClr val="tx1"/>
                </a:solidFill>
              </a:rPr>
              <a:t>maybe, </a:t>
            </a:r>
            <a:r>
              <a:rPr lang="en-US" sz="3200" dirty="0">
                <a:solidFill>
                  <a:schemeClr val="tx1"/>
                </a:solidFill>
              </a:rPr>
              <a:t>but it doesn’t have to be!)</a:t>
            </a:r>
          </a:p>
        </p:txBody>
      </p:sp>
    </p:spTree>
    <p:extLst>
      <p:ext uri="{BB962C8B-B14F-4D97-AF65-F5344CB8AC3E}">
        <p14:creationId xmlns:p14="http://schemas.microsoft.com/office/powerpoint/2010/main" val="144376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“Finding” equilibrium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10896600" cy="5334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u="sng" dirty="0" smtClean="0">
                <a:solidFill>
                  <a:schemeClr val="tx1"/>
                </a:solidFill>
              </a:rPr>
              <a:t>EQUILIBRIUM POINT</a:t>
            </a:r>
            <a:r>
              <a:rPr lang="en-US" sz="5100" dirty="0" smtClean="0">
                <a:solidFill>
                  <a:schemeClr val="tx1"/>
                </a:solidFill>
              </a:rPr>
              <a:t>  </a:t>
            </a:r>
            <a:br>
              <a:rPr lang="en-US" sz="5100" dirty="0" smtClean="0">
                <a:solidFill>
                  <a:schemeClr val="tx1"/>
                </a:solidFill>
              </a:rPr>
            </a:br>
            <a:r>
              <a:rPr lang="en-US" sz="5100" dirty="0" smtClean="0">
                <a:solidFill>
                  <a:schemeClr val="tx1"/>
                </a:solidFill>
              </a:rPr>
              <a:t>W</a:t>
            </a:r>
            <a:r>
              <a:rPr lang="en-US" sz="5800" dirty="0" smtClean="0">
                <a:solidFill>
                  <a:schemeClr val="tx1"/>
                </a:solidFill>
              </a:rPr>
              <a:t>e use ratios of [products] to [reactants]</a:t>
            </a:r>
          </a:p>
          <a:p>
            <a:pPr marL="0" indent="0">
              <a:buNone/>
            </a:pPr>
            <a:endParaRPr lang="en-US" sz="5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800" dirty="0" smtClean="0">
                <a:solidFill>
                  <a:schemeClr val="tx1"/>
                </a:solidFill>
              </a:rPr>
              <a:t>You can have different ratios that all result in the rate forward being the same as the rate backwards! </a:t>
            </a:r>
          </a:p>
          <a:p>
            <a:pPr marL="0" indent="0" algn="ctr">
              <a:buNone/>
            </a:pPr>
            <a:r>
              <a:rPr lang="en-US" sz="5800" b="1" i="1" dirty="0" smtClean="0">
                <a:solidFill>
                  <a:srgbClr val="00B050"/>
                </a:solidFill>
              </a:rPr>
              <a:t>There isn’t just </a:t>
            </a:r>
            <a:r>
              <a:rPr lang="en-US" sz="5800" b="1" i="1" u="sng" dirty="0" smtClean="0">
                <a:solidFill>
                  <a:srgbClr val="00B050"/>
                </a:solidFill>
              </a:rPr>
              <a:t>one</a:t>
            </a:r>
            <a:r>
              <a:rPr lang="en-US" sz="5800" b="1" i="1" dirty="0" smtClean="0">
                <a:solidFill>
                  <a:srgbClr val="00B050"/>
                </a:solidFill>
              </a:rPr>
              <a:t> equilibrium point!</a:t>
            </a:r>
          </a:p>
          <a:p>
            <a:pPr marL="0" indent="0">
              <a:buNone/>
            </a:pPr>
            <a:endParaRPr lang="en-US" sz="5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800" dirty="0" smtClean="0">
                <a:solidFill>
                  <a:schemeClr val="tx1"/>
                </a:solidFill>
              </a:rPr>
              <a:t>If you are pushed away from the original equilibrium point, then find a NEW ratio of concentrations that is “at equilibrium!”</a:t>
            </a:r>
            <a:endParaRPr lang="en-US" sz="5100" dirty="0">
              <a:solidFill>
                <a:schemeClr val="tx1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164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chatelier’s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If a stress is applied to a reaction </a:t>
            </a:r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at equilibrium </a:t>
            </a:r>
            <a:r>
              <a:rPr lang="en-US" sz="4400" dirty="0">
                <a:solidFill>
                  <a:schemeClr val="tx1"/>
                </a:solidFill>
                <a:sym typeface="Symbol" pitchFamily="96" charset="2"/>
              </a:rPr>
              <a:t>the reaction changes to relieve that </a:t>
            </a:r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stress, it will find a </a:t>
            </a:r>
            <a:r>
              <a:rPr lang="en-US" sz="4400" i="1" u="sng" dirty="0" smtClean="0">
                <a:solidFill>
                  <a:schemeClr val="tx1"/>
                </a:solidFill>
                <a:sym typeface="Symbol" pitchFamily="96" charset="2"/>
              </a:rPr>
              <a:t>new</a:t>
            </a:r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 equilibrium point where the forward and backwards reactions are equal again.  It will try to “undo” whatever you did!</a:t>
            </a:r>
          </a:p>
          <a:p>
            <a:pPr lvl="1"/>
            <a:r>
              <a:rPr lang="en-US" sz="4200" b="1" i="1" dirty="0" smtClean="0">
                <a:solidFill>
                  <a:srgbClr val="00B050"/>
                </a:solidFill>
                <a:sym typeface="Symbol" pitchFamily="96" charset="2"/>
              </a:rPr>
              <a:t>Took something away? Make more of it!</a:t>
            </a:r>
          </a:p>
          <a:p>
            <a:pPr lvl="1"/>
            <a:r>
              <a:rPr lang="en-US" sz="4200" b="1" i="1" dirty="0" smtClean="0">
                <a:solidFill>
                  <a:srgbClr val="00B050"/>
                </a:solidFill>
                <a:sym typeface="Symbol" pitchFamily="96" charset="2"/>
              </a:rPr>
              <a:t>Added extra of something? Use some up!</a:t>
            </a:r>
            <a:endParaRPr lang="en-US" sz="4200" b="1" i="1" dirty="0">
              <a:solidFill>
                <a:srgbClr val="00B050"/>
              </a:solidFill>
              <a:sym typeface="Symbol" pitchFamily="96" charset="2"/>
            </a:endParaRP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075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How do you “stress” a reaction?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 Concentration change</a:t>
            </a:r>
          </a:p>
          <a:p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 Temperature change</a:t>
            </a:r>
          </a:p>
          <a:p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 Pressure/volume change for gases</a:t>
            </a:r>
          </a:p>
          <a:p>
            <a:pPr lvl="1"/>
            <a:r>
              <a:rPr lang="en-US" sz="4200" dirty="0">
                <a:solidFill>
                  <a:schemeClr val="tx1"/>
                </a:solidFill>
                <a:sym typeface="Symbol" pitchFamily="96" charset="2"/>
              </a:rPr>
              <a:t> </a:t>
            </a:r>
            <a:r>
              <a:rPr lang="en-US" sz="4200" dirty="0" smtClean="0">
                <a:solidFill>
                  <a:schemeClr val="tx1"/>
                </a:solidFill>
                <a:sym typeface="Symbol" pitchFamily="96" charset="2"/>
              </a:rPr>
              <a:t>the equivalent of a concentration change! </a:t>
            </a: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2359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Strange </a:t>
            </a:r>
            <a:r>
              <a:rPr lang="en-US" smtClean="0"/>
              <a:t>factS…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1430000" cy="5410200"/>
          </a:xfrm>
        </p:spPr>
        <p:txBody>
          <a:bodyPr>
            <a:normAutofit fontScale="92500"/>
          </a:bodyPr>
          <a:lstStyle/>
          <a:p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ONLY changes to </a:t>
            </a:r>
            <a:r>
              <a:rPr lang="en-US" sz="4400" u="sng" dirty="0" smtClean="0">
                <a:solidFill>
                  <a:schemeClr val="tx1"/>
                </a:solidFill>
                <a:sym typeface="Symbol" pitchFamily="96" charset="2"/>
              </a:rPr>
              <a:t>aqueous</a:t>
            </a:r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 and </a:t>
            </a:r>
            <a:r>
              <a:rPr lang="en-US" sz="4400" u="sng" dirty="0" smtClean="0">
                <a:solidFill>
                  <a:schemeClr val="tx1"/>
                </a:solidFill>
                <a:sym typeface="Symbol" pitchFamily="96" charset="2"/>
              </a:rPr>
              <a:t>gas</a:t>
            </a:r>
            <a:r>
              <a:rPr lang="en-US" sz="4400" dirty="0" smtClean="0">
                <a:solidFill>
                  <a:schemeClr val="tx1"/>
                </a:solidFill>
                <a:sym typeface="Symbol" pitchFamily="96" charset="2"/>
              </a:rPr>
              <a:t> phases affect equilibrium</a:t>
            </a:r>
          </a:p>
          <a:p>
            <a:pPr lvl="1"/>
            <a:r>
              <a:rPr lang="en-US" sz="3200" i="1" dirty="0" smtClean="0">
                <a:solidFill>
                  <a:srgbClr val="00B050"/>
                </a:solidFill>
                <a:sym typeface="Symbol" pitchFamily="96" charset="2"/>
              </a:rPr>
              <a:t> </a:t>
            </a:r>
            <a:r>
              <a:rPr lang="en-US" sz="3200" b="1" i="1" dirty="0" smtClean="0">
                <a:solidFill>
                  <a:srgbClr val="00B050"/>
                </a:solidFill>
                <a:sym typeface="Symbol" pitchFamily="96" charset="2"/>
              </a:rPr>
              <a:t>Solids and liquids do NOT affect equilibrium!</a:t>
            </a:r>
          </a:p>
          <a:p>
            <a:pPr lvl="2"/>
            <a:r>
              <a:rPr lang="en-US" sz="3200" dirty="0">
                <a:solidFill>
                  <a:schemeClr val="tx1"/>
                </a:solidFill>
                <a:sym typeface="Symbol" pitchFamily="96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sym typeface="Symbol" pitchFamily="96" charset="2"/>
              </a:rPr>
              <a:t>They do not have “concentrations” so they can’t factor in. </a:t>
            </a:r>
          </a:p>
          <a:p>
            <a:pPr lvl="1"/>
            <a:r>
              <a:rPr lang="en-US" sz="4100" dirty="0" smtClean="0">
                <a:solidFill>
                  <a:schemeClr val="tx1"/>
                </a:solidFill>
                <a:sym typeface="Symbol" pitchFamily="96" charset="2"/>
              </a:rPr>
              <a:t>Adding an Noble Gas, an INERT gas, does NOTHING </a:t>
            </a:r>
          </a:p>
          <a:p>
            <a:pPr lvl="1"/>
            <a:r>
              <a:rPr lang="en-US" sz="3900" dirty="0" smtClean="0">
                <a:solidFill>
                  <a:schemeClr val="tx1"/>
                </a:solidFill>
                <a:sym typeface="Symbol" pitchFamily="96" charset="2"/>
              </a:rPr>
              <a:t>Adding a catalyst does NOTHING! You will reach equilibrium faster but it won’t change the equilibrium point. </a:t>
            </a: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1055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Quick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9200"/>
            <a:ext cx="10178322" cy="466039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>
                <a:solidFill>
                  <a:srgbClr val="00B050"/>
                </a:solidFill>
              </a:rPr>
              <a:t>N</a:t>
            </a:r>
            <a:r>
              <a:rPr lang="en-US" sz="4400" b="1" baseline="-25000" dirty="0">
                <a:solidFill>
                  <a:srgbClr val="00B050"/>
                </a:solidFill>
              </a:rPr>
              <a:t>2</a:t>
            </a:r>
            <a:r>
              <a:rPr lang="en-US" sz="4400" b="1" dirty="0">
                <a:solidFill>
                  <a:srgbClr val="00B050"/>
                </a:solidFill>
              </a:rPr>
              <a:t>   + 3H</a:t>
            </a:r>
            <a:r>
              <a:rPr lang="en-US" sz="4400" b="1" baseline="-25000" dirty="0">
                <a:solidFill>
                  <a:srgbClr val="00B050"/>
                </a:solidFill>
              </a:rPr>
              <a:t>2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dirty="0">
                <a:solidFill>
                  <a:srgbClr val="00B050"/>
                </a:solidFill>
                <a:sym typeface="Symbol"/>
              </a:rPr>
              <a:t></a:t>
            </a:r>
            <a:r>
              <a:rPr lang="en-US" sz="4400" b="1" dirty="0">
                <a:solidFill>
                  <a:srgbClr val="00B050"/>
                </a:solidFill>
                <a:sym typeface="Wingdings" pitchFamily="2" charset="2"/>
              </a:rPr>
              <a:t> 2</a:t>
            </a:r>
            <a:r>
              <a:rPr lang="en-US" sz="4400" b="1" dirty="0">
                <a:solidFill>
                  <a:srgbClr val="00B050"/>
                </a:solidFill>
              </a:rPr>
              <a:t>NH</a:t>
            </a:r>
            <a:r>
              <a:rPr lang="en-US" sz="4400" b="1" baseline="-25000" dirty="0">
                <a:solidFill>
                  <a:srgbClr val="00B050"/>
                </a:solidFill>
              </a:rPr>
              <a:t>3</a:t>
            </a:r>
            <a:r>
              <a:rPr lang="en-US" sz="4400" b="1" dirty="0">
                <a:solidFill>
                  <a:srgbClr val="00B050"/>
                </a:solidFill>
              </a:rPr>
              <a:t>  </a:t>
            </a:r>
            <a:r>
              <a:rPr lang="en-US" sz="4400" b="1" dirty="0" smtClean="0">
                <a:solidFill>
                  <a:srgbClr val="00B050"/>
                </a:solidFill>
              </a:rPr>
              <a:t>+  </a:t>
            </a:r>
            <a:r>
              <a:rPr lang="en-US" sz="4400" b="1" dirty="0">
                <a:solidFill>
                  <a:srgbClr val="00B050"/>
                </a:solidFill>
              </a:rPr>
              <a:t>92.05 </a:t>
            </a:r>
            <a:r>
              <a:rPr lang="en-US" sz="4400" b="1" dirty="0" smtClean="0">
                <a:solidFill>
                  <a:srgbClr val="00B050"/>
                </a:solidFill>
              </a:rPr>
              <a:t>KJ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 Add more N</a:t>
            </a:r>
            <a:r>
              <a:rPr lang="en-US" sz="4400" baseline="-25000" dirty="0" smtClean="0">
                <a:solidFill>
                  <a:schemeClr val="tx1"/>
                </a:solidFill>
              </a:rPr>
              <a:t>2</a:t>
            </a: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smtClean="0">
                <a:solidFill>
                  <a:schemeClr val="tx1"/>
                </a:solidFill>
              </a:rPr>
              <a:t>Shift to the right, use up the extra by making more products!</a:t>
            </a:r>
          </a:p>
          <a:p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smtClean="0">
                <a:solidFill>
                  <a:schemeClr val="tx1"/>
                </a:solidFill>
              </a:rPr>
              <a:t>Remove H</a:t>
            </a:r>
            <a:r>
              <a:rPr lang="en-US" sz="4400" baseline="-25000" dirty="0" smtClean="0">
                <a:solidFill>
                  <a:schemeClr val="tx1"/>
                </a:solidFill>
              </a:rPr>
              <a:t>2</a:t>
            </a: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smtClean="0">
                <a:solidFill>
                  <a:schemeClr val="tx1"/>
                </a:solidFill>
              </a:rPr>
              <a:t>Shift to the left, replace what you took away by making more reactants!</a:t>
            </a:r>
          </a:p>
          <a:p>
            <a:pPr marL="457200" lvl="1" indent="0">
              <a:buNone/>
            </a:pPr>
            <a:endParaRPr lang="en-US" sz="42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9942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2385"/>
            <a:ext cx="10896600" cy="1492132"/>
          </a:xfrm>
        </p:spPr>
        <p:txBody>
          <a:bodyPr>
            <a:normAutofit/>
          </a:bodyPr>
          <a:lstStyle/>
          <a:p>
            <a:r>
              <a:rPr lang="en-US" dirty="0" smtClean="0"/>
              <a:t>Can’t get back to the start, but you can find a new equilibrium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057400"/>
            <a:ext cx="10178322" cy="3822193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 You can’t completely undo the stress and get back to your original concentrations…</a:t>
            </a:r>
            <a:r>
              <a:rPr lang="en-US" sz="4400" i="1" u="sng" dirty="0" smtClean="0">
                <a:solidFill>
                  <a:schemeClr val="tx1"/>
                </a:solidFill>
              </a:rPr>
              <a:t>BUT</a:t>
            </a:r>
            <a:r>
              <a:rPr lang="en-US" sz="4400" dirty="0" smtClean="0">
                <a:solidFill>
                  <a:schemeClr val="tx1"/>
                </a:solidFill>
              </a:rPr>
              <a:t> you can at least end up “better off” than when totally stressed.  </a:t>
            </a:r>
          </a:p>
          <a:p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smtClean="0">
                <a:solidFill>
                  <a:schemeClr val="tx1"/>
                </a:solidFill>
              </a:rPr>
              <a:t>The reaction will find </a:t>
            </a:r>
            <a:r>
              <a:rPr lang="en-US" sz="4400" i="1" u="sng" dirty="0" smtClean="0">
                <a:solidFill>
                  <a:schemeClr val="tx1"/>
                </a:solidFill>
              </a:rPr>
              <a:t>new ratios of concentrations</a:t>
            </a:r>
            <a:r>
              <a:rPr lang="en-US" sz="4400" dirty="0" smtClean="0">
                <a:solidFill>
                  <a:schemeClr val="tx1"/>
                </a:solidFill>
              </a:rPr>
              <a:t> where the forward and backwards rate can once again be equal. </a:t>
            </a:r>
            <a:endParaRPr lang="en-US" sz="42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42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4400" dirty="0">
              <a:solidFill>
                <a:schemeClr val="tx1"/>
              </a:solidFill>
              <a:sym typeface="Symbol" pitchFamily="96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344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3018</TotalTime>
  <Words>662</Words>
  <Application>Microsoft Office PowerPoint</Application>
  <PresentationFormat>Widescreen</PresentationFormat>
  <Paragraphs>87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Gill Sans MT</vt:lpstr>
      <vt:lpstr>Impact</vt:lpstr>
      <vt:lpstr>Symbol</vt:lpstr>
      <vt:lpstr>Wingdings</vt:lpstr>
      <vt:lpstr>Badge</vt:lpstr>
      <vt:lpstr> Equilibrium - </vt:lpstr>
      <vt:lpstr>What is a reversible reaction?</vt:lpstr>
      <vt:lpstr>Reactions will reach “equilibrium”</vt:lpstr>
      <vt:lpstr>“Finding” equilibrium point</vt:lpstr>
      <vt:lpstr>Le chatelier’s principle</vt:lpstr>
      <vt:lpstr>How do you “stress” a reaction?</vt:lpstr>
      <vt:lpstr>Strange factS…</vt:lpstr>
      <vt:lpstr>Quick example</vt:lpstr>
      <vt:lpstr>Can’t get back to the start, but you can find a new equilibrium </vt:lpstr>
      <vt:lpstr>PowerPoint Presentation</vt:lpstr>
      <vt:lpstr>What about changing pressure?</vt:lpstr>
      <vt:lpstr>Quick example</vt:lpstr>
      <vt:lpstr>Equilibrium videos</vt:lpstr>
      <vt:lpstr>Le Chatelier’s Practice Problems</vt:lpstr>
      <vt:lpstr>YouTube Links: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SBosse</dc:creator>
  <cp:lastModifiedBy>Farmer, Stephanie [DH]</cp:lastModifiedBy>
  <cp:revision>75</cp:revision>
  <dcterms:created xsi:type="dcterms:W3CDTF">2010-03-17T17:56:41Z</dcterms:created>
  <dcterms:modified xsi:type="dcterms:W3CDTF">2021-04-08T17:07:07Z</dcterms:modified>
</cp:coreProperties>
</file>