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6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57" r:id="rId1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31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5E7FA0D-1582-4FDC-8653-43D789D4E2FB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1D88061-0792-449A-9466-F6A9CE03F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7101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4EB8714-890A-41F6-A2A7-5BF22ACF0415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D73BFC2-F146-4F9F-94FD-6FE649F2C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794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3BFC2-F146-4F9F-94FD-6FE649F2CEF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174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F79B5-7213-46BB-B465-5AF6733BD72A}" type="datetime1">
              <a:rPr lang="en-US" smtClean="0"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219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2F82A-0B70-4034-A84E-1D68CA60BF42}" type="datetime1">
              <a:rPr lang="en-US" smtClean="0"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816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60AA0-50F0-4D1E-B01A-26EE9AAEC8FD}" type="datetime1">
              <a:rPr lang="en-US" smtClean="0"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820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9E1A7-8234-402C-B0C3-FC50818910FF}" type="datetime1">
              <a:rPr lang="en-US" smtClean="0"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702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17D5F-3FEB-47A9-9FDF-F432F836A2B4}" type="datetime1">
              <a:rPr lang="en-US" smtClean="0"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13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202C8-E5EA-4781-9EE0-2242989EB1D0}" type="datetime1">
              <a:rPr lang="en-US" smtClean="0"/>
              <a:t>5/9/2019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625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017-DAC5-4366-B8AA-A110011DC3A4}" type="datetime1">
              <a:rPr lang="en-US" smtClean="0"/>
              <a:t>5/9/2019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431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41F4B-331A-4484-A314-09D8BDA5F82D}" type="datetime1">
              <a:rPr lang="en-US" smtClean="0"/>
              <a:t>5/9/2019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797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C0DF1-EEFA-404A-AA76-FA66A2170C3E}" type="datetime1">
              <a:rPr lang="en-US" smtClean="0"/>
              <a:t>5/9/2019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285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F3F81-EB1E-4553-B871-245512AE4015}" type="datetime1">
              <a:rPr lang="en-US" smtClean="0"/>
              <a:t>5/9/2019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228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7DEAC-8706-4995-8E19-60799DCAE942}" type="datetime1">
              <a:rPr lang="en-US" smtClean="0"/>
              <a:t>5/9/2019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197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F11C6-6829-4CFD-A587-07A4009211FB}" type="datetime1">
              <a:rPr lang="en-US" smtClean="0"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441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2866" y="-828071"/>
            <a:ext cx="5826719" cy="1646302"/>
          </a:xfrm>
        </p:spPr>
        <p:txBody>
          <a:bodyPr/>
          <a:lstStyle/>
          <a:p>
            <a:r>
              <a:rPr lang="en-US" u="sng" dirty="0" smtClean="0"/>
              <a:t>Jumpstart</a:t>
            </a:r>
            <a:endParaRPr lang="en-US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495" y="818231"/>
            <a:ext cx="7214915" cy="1096899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>
                <a:solidFill>
                  <a:schemeClr val="tx1"/>
                </a:solidFill>
              </a:rPr>
              <a:t>Ca(OH)</a:t>
            </a:r>
            <a:r>
              <a:rPr lang="en-US" sz="3600" b="1" baseline="-25000" dirty="0" smtClean="0">
                <a:solidFill>
                  <a:schemeClr val="tx1"/>
                </a:solidFill>
              </a:rPr>
              <a:t>2</a:t>
            </a:r>
            <a:r>
              <a:rPr lang="en-US" sz="3600" b="1" dirty="0" smtClean="0">
                <a:solidFill>
                  <a:schemeClr val="tx1"/>
                </a:solidFill>
              </a:rPr>
              <a:t> + 2KBr </a:t>
            </a:r>
            <a:r>
              <a:rPr lang="en-US" sz="3600" b="1" dirty="0" smtClean="0">
                <a:solidFill>
                  <a:schemeClr val="tx1"/>
                </a:solidFill>
                <a:sym typeface="Symbol" panose="05050102010706020507" pitchFamily="18" charset="2"/>
              </a:rPr>
              <a:t> 2KOH + CaBr</a:t>
            </a:r>
            <a:r>
              <a:rPr lang="en-US" sz="3600" b="1" baseline="-25000" dirty="0" smtClean="0">
                <a:solidFill>
                  <a:schemeClr val="tx1"/>
                </a:solidFill>
                <a:sym typeface="Symbol" panose="05050102010706020507" pitchFamily="18" charset="2"/>
              </a:rPr>
              <a:t>2</a:t>
            </a:r>
            <a:endParaRPr lang="en-US" sz="3600" b="1" baseline="-250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0893" y="1751520"/>
            <a:ext cx="711188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arenR"/>
            </a:pPr>
            <a:r>
              <a:rPr lang="en-US" sz="2800" dirty="0" smtClean="0"/>
              <a:t> Which way does equilibrium shift if you add extra </a:t>
            </a:r>
            <a:r>
              <a:rPr lang="en-US" sz="2800" dirty="0" err="1" smtClean="0"/>
              <a:t>KBr</a:t>
            </a:r>
            <a:endParaRPr lang="en-US" sz="2800" dirty="0" smtClean="0"/>
          </a:p>
          <a:p>
            <a:pPr marL="342900" indent="-342900">
              <a:buFont typeface="+mj-lt"/>
              <a:buAutoNum type="arabicParenR"/>
            </a:pPr>
            <a:r>
              <a:rPr lang="en-US" sz="2800" dirty="0"/>
              <a:t> </a:t>
            </a:r>
            <a:r>
              <a:rPr lang="en-US" sz="2800" dirty="0" smtClean="0"/>
              <a:t>What happens to the amount of KOH once the shift happens?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2800" dirty="0" smtClean="0"/>
              <a:t> What happens to the amount of CaBr</a:t>
            </a:r>
            <a:r>
              <a:rPr lang="en-US" sz="2800" baseline="-25000" dirty="0" smtClean="0"/>
              <a:t>2 </a:t>
            </a:r>
            <a:r>
              <a:rPr lang="en-US" sz="2800" dirty="0" smtClean="0"/>
              <a:t>once the shift happens?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2800" dirty="0" smtClean="0"/>
              <a:t> What happens to the amount of Ca(OH)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once the shift happens?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41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2866" y="-828071"/>
            <a:ext cx="5826719" cy="1646302"/>
          </a:xfrm>
        </p:spPr>
        <p:txBody>
          <a:bodyPr/>
          <a:lstStyle/>
          <a:p>
            <a:r>
              <a:rPr lang="en-US" u="sng" dirty="0" smtClean="0"/>
              <a:t>Jumpstart</a:t>
            </a:r>
            <a:endParaRPr lang="en-US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495" y="818231"/>
            <a:ext cx="7214915" cy="1096899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>
                <a:solidFill>
                  <a:schemeClr val="tx1"/>
                </a:solidFill>
              </a:rPr>
              <a:t>Ca(OH)</a:t>
            </a:r>
            <a:r>
              <a:rPr lang="en-US" sz="3600" b="1" baseline="-25000" dirty="0" smtClean="0">
                <a:solidFill>
                  <a:schemeClr val="tx1"/>
                </a:solidFill>
              </a:rPr>
              <a:t>2</a:t>
            </a:r>
            <a:r>
              <a:rPr lang="en-US" sz="3600" b="1" dirty="0" smtClean="0">
                <a:solidFill>
                  <a:schemeClr val="tx1"/>
                </a:solidFill>
              </a:rPr>
              <a:t> + 2KBr </a:t>
            </a:r>
            <a:r>
              <a:rPr lang="en-US" sz="3600" b="1" dirty="0" smtClean="0">
                <a:solidFill>
                  <a:schemeClr val="tx1"/>
                </a:solidFill>
                <a:sym typeface="Symbol" panose="05050102010706020507" pitchFamily="18" charset="2"/>
              </a:rPr>
              <a:t> 2KOH + CaBr</a:t>
            </a:r>
            <a:r>
              <a:rPr lang="en-US" sz="3600" b="1" baseline="-25000" dirty="0" smtClean="0">
                <a:solidFill>
                  <a:schemeClr val="tx1"/>
                </a:solidFill>
                <a:sym typeface="Symbol" panose="05050102010706020507" pitchFamily="18" charset="2"/>
              </a:rPr>
              <a:t>2</a:t>
            </a:r>
            <a:endParaRPr lang="en-US" sz="3600" b="1" baseline="-250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9527" y="1360829"/>
            <a:ext cx="711188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arenR"/>
            </a:pPr>
            <a:r>
              <a:rPr lang="en-US" sz="2800" dirty="0" smtClean="0"/>
              <a:t>Add extra </a:t>
            </a:r>
            <a:r>
              <a:rPr lang="en-US" sz="2800" dirty="0" err="1" smtClean="0"/>
              <a:t>KBr</a:t>
            </a:r>
            <a:r>
              <a:rPr lang="en-US" sz="2800" dirty="0" smtClean="0"/>
              <a:t> </a:t>
            </a:r>
            <a:br>
              <a:rPr lang="en-US" sz="2800" dirty="0" smtClean="0"/>
            </a:br>
            <a:r>
              <a:rPr lang="en-US" sz="2800" b="1" dirty="0" smtClean="0">
                <a:solidFill>
                  <a:srgbClr val="FF0000"/>
                </a:solidFill>
              </a:rPr>
              <a:t>= </a:t>
            </a:r>
            <a:r>
              <a:rPr lang="en-US" sz="2800" b="1" i="1" dirty="0" smtClean="0">
                <a:solidFill>
                  <a:srgbClr val="FF0000"/>
                </a:solidFill>
              </a:rPr>
              <a:t>shift right, need to use it up!</a:t>
            </a:r>
            <a:endParaRPr lang="en-US" sz="2800" dirty="0" smtClean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arenR"/>
            </a:pPr>
            <a:r>
              <a:rPr lang="en-US" sz="2800" dirty="0" smtClean="0"/>
              <a:t>Amount of KOH 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	</a:t>
            </a:r>
            <a:r>
              <a:rPr lang="en-US" sz="2800" b="1" i="1" dirty="0" smtClean="0">
                <a:solidFill>
                  <a:srgbClr val="FF0000"/>
                </a:solidFill>
              </a:rPr>
              <a:t>= increases, you moved toward it so </a:t>
            </a:r>
            <a:br>
              <a:rPr lang="en-US" sz="2800" b="1" i="1" dirty="0" smtClean="0">
                <a:solidFill>
                  <a:srgbClr val="FF0000"/>
                </a:solidFill>
              </a:rPr>
            </a:br>
            <a:r>
              <a:rPr lang="en-US" sz="2800" b="1" i="1" dirty="0" smtClean="0">
                <a:solidFill>
                  <a:srgbClr val="FF0000"/>
                </a:solidFill>
              </a:rPr>
              <a:t>       you made some more</a:t>
            </a:r>
            <a:endParaRPr lang="en-US" sz="2800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arenR" startAt="3"/>
            </a:pPr>
            <a:r>
              <a:rPr lang="en-US" sz="2800" dirty="0" smtClean="0"/>
              <a:t>Amount of CaBr</a:t>
            </a:r>
            <a:r>
              <a:rPr lang="en-US" sz="2800" baseline="-25000" dirty="0" smtClean="0"/>
              <a:t>2 </a:t>
            </a:r>
          </a:p>
          <a:p>
            <a:r>
              <a:rPr lang="en-US" sz="2800" baseline="-25000" dirty="0" smtClean="0">
                <a:solidFill>
                  <a:srgbClr val="FF0000"/>
                </a:solidFill>
              </a:rPr>
              <a:t>	</a:t>
            </a:r>
            <a:r>
              <a:rPr lang="en-US" sz="2800" b="1" i="1" dirty="0" smtClean="0">
                <a:solidFill>
                  <a:srgbClr val="FF0000"/>
                </a:solidFill>
              </a:rPr>
              <a:t>= increases, you moved toward it so </a:t>
            </a:r>
            <a:br>
              <a:rPr lang="en-US" sz="2800" b="1" i="1" dirty="0" smtClean="0">
                <a:solidFill>
                  <a:srgbClr val="FF0000"/>
                </a:solidFill>
              </a:rPr>
            </a:br>
            <a:r>
              <a:rPr lang="en-US" sz="2800" b="1" i="1" dirty="0" smtClean="0">
                <a:solidFill>
                  <a:srgbClr val="FF0000"/>
                </a:solidFill>
              </a:rPr>
              <a:t>       you made some more</a:t>
            </a:r>
            <a:endParaRPr lang="en-US" sz="2800" baseline="-25000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arenR" startAt="4"/>
            </a:pPr>
            <a:r>
              <a:rPr lang="en-US" sz="2800" dirty="0" smtClean="0"/>
              <a:t>Amount of Ca(OH)</a:t>
            </a:r>
            <a:r>
              <a:rPr lang="en-US" sz="2800" baseline="-25000" dirty="0" smtClean="0"/>
              <a:t>2</a:t>
            </a:r>
          </a:p>
          <a:p>
            <a:r>
              <a:rPr lang="en-US" sz="2800" b="1" i="1" dirty="0">
                <a:solidFill>
                  <a:srgbClr val="FF0000"/>
                </a:solidFill>
              </a:rPr>
              <a:t>	</a:t>
            </a:r>
            <a:r>
              <a:rPr lang="en-US" sz="2800" b="1" i="1" dirty="0" smtClean="0">
                <a:solidFill>
                  <a:srgbClr val="FF0000"/>
                </a:solidFill>
              </a:rPr>
              <a:t>= decreases, you moved away from it </a:t>
            </a:r>
            <a:br>
              <a:rPr lang="en-US" sz="2800" b="1" i="1" dirty="0" smtClean="0">
                <a:solidFill>
                  <a:srgbClr val="FF0000"/>
                </a:solidFill>
              </a:rPr>
            </a:br>
            <a:r>
              <a:rPr lang="en-US" sz="2800" b="1" i="1" dirty="0" smtClean="0">
                <a:solidFill>
                  <a:srgbClr val="FF0000"/>
                </a:solidFill>
              </a:rPr>
              <a:t>       so you used some up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75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815" y="516563"/>
            <a:ext cx="6650625" cy="209784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92428" y="2614411"/>
            <a:ext cx="833263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UcParenR"/>
            </a:pPr>
            <a:r>
              <a:rPr lang="en-US" sz="2400" b="1" dirty="0" smtClean="0">
                <a:solidFill>
                  <a:srgbClr val="0070C0"/>
                </a:solidFill>
              </a:rPr>
              <a:t> Would shift it LEFT to replace what you took out</a:t>
            </a:r>
          </a:p>
          <a:p>
            <a:pPr marL="342900" indent="-342900">
              <a:buAutoNum type="alphaUcParenR"/>
            </a:pP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Would shift LEFT because there are only 3 moles of gas which is less crowded than 5 moles of gas on the right</a:t>
            </a:r>
          </a:p>
          <a:p>
            <a:pPr marL="342900" indent="-342900">
              <a:buAutoNum type="alphaUcParenR"/>
            </a:pP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It is ENDOTHERMIC so heat is reactant, so if I raise the temperature I need to use up some heat, so it shifts to the RIGHT</a:t>
            </a:r>
          </a:p>
          <a:p>
            <a:pPr marL="342900" indent="-342900">
              <a:buAutoNum type="alphaUcParenR"/>
            </a:pP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Would shift to the LEFT to use up the CS</a:t>
            </a:r>
            <a:r>
              <a:rPr lang="en-US" sz="2400" b="1" baseline="-25000" dirty="0" smtClean="0">
                <a:solidFill>
                  <a:srgbClr val="0070C0"/>
                </a:solidFill>
              </a:rPr>
              <a:t>2</a:t>
            </a:r>
            <a:r>
              <a:rPr lang="en-US" sz="2400" b="1" dirty="0" smtClean="0">
                <a:solidFill>
                  <a:srgbClr val="0070C0"/>
                </a:solidFill>
              </a:rPr>
              <a:t> that you added</a:t>
            </a:r>
          </a:p>
          <a:p>
            <a:pPr marL="342900" indent="-342900">
              <a:buAutoNum type="alphaUcParenR"/>
            </a:pP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275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362" y="501135"/>
            <a:ext cx="7914270" cy="470193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5640946" y="850005"/>
            <a:ext cx="2356834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079678" y="1223493"/>
            <a:ext cx="3286260" cy="2361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931831" y="2395470"/>
            <a:ext cx="5602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0070C0"/>
                </a:solidFill>
              </a:rPr>
              <a:t>Shift LEFT to use up the extra SO</a:t>
            </a:r>
            <a:r>
              <a:rPr lang="en-US" sz="2400" b="1" i="1" baseline="-25000" dirty="0" smtClean="0">
                <a:solidFill>
                  <a:srgbClr val="0070C0"/>
                </a:solidFill>
              </a:rPr>
              <a:t>2</a:t>
            </a:r>
            <a:endParaRPr lang="en-US" sz="2400" b="1" i="1" baseline="-25000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31831" y="3543837"/>
            <a:ext cx="5602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0070C0"/>
                </a:solidFill>
              </a:rPr>
              <a:t>Shift LEFT to replace what you took out</a:t>
            </a:r>
            <a:endParaRPr lang="en-US" sz="2400" b="1" i="1" baseline="-25000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31831" y="4685678"/>
            <a:ext cx="5602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0070C0"/>
                </a:solidFill>
              </a:rPr>
              <a:t>Shift LEFT to use up the extra O</a:t>
            </a:r>
            <a:r>
              <a:rPr lang="en-US" sz="2400" b="1" i="1" baseline="-25000" dirty="0" smtClean="0">
                <a:solidFill>
                  <a:srgbClr val="0070C0"/>
                </a:solidFill>
              </a:rPr>
              <a:t>2</a:t>
            </a:r>
            <a:endParaRPr lang="en-US" sz="2400" b="1" i="1" baseline="-25000" dirty="0">
              <a:solidFill>
                <a:srgbClr val="0070C0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270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985" y="453778"/>
            <a:ext cx="7821023" cy="303639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67437" y="1867436"/>
            <a:ext cx="5602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0070C0"/>
                </a:solidFill>
              </a:rPr>
              <a:t>NOTHING! It is a SOLID!</a:t>
            </a:r>
            <a:endParaRPr lang="en-US" sz="2400" b="1" i="1" baseline="-25000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67437" y="2910625"/>
            <a:ext cx="56023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0070C0"/>
                </a:solidFill>
              </a:rPr>
              <a:t>Shift LEFT to go to side with fewer moles of GAS so it feels less crowded and the pressure goes back down. Left side has 0 moles of GAS, right side has 1 mole of GAS</a:t>
            </a:r>
            <a:endParaRPr lang="en-US" sz="2400" b="1" i="1" baseline="-25000" dirty="0">
              <a:solidFill>
                <a:srgbClr val="0070C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768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918" y="751535"/>
            <a:ext cx="7943739" cy="204317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80315" y="2333049"/>
            <a:ext cx="560231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0070C0"/>
                </a:solidFill>
              </a:rPr>
              <a:t>If volume is increased, then pressure goes down. The reaction needs to raise the pressure back up. So it shifts to the LEFT because that side is more crowded with 5 moles of gas instead of only 4 on the right side</a:t>
            </a:r>
            <a:endParaRPr lang="en-US" sz="2400" b="1" i="1" baseline="-25000" dirty="0">
              <a:solidFill>
                <a:srgbClr val="0070C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210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706" y="604501"/>
            <a:ext cx="7335362" cy="436674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48706" y="1956875"/>
            <a:ext cx="81475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0070C0"/>
                </a:solidFill>
              </a:rPr>
              <a:t>Decrease volume means pressure goes up. So shift to LEFT because less crowded with only 3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mol</a:t>
            </a:r>
            <a:r>
              <a:rPr lang="en-US" sz="2400" b="1" i="1" dirty="0" smtClean="0">
                <a:solidFill>
                  <a:srgbClr val="0070C0"/>
                </a:solidFill>
              </a:rPr>
              <a:t> of gas instead of 4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mol</a:t>
            </a:r>
            <a:endParaRPr lang="en-US" sz="2400" b="1" i="1" baseline="-25000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8025" y="3139585"/>
            <a:ext cx="81475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0070C0"/>
                </a:solidFill>
              </a:rPr>
              <a:t>Decrease volume means pressure goes up. So shift to RIGHT because less crowded with only 3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mol</a:t>
            </a:r>
            <a:r>
              <a:rPr lang="en-US" sz="2400" b="1" i="1" dirty="0" smtClean="0">
                <a:solidFill>
                  <a:srgbClr val="0070C0"/>
                </a:solidFill>
              </a:rPr>
              <a:t> of gas instead of 4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mol</a:t>
            </a:r>
            <a:endParaRPr lang="en-US" sz="2400" b="1" i="1" baseline="-25000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9743" y="4322295"/>
            <a:ext cx="81475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0070C0"/>
                </a:solidFill>
              </a:rPr>
              <a:t>Decrease volume means pressure goes up. So shift to RIGHT because less crowded with only 1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mol</a:t>
            </a:r>
            <a:r>
              <a:rPr lang="en-US" sz="2400" b="1" i="1" dirty="0" smtClean="0">
                <a:solidFill>
                  <a:srgbClr val="0070C0"/>
                </a:solidFill>
              </a:rPr>
              <a:t> of gas instead of 2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mol</a:t>
            </a:r>
            <a:endParaRPr lang="en-US" sz="2400" b="1" i="1" baseline="-25000" dirty="0">
              <a:solidFill>
                <a:srgbClr val="0070C0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782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715" y="445461"/>
            <a:ext cx="7537429" cy="545014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3184" y="1544751"/>
            <a:ext cx="86030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0070C0"/>
                </a:solidFill>
              </a:rPr>
              <a:t>Exothermic – so heat is a product - so if you </a:t>
            </a:r>
            <a:r>
              <a:rPr lang="en-US" sz="2400" b="1" i="1" dirty="0" smtClean="0">
                <a:solidFill>
                  <a:srgbClr val="0070C0"/>
                </a:solidFill>
              </a:rPr>
              <a:t>decrease </a:t>
            </a:r>
            <a:r>
              <a:rPr lang="en-US" sz="2400" b="1" i="1" dirty="0" smtClean="0">
                <a:solidFill>
                  <a:srgbClr val="0070C0"/>
                </a:solidFill>
              </a:rPr>
              <a:t>the temperature, shift </a:t>
            </a:r>
            <a:r>
              <a:rPr lang="en-US" sz="2400" b="1" i="1" dirty="0" smtClean="0">
                <a:solidFill>
                  <a:srgbClr val="0070C0"/>
                </a:solidFill>
              </a:rPr>
              <a:t>RIGHT </a:t>
            </a:r>
            <a:r>
              <a:rPr lang="en-US" sz="2400" b="1" i="1" dirty="0" smtClean="0">
                <a:solidFill>
                  <a:srgbClr val="0070C0"/>
                </a:solidFill>
              </a:rPr>
              <a:t>in </a:t>
            </a:r>
            <a:r>
              <a:rPr lang="en-US" sz="2400" b="1" i="1" dirty="0" smtClean="0">
                <a:solidFill>
                  <a:srgbClr val="0070C0"/>
                </a:solidFill>
              </a:rPr>
              <a:t>order to replace </a:t>
            </a:r>
            <a:r>
              <a:rPr lang="en-US" sz="2400" b="1" i="1" dirty="0" smtClean="0">
                <a:solidFill>
                  <a:srgbClr val="0070C0"/>
                </a:solidFill>
              </a:rPr>
              <a:t>heat you </a:t>
            </a:r>
            <a:r>
              <a:rPr lang="en-US" sz="2400" b="1" i="1" dirty="0" smtClean="0">
                <a:solidFill>
                  <a:srgbClr val="0070C0"/>
                </a:solidFill>
              </a:rPr>
              <a:t>took away </a:t>
            </a:r>
            <a:endParaRPr lang="en-US" sz="2400" b="1" i="1" baseline="-25000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3184" y="2889179"/>
            <a:ext cx="91697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0070C0"/>
                </a:solidFill>
              </a:rPr>
              <a:t>Endothermic – so heat is a reactant -  so if </a:t>
            </a:r>
            <a:r>
              <a:rPr lang="en-US" sz="2400" b="1" i="1" dirty="0" smtClean="0">
                <a:solidFill>
                  <a:srgbClr val="0070C0"/>
                </a:solidFill>
              </a:rPr>
              <a:t>you decrease the </a:t>
            </a:r>
            <a:r>
              <a:rPr lang="en-US" sz="2400" b="1" i="1" dirty="0" smtClean="0">
                <a:solidFill>
                  <a:srgbClr val="0070C0"/>
                </a:solidFill>
              </a:rPr>
              <a:t>temperature, shift </a:t>
            </a:r>
            <a:r>
              <a:rPr lang="en-US" sz="2400" b="1" i="1" dirty="0" smtClean="0">
                <a:solidFill>
                  <a:srgbClr val="0070C0"/>
                </a:solidFill>
              </a:rPr>
              <a:t>LEFT </a:t>
            </a:r>
            <a:r>
              <a:rPr lang="en-US" sz="2400" b="1" i="1" dirty="0" smtClean="0">
                <a:solidFill>
                  <a:srgbClr val="0070C0"/>
                </a:solidFill>
              </a:rPr>
              <a:t>in order to </a:t>
            </a:r>
            <a:r>
              <a:rPr lang="en-US" sz="2400" b="1" i="1" dirty="0" smtClean="0">
                <a:solidFill>
                  <a:srgbClr val="0070C0"/>
                </a:solidFill>
              </a:rPr>
              <a:t>decrease the heat </a:t>
            </a:r>
            <a:r>
              <a:rPr lang="en-US" sz="2400" b="1" i="1" dirty="0" smtClean="0">
                <a:solidFill>
                  <a:srgbClr val="0070C0"/>
                </a:solidFill>
              </a:rPr>
              <a:t>you </a:t>
            </a:r>
            <a:r>
              <a:rPr lang="en-US" sz="2400" b="1" i="1" dirty="0" smtClean="0">
                <a:solidFill>
                  <a:srgbClr val="0070C0"/>
                </a:solidFill>
              </a:rPr>
              <a:t>took away </a:t>
            </a:r>
            <a:endParaRPr lang="en-US" sz="2400" b="1" i="1" baseline="-25000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77416" y="4458255"/>
            <a:ext cx="65188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0070C0"/>
                </a:solidFill>
              </a:rPr>
              <a:t>Exothermic – so heat is a product -  so if you </a:t>
            </a:r>
            <a:r>
              <a:rPr lang="en-US" sz="2400" b="1" i="1" dirty="0" smtClean="0">
                <a:solidFill>
                  <a:srgbClr val="0070C0"/>
                </a:solidFill>
              </a:rPr>
              <a:t>decrease the </a:t>
            </a:r>
            <a:r>
              <a:rPr lang="en-US" sz="2400" b="1" i="1" dirty="0" smtClean="0">
                <a:solidFill>
                  <a:srgbClr val="0070C0"/>
                </a:solidFill>
              </a:rPr>
              <a:t>temperature, shift </a:t>
            </a:r>
            <a:r>
              <a:rPr lang="en-US" sz="2400" b="1" i="1" dirty="0" smtClean="0">
                <a:solidFill>
                  <a:srgbClr val="0070C0"/>
                </a:solidFill>
              </a:rPr>
              <a:t>RIGHT </a:t>
            </a:r>
            <a:r>
              <a:rPr lang="en-US" sz="2400" b="1" i="1" dirty="0" smtClean="0">
                <a:solidFill>
                  <a:srgbClr val="0070C0"/>
                </a:solidFill>
              </a:rPr>
              <a:t>in order to </a:t>
            </a:r>
            <a:r>
              <a:rPr lang="en-US" sz="2400" b="1" i="1" dirty="0" smtClean="0">
                <a:solidFill>
                  <a:srgbClr val="0070C0"/>
                </a:solidFill>
              </a:rPr>
              <a:t>replace the heat </a:t>
            </a:r>
            <a:r>
              <a:rPr lang="en-US" sz="2400" b="1" i="1" dirty="0" smtClean="0">
                <a:solidFill>
                  <a:srgbClr val="0070C0"/>
                </a:solidFill>
              </a:rPr>
              <a:t>you added</a:t>
            </a:r>
            <a:endParaRPr lang="en-US" sz="2400" b="1" i="1" baseline="-25000" dirty="0">
              <a:solidFill>
                <a:srgbClr val="0070C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482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820" y="-193183"/>
            <a:ext cx="8912180" cy="1320800"/>
          </a:xfrm>
        </p:spPr>
        <p:txBody>
          <a:bodyPr>
            <a:norm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  <a:latin typeface="+mn-lt"/>
              </a:rPr>
              <a:t>Target</a:t>
            </a:r>
            <a:r>
              <a:rPr lang="en-US" b="1" u="sng" dirty="0" smtClean="0">
                <a:solidFill>
                  <a:srgbClr val="FF0000"/>
                </a:solidFill>
                <a:latin typeface="+mn-lt"/>
              </a:rPr>
              <a:t>: </a:t>
            </a:r>
            <a:r>
              <a:rPr lang="en-US" b="1" dirty="0">
                <a:solidFill>
                  <a:srgbClr val="FF0000"/>
                </a:solidFill>
                <a:latin typeface="+mn-lt"/>
              </a:rPr>
              <a:t>I can pay attention to small details when doing Le </a:t>
            </a:r>
            <a:r>
              <a:rPr lang="en-US" b="1" dirty="0" err="1">
                <a:solidFill>
                  <a:srgbClr val="FF0000"/>
                </a:solidFill>
                <a:latin typeface="+mn-lt"/>
              </a:rPr>
              <a:t>Chatelier’s</a:t>
            </a:r>
            <a:r>
              <a:rPr lang="en-US" b="1" dirty="0">
                <a:solidFill>
                  <a:srgbClr val="FF0000"/>
                </a:solidFill>
                <a:latin typeface="+mn-lt"/>
              </a:rPr>
              <a:t> principle problems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0327384"/>
              </p:ext>
            </p:extLst>
          </p:nvPr>
        </p:nvGraphicFramePr>
        <p:xfrm>
          <a:off x="420710" y="985949"/>
          <a:ext cx="8452834" cy="4693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414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9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022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Things to look for BEFORE answering an equilibrium problem</a:t>
                      </a:r>
                      <a:endParaRPr lang="en-US" sz="24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Stressor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Question</a:t>
                      </a:r>
                      <a:endParaRPr 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2000" b="1" dirty="0" smtClean="0"/>
                        <a:t>What</a:t>
                      </a:r>
                      <a:r>
                        <a:rPr lang="en-US" sz="2000" b="1" baseline="0" dirty="0" smtClean="0"/>
                        <a:t> does it tell us? </a:t>
                      </a:r>
                      <a:endParaRPr lang="en-US" sz="20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Increase or decrease </a:t>
                      </a:r>
                      <a:br>
                        <a:rPr lang="en-US" sz="2000" b="1" dirty="0" smtClean="0"/>
                      </a:br>
                      <a:r>
                        <a:rPr lang="en-US" sz="2000" b="1" dirty="0" smtClean="0"/>
                        <a:t> [ ]  products or reactants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Which phase? 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dirty="0" smtClean="0"/>
                        <a:t>Gas,</a:t>
                      </a:r>
                      <a:r>
                        <a:rPr lang="en-US" sz="2000" b="1" baseline="0" dirty="0" smtClean="0"/>
                        <a:t> aqueous - change things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baseline="0" dirty="0" smtClean="0"/>
                        <a:t>Solid, Liquid – DON’T CHANGE ANYTHING!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Increase or decrease </a:t>
                      </a:r>
                      <a:r>
                        <a:rPr lang="en-US" sz="2000" b="1" dirty="0" smtClean="0"/>
                        <a:t>Temperature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Endo or </a:t>
                      </a:r>
                      <a:r>
                        <a:rPr lang="en-US" sz="2000" b="1" dirty="0" err="1" smtClean="0"/>
                        <a:t>exo</a:t>
                      </a:r>
                      <a:r>
                        <a:rPr lang="en-US" sz="2000" b="1" dirty="0" smtClean="0"/>
                        <a:t>?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dirty="0" smtClean="0"/>
                        <a:t>Endo = absorbed,</a:t>
                      </a:r>
                      <a:r>
                        <a:rPr lang="en-US" sz="2000" b="1" baseline="0" dirty="0" smtClean="0"/>
                        <a:t> so it is a REACTANT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baseline="0" dirty="0" smtClean="0"/>
                        <a:t>Exo = released, so it is a PRODUCT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Increase or</a:t>
                      </a:r>
                      <a:r>
                        <a:rPr lang="en-US" sz="2000" b="1" baseline="0" dirty="0" smtClean="0"/>
                        <a:t> decrease total Pressure</a:t>
                      </a:r>
                    </a:p>
                    <a:p>
                      <a:pPr algn="ctr"/>
                      <a:r>
                        <a:rPr lang="en-US" sz="1800" b="0" i="1" baseline="0" dirty="0" smtClean="0"/>
                        <a:t>(Same as change in volume or number of moles of gas)</a:t>
                      </a:r>
                      <a:endParaRPr lang="en-US" sz="1800" b="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How many moles of GAS are</a:t>
                      </a:r>
                      <a:r>
                        <a:rPr lang="en-US" sz="2000" b="1" baseline="0" dirty="0" smtClean="0"/>
                        <a:t> on each side of the equation?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dirty="0" smtClean="0"/>
                        <a:t>Increase pressure =</a:t>
                      </a:r>
                      <a:r>
                        <a:rPr lang="en-US" sz="2000" b="1" baseline="0" dirty="0" smtClean="0"/>
                        <a:t> move to side with FEWER moles of gas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baseline="0" dirty="0" smtClean="0"/>
                        <a:t>Decrease pressure = move to side with MORE moles of gas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18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428</TotalTime>
  <Words>550</Words>
  <Application>Microsoft Office PowerPoint</Application>
  <PresentationFormat>On-screen Show (4:3)</PresentationFormat>
  <Paragraphs>59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Symbol</vt:lpstr>
      <vt:lpstr>Office Theme</vt:lpstr>
      <vt:lpstr>Jumpstart</vt:lpstr>
      <vt:lpstr>Jumpstart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Target: I can pay attention to small details when doing Le Chatelier’s principle problems</vt:lpstr>
    </vt:vector>
  </TitlesOfParts>
  <Company>DVHS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Jumpstart #1-G</dc:title>
  <dc:creator>Farmer, Stephanie [DH]</dc:creator>
  <cp:lastModifiedBy>Farmer, Stephanie [DH]</cp:lastModifiedBy>
  <cp:revision>13</cp:revision>
  <cp:lastPrinted>2018-05-09T17:12:24Z</cp:lastPrinted>
  <dcterms:created xsi:type="dcterms:W3CDTF">2018-05-09T15:32:46Z</dcterms:created>
  <dcterms:modified xsi:type="dcterms:W3CDTF">2019-05-09T21:38:20Z</dcterms:modified>
</cp:coreProperties>
</file>