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219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81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820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702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1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62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431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797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285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228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197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441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2866" y="-828071"/>
            <a:ext cx="5826719" cy="1646302"/>
          </a:xfrm>
        </p:spPr>
        <p:txBody>
          <a:bodyPr/>
          <a:lstStyle/>
          <a:p>
            <a:r>
              <a:rPr lang="en-US" u="sng" dirty="0" smtClean="0"/>
              <a:t>Jumpstart #1-G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495" y="818231"/>
            <a:ext cx="7214915" cy="1096899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chemeClr val="tx1"/>
                </a:solidFill>
              </a:rPr>
              <a:t>Ca(OH)</a:t>
            </a:r>
            <a:r>
              <a:rPr lang="en-US" sz="3600" b="1" baseline="-25000" dirty="0" smtClean="0">
                <a:solidFill>
                  <a:schemeClr val="tx1"/>
                </a:solidFill>
              </a:rPr>
              <a:t>2</a:t>
            </a:r>
            <a:r>
              <a:rPr lang="en-US" sz="3600" b="1" dirty="0" smtClean="0">
                <a:solidFill>
                  <a:schemeClr val="tx1"/>
                </a:solidFill>
              </a:rPr>
              <a:t> + 2KBr </a:t>
            </a:r>
            <a:r>
              <a:rPr lang="en-US" sz="3600" b="1" dirty="0" smtClean="0">
                <a:solidFill>
                  <a:schemeClr val="tx1"/>
                </a:solidFill>
                <a:sym typeface="Symbol" panose="05050102010706020507" pitchFamily="18" charset="2"/>
              </a:rPr>
              <a:t> 2KOH + CaBr</a:t>
            </a:r>
            <a:r>
              <a:rPr lang="en-US" sz="3600" b="1" baseline="-25000" dirty="0" smtClean="0">
                <a:solidFill>
                  <a:schemeClr val="tx1"/>
                </a:solidFill>
                <a:sym typeface="Symbol" panose="05050102010706020507" pitchFamily="18" charset="2"/>
              </a:rPr>
              <a:t>2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0893" y="1751520"/>
            <a:ext cx="711188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en-US" sz="2800" dirty="0" smtClean="0"/>
              <a:t> Which way does equilibrium shift if you add extra </a:t>
            </a:r>
            <a:r>
              <a:rPr lang="en-US" sz="2800" dirty="0" err="1" smtClean="0"/>
              <a:t>KBr</a:t>
            </a:r>
            <a:endParaRPr lang="en-US" sz="2800" dirty="0" smtClean="0"/>
          </a:p>
          <a:p>
            <a:pPr marL="342900" indent="-342900">
              <a:buFont typeface="+mj-lt"/>
              <a:buAutoNum type="arabicParenR"/>
            </a:pPr>
            <a:r>
              <a:rPr lang="en-US" sz="2800" dirty="0"/>
              <a:t> </a:t>
            </a:r>
            <a:r>
              <a:rPr lang="en-US" sz="2800" dirty="0" smtClean="0"/>
              <a:t>What happens to the amount of KOH once the shift happens?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2800" dirty="0" smtClean="0"/>
              <a:t> What happens to the amount of CaBr</a:t>
            </a:r>
            <a:r>
              <a:rPr lang="en-US" sz="2800" baseline="-25000" dirty="0" smtClean="0"/>
              <a:t>2 </a:t>
            </a:r>
            <a:r>
              <a:rPr lang="en-US" sz="2800" dirty="0" smtClean="0"/>
              <a:t>once the shift happens?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2800" dirty="0" smtClean="0"/>
              <a:t> What happens to the amount of Ca(OH)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once the shift happens?</a:t>
            </a:r>
          </a:p>
        </p:txBody>
      </p:sp>
    </p:spTree>
    <p:extLst>
      <p:ext uri="{BB962C8B-B14F-4D97-AF65-F5344CB8AC3E}">
        <p14:creationId xmlns:p14="http://schemas.microsoft.com/office/powerpoint/2010/main" val="413341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2866" y="-828071"/>
            <a:ext cx="5826719" cy="1646302"/>
          </a:xfrm>
        </p:spPr>
        <p:txBody>
          <a:bodyPr/>
          <a:lstStyle/>
          <a:p>
            <a:r>
              <a:rPr lang="en-US" u="sng" dirty="0" smtClean="0"/>
              <a:t>Jumpstart #1-G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495" y="818231"/>
            <a:ext cx="7214915" cy="1096899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chemeClr val="tx1"/>
                </a:solidFill>
              </a:rPr>
              <a:t>Ca(OH)</a:t>
            </a:r>
            <a:r>
              <a:rPr lang="en-US" sz="3600" b="1" baseline="-25000" dirty="0" smtClean="0">
                <a:solidFill>
                  <a:schemeClr val="tx1"/>
                </a:solidFill>
              </a:rPr>
              <a:t>2</a:t>
            </a:r>
            <a:r>
              <a:rPr lang="en-US" sz="3600" b="1" dirty="0" smtClean="0">
                <a:solidFill>
                  <a:schemeClr val="tx1"/>
                </a:solidFill>
              </a:rPr>
              <a:t> + 2KBr </a:t>
            </a:r>
            <a:r>
              <a:rPr lang="en-US" sz="3600" b="1" dirty="0" smtClean="0">
                <a:solidFill>
                  <a:schemeClr val="tx1"/>
                </a:solidFill>
                <a:sym typeface="Symbol" panose="05050102010706020507" pitchFamily="18" charset="2"/>
              </a:rPr>
              <a:t> 2KOH + CaBr</a:t>
            </a:r>
            <a:r>
              <a:rPr lang="en-US" sz="3600" b="1" baseline="-25000" dirty="0" smtClean="0">
                <a:solidFill>
                  <a:schemeClr val="tx1"/>
                </a:solidFill>
                <a:sym typeface="Symbol" panose="05050102010706020507" pitchFamily="18" charset="2"/>
              </a:rPr>
              <a:t>2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9527" y="1360829"/>
            <a:ext cx="711188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en-US" sz="2800" dirty="0" smtClean="0"/>
              <a:t>Add extra </a:t>
            </a:r>
            <a:r>
              <a:rPr lang="en-US" sz="2800" dirty="0" err="1" smtClean="0"/>
              <a:t>KBr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b="1" dirty="0" smtClean="0">
                <a:solidFill>
                  <a:srgbClr val="FF0000"/>
                </a:solidFill>
              </a:rPr>
              <a:t>= </a:t>
            </a:r>
            <a:r>
              <a:rPr lang="en-US" sz="2800" b="1" i="1" dirty="0" smtClean="0">
                <a:solidFill>
                  <a:srgbClr val="FF0000"/>
                </a:solidFill>
              </a:rPr>
              <a:t>shift right, need to use it up!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sz="2800" dirty="0" smtClean="0"/>
              <a:t>Amount of KOH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b="1" i="1" dirty="0" smtClean="0">
                <a:solidFill>
                  <a:srgbClr val="FF0000"/>
                </a:solidFill>
              </a:rPr>
              <a:t>= increases, you moved toward it so </a:t>
            </a:r>
            <a:br>
              <a:rPr lang="en-US" sz="2800" b="1" i="1" dirty="0" smtClean="0">
                <a:solidFill>
                  <a:srgbClr val="FF0000"/>
                </a:solidFill>
              </a:rPr>
            </a:br>
            <a:r>
              <a:rPr lang="en-US" sz="2800" b="1" i="1" dirty="0" smtClean="0">
                <a:solidFill>
                  <a:srgbClr val="FF0000"/>
                </a:solidFill>
              </a:rPr>
              <a:t>       you made some more</a:t>
            </a:r>
            <a:endParaRPr lang="en-US" sz="2800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arenR" startAt="3"/>
            </a:pPr>
            <a:r>
              <a:rPr lang="en-US" sz="2800" dirty="0" smtClean="0"/>
              <a:t>Amount of CaBr</a:t>
            </a:r>
            <a:r>
              <a:rPr lang="en-US" sz="2800" baseline="-25000" dirty="0" smtClean="0"/>
              <a:t>2 </a:t>
            </a:r>
          </a:p>
          <a:p>
            <a:r>
              <a:rPr lang="en-US" sz="2800" baseline="-25000" dirty="0" smtClean="0">
                <a:solidFill>
                  <a:srgbClr val="FF0000"/>
                </a:solidFill>
              </a:rPr>
              <a:t>	</a:t>
            </a:r>
            <a:r>
              <a:rPr lang="en-US" sz="2800" b="1" i="1" dirty="0" smtClean="0">
                <a:solidFill>
                  <a:srgbClr val="FF0000"/>
                </a:solidFill>
              </a:rPr>
              <a:t>= increases, you moved toward it so </a:t>
            </a:r>
            <a:br>
              <a:rPr lang="en-US" sz="2800" b="1" i="1" dirty="0" smtClean="0">
                <a:solidFill>
                  <a:srgbClr val="FF0000"/>
                </a:solidFill>
              </a:rPr>
            </a:br>
            <a:r>
              <a:rPr lang="en-US" sz="2800" b="1" i="1" dirty="0" smtClean="0">
                <a:solidFill>
                  <a:srgbClr val="FF0000"/>
                </a:solidFill>
              </a:rPr>
              <a:t>       you made some more</a:t>
            </a:r>
            <a:endParaRPr lang="en-US" sz="2800" baseline="-25000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arenR" startAt="4"/>
            </a:pPr>
            <a:r>
              <a:rPr lang="en-US" sz="2800" dirty="0" smtClean="0"/>
              <a:t>Amount of Ca(OH)</a:t>
            </a:r>
            <a:r>
              <a:rPr lang="en-US" sz="2800" baseline="-25000" dirty="0" smtClean="0"/>
              <a:t>2</a:t>
            </a:r>
          </a:p>
          <a:p>
            <a:r>
              <a:rPr lang="en-US" sz="2800" b="1" i="1" dirty="0">
                <a:solidFill>
                  <a:srgbClr val="FF0000"/>
                </a:solidFill>
              </a:rPr>
              <a:t>	</a:t>
            </a:r>
            <a:r>
              <a:rPr lang="en-US" sz="2800" b="1" i="1" dirty="0" smtClean="0">
                <a:solidFill>
                  <a:srgbClr val="FF0000"/>
                </a:solidFill>
              </a:rPr>
              <a:t>= decreases, you moved away from it </a:t>
            </a:r>
            <a:br>
              <a:rPr lang="en-US" sz="2800" b="1" i="1" dirty="0" smtClean="0">
                <a:solidFill>
                  <a:srgbClr val="FF0000"/>
                </a:solidFill>
              </a:rPr>
            </a:br>
            <a:r>
              <a:rPr lang="en-US" sz="2800" b="1" i="1" dirty="0" smtClean="0">
                <a:solidFill>
                  <a:srgbClr val="FF0000"/>
                </a:solidFill>
              </a:rPr>
              <a:t>       so you used some up</a:t>
            </a:r>
          </a:p>
        </p:txBody>
      </p:sp>
    </p:spTree>
    <p:extLst>
      <p:ext uri="{BB962C8B-B14F-4D97-AF65-F5344CB8AC3E}">
        <p14:creationId xmlns:p14="http://schemas.microsoft.com/office/powerpoint/2010/main" val="95175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820" y="-193183"/>
            <a:ext cx="8912180" cy="1320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Page 237 – KCQ    Target: 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I can pay attention to small details when doing Le </a:t>
            </a:r>
            <a:r>
              <a:rPr lang="en-US" b="1" dirty="0" err="1">
                <a:solidFill>
                  <a:srgbClr val="FF0000"/>
                </a:solidFill>
                <a:latin typeface="+mn-lt"/>
              </a:rPr>
              <a:t>Chatelier’s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 principle problems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321722"/>
              </p:ext>
            </p:extLst>
          </p:nvPr>
        </p:nvGraphicFramePr>
        <p:xfrm>
          <a:off x="420710" y="985949"/>
          <a:ext cx="8452834" cy="469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41431"/>
                <a:gridCol w="2009104"/>
                <a:gridCol w="3902299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Things to look for BEFORE answering an equilibrium problem</a:t>
                      </a:r>
                      <a:endParaRPr lang="en-US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Stressor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Question</a:t>
                      </a:r>
                      <a:endParaRPr 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1" dirty="0" smtClean="0"/>
                        <a:t>What</a:t>
                      </a:r>
                      <a:r>
                        <a:rPr lang="en-US" sz="2000" b="1" baseline="0" dirty="0" smtClean="0"/>
                        <a:t> does it tell us? </a:t>
                      </a:r>
                      <a:endParaRPr lang="en-US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Increase or decrease </a:t>
                      </a:r>
                      <a:br>
                        <a:rPr lang="en-US" sz="2000" b="1" dirty="0" smtClean="0"/>
                      </a:br>
                      <a:r>
                        <a:rPr lang="en-US" sz="2000" b="1" dirty="0" smtClean="0"/>
                        <a:t> [ ]  products or reactants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Which phase? 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dirty="0" smtClean="0"/>
                        <a:t>Gas,</a:t>
                      </a:r>
                      <a:r>
                        <a:rPr lang="en-US" sz="2000" b="1" baseline="0" dirty="0" smtClean="0"/>
                        <a:t> aqueous - change things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baseline="0" dirty="0" smtClean="0"/>
                        <a:t>Solid, Liquid – DON’T CHANGE ANYTHING!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Increase or decrease T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Endo or </a:t>
                      </a:r>
                      <a:r>
                        <a:rPr lang="en-US" sz="2000" b="1" dirty="0" err="1" smtClean="0"/>
                        <a:t>exo</a:t>
                      </a:r>
                      <a:r>
                        <a:rPr lang="en-US" sz="2000" b="1" dirty="0" smtClean="0"/>
                        <a:t>?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dirty="0" smtClean="0"/>
                        <a:t>Endo = absorbed,</a:t>
                      </a:r>
                      <a:r>
                        <a:rPr lang="en-US" sz="2000" b="1" baseline="0" dirty="0" smtClean="0"/>
                        <a:t> so it is a REACTANT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baseline="0" dirty="0" smtClean="0"/>
                        <a:t>Exo = released, so it is a PRODUCT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Increase or</a:t>
                      </a:r>
                      <a:r>
                        <a:rPr lang="en-US" sz="2000" b="1" baseline="0" dirty="0" smtClean="0"/>
                        <a:t> decrease total Pressure</a:t>
                      </a:r>
                    </a:p>
                    <a:p>
                      <a:pPr algn="ctr"/>
                      <a:r>
                        <a:rPr lang="en-US" sz="1800" b="0" i="1" baseline="0" dirty="0" smtClean="0"/>
                        <a:t>(Same as change in volume or number of moles of gas)</a:t>
                      </a:r>
                      <a:endParaRPr lang="en-US" sz="1800" b="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How many moles of GAS are</a:t>
                      </a:r>
                      <a:r>
                        <a:rPr lang="en-US" sz="2000" b="1" baseline="0" dirty="0" smtClean="0"/>
                        <a:t> on each side of the equation?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dirty="0" smtClean="0"/>
                        <a:t>Increase pressure =</a:t>
                      </a:r>
                      <a:r>
                        <a:rPr lang="en-US" sz="2000" b="1" baseline="0" dirty="0" smtClean="0"/>
                        <a:t> move to side with FEWER moles of gas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baseline="0" dirty="0" smtClean="0"/>
                        <a:t>Decrease pressure = move to side with MORE moles of gas</a:t>
                      </a:r>
                      <a:endParaRPr 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418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208</Words>
  <Application>Microsoft Office PowerPoint</Application>
  <PresentationFormat>On-screen Show 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Office Theme</vt:lpstr>
      <vt:lpstr>Jumpstart #1-G</vt:lpstr>
      <vt:lpstr>Jumpstart #1-G</vt:lpstr>
      <vt:lpstr>Page 237 – KCQ    Target: I can pay attention to small details when doing Le Chatelier’s principle problems</vt:lpstr>
    </vt:vector>
  </TitlesOfParts>
  <Company>DVHS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Jumpstart #1-G</dc:title>
  <dc:creator>Farmer, Stephanie [DH]</dc:creator>
  <cp:lastModifiedBy>Farmer, Stephanie [DH]</cp:lastModifiedBy>
  <cp:revision>5</cp:revision>
  <dcterms:created xsi:type="dcterms:W3CDTF">2018-05-09T15:32:46Z</dcterms:created>
  <dcterms:modified xsi:type="dcterms:W3CDTF">2018-05-09T16:25:17Z</dcterms:modified>
</cp:coreProperties>
</file>