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610600" cy="5791200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Is this reaction exothermic or endothermic?    </a:t>
            </a:r>
            <a:r>
              <a:rPr lang="en-US" b="1" dirty="0" smtClean="0">
                <a:solidFill>
                  <a:schemeClr val="tx1"/>
                </a:solidFill>
              </a:rPr>
              <a:t>N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+ 3H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 2</a:t>
            </a:r>
            <a:r>
              <a:rPr lang="en-US" b="1" dirty="0" smtClean="0">
                <a:solidFill>
                  <a:schemeClr val="tx1"/>
                </a:solidFill>
              </a:rPr>
              <a:t>NH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+ </a:t>
            </a:r>
            <a:r>
              <a:rPr lang="en-US" b="1" dirty="0">
                <a:solidFill>
                  <a:schemeClr val="tx1"/>
                </a:solidFill>
              </a:rPr>
              <a:t>92.05 </a:t>
            </a:r>
            <a:r>
              <a:rPr lang="en-US" b="1" dirty="0" smtClean="0">
                <a:solidFill>
                  <a:schemeClr val="tx1"/>
                </a:solidFill>
              </a:rPr>
              <a:t>KJ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2) What is </a:t>
            </a:r>
            <a:r>
              <a:rPr lang="en-US" b="1" u="sng" dirty="0" smtClean="0">
                <a:solidFill>
                  <a:schemeClr val="tx1"/>
                </a:solidFill>
              </a:rPr>
              <a:t>different</a:t>
            </a:r>
            <a:r>
              <a:rPr lang="en-US" dirty="0" smtClean="0">
                <a:solidFill>
                  <a:schemeClr val="tx1"/>
                </a:solidFill>
              </a:rPr>
              <a:t> about the equation below?</a:t>
            </a:r>
          </a:p>
          <a:p>
            <a:pPr marL="514350" indent="-514350" algn="l"/>
            <a:r>
              <a:rPr lang="en-US" b="1" dirty="0" smtClean="0">
                <a:solidFill>
                  <a:schemeClr val="tx1"/>
                </a:solidFill>
              </a:rPr>
              <a:t>      N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+ 3H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>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2</a:t>
            </a:r>
            <a:r>
              <a:rPr lang="en-US" b="1" dirty="0" smtClean="0">
                <a:solidFill>
                  <a:schemeClr val="tx1"/>
                </a:solidFill>
              </a:rPr>
              <a:t>NH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+ 92.05 KJ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	What do you think the difference means???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sym typeface="Symbol"/>
              </a:rPr>
              <a:t>    </a:t>
            </a:r>
            <a:r>
              <a:rPr lang="en-US" dirty="0" smtClean="0"/>
              <a:t>Equilibrium!   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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/>
            </a:r>
            <a:br>
              <a:rPr lang="en-US" b="1" dirty="0" smtClean="0">
                <a:solidFill>
                  <a:schemeClr val="tx1"/>
                </a:solidFill>
                <a:sym typeface="Symbo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Some reactions can go forwards AND backwards</a:t>
            </a:r>
          </a:p>
          <a:p>
            <a:pPr algn="ctr">
              <a:buNone/>
            </a:pPr>
            <a:endParaRPr lang="en-US" b="1" dirty="0">
              <a:sym typeface="Symbol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N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(g) + 3H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(g) 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 2</a:t>
            </a:r>
            <a:r>
              <a:rPr lang="en-US" b="1" dirty="0" smtClean="0">
                <a:solidFill>
                  <a:schemeClr val="tx1"/>
                </a:solidFill>
              </a:rPr>
              <a:t>NH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(g) + 92.05 KJ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b="1" dirty="0" smtClean="0"/>
              <a:t>OR</a:t>
            </a:r>
          </a:p>
          <a:p>
            <a:pPr algn="ctr">
              <a:buNone/>
            </a:pPr>
            <a:r>
              <a:rPr lang="en-US" b="1" dirty="0" smtClean="0"/>
              <a:t>2NH</a:t>
            </a:r>
            <a:r>
              <a:rPr lang="en-US" b="1" baseline="-25000" dirty="0" smtClean="0"/>
              <a:t>3</a:t>
            </a:r>
            <a:r>
              <a:rPr lang="en-US" b="1" dirty="0" smtClean="0"/>
              <a:t> (g) + 92.05 KJ </a:t>
            </a:r>
            <a:r>
              <a:rPr lang="en-US" b="1" dirty="0" smtClean="0">
                <a:sym typeface="Wingdings" pitchFamily="2" charset="2"/>
              </a:rPr>
              <a:t> N</a:t>
            </a:r>
            <a:r>
              <a:rPr lang="en-US" b="1" baseline="-25000" dirty="0" smtClean="0">
                <a:sym typeface="Wingdings" pitchFamily="2" charset="2"/>
              </a:rPr>
              <a:t>2</a:t>
            </a:r>
            <a:r>
              <a:rPr lang="en-US" b="1" dirty="0" smtClean="0">
                <a:sym typeface="Wingdings" pitchFamily="2" charset="2"/>
              </a:rPr>
              <a:t> (g) + 3H</a:t>
            </a:r>
            <a:r>
              <a:rPr lang="en-US" b="1" baseline="-25000" dirty="0" smtClean="0">
                <a:sym typeface="Wingdings" pitchFamily="2" charset="2"/>
              </a:rPr>
              <a:t>2</a:t>
            </a:r>
            <a:r>
              <a:rPr lang="en-US" b="1" dirty="0" smtClean="0">
                <a:sym typeface="Wingdings" pitchFamily="2" charset="2"/>
              </a:rPr>
              <a:t> (g)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EQUILIBRIUM = the point at which the forward reaction is happening at the same </a:t>
            </a:r>
            <a:r>
              <a:rPr lang="en-US" sz="4000" b="1" i="1" u="sng" dirty="0">
                <a:solidFill>
                  <a:srgbClr val="FF0000"/>
                </a:solidFill>
              </a:rPr>
              <a:t>RATE</a:t>
            </a:r>
            <a:r>
              <a:rPr lang="en-US" dirty="0" smtClean="0"/>
              <a:t> as the reverse reaction</a:t>
            </a:r>
          </a:p>
          <a:p>
            <a:endParaRPr lang="en-US" dirty="0" smtClean="0"/>
          </a:p>
          <a:p>
            <a:r>
              <a:rPr lang="en-US" dirty="0" smtClean="0"/>
              <a:t>Are the CONCENTRATIONS of reactants and products the same?????</a:t>
            </a:r>
          </a:p>
          <a:p>
            <a:pPr lvl="1"/>
            <a:r>
              <a:rPr lang="en-US" dirty="0" smtClean="0"/>
              <a:t>NO!!!!! (well </a:t>
            </a:r>
            <a:r>
              <a:rPr lang="en-US" i="1" dirty="0" smtClean="0"/>
              <a:t>maybe, </a:t>
            </a:r>
            <a:r>
              <a:rPr lang="en-US" dirty="0" smtClean="0"/>
              <a:t>but it doesn’t have to be!)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sym typeface="Symbol"/>
              </a:rPr>
              <a:t>    </a:t>
            </a:r>
            <a:r>
              <a:rPr lang="en-US" dirty="0" smtClean="0"/>
              <a:t>Equilibrium!   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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/>
            </a:r>
            <a:br>
              <a:rPr lang="en-US" b="1" dirty="0" smtClean="0">
                <a:solidFill>
                  <a:schemeClr val="tx1"/>
                </a:solidFill>
                <a:sym typeface="Symbol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sym typeface="Symbol"/>
              </a:rPr>
              <a:t>  </a:t>
            </a:r>
            <a:r>
              <a:rPr lang="en-US" dirty="0" smtClean="0">
                <a:sym typeface="Symbol" pitchFamily="96" charset="2"/>
              </a:rPr>
              <a:t>Le </a:t>
            </a:r>
            <a:r>
              <a:rPr lang="en-US" dirty="0" err="1" smtClean="0">
                <a:sym typeface="Symbol" pitchFamily="96" charset="2"/>
              </a:rPr>
              <a:t>Chatelier’s</a:t>
            </a:r>
            <a:r>
              <a:rPr lang="en-US" dirty="0" smtClean="0">
                <a:sym typeface="Symbol" pitchFamily="96" charset="2"/>
              </a:rPr>
              <a:t> principle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ym typeface="Symbol" pitchFamily="96" charset="2"/>
            </a:endParaRPr>
          </a:p>
          <a:p>
            <a:pPr>
              <a:buNone/>
            </a:pPr>
            <a:r>
              <a:rPr lang="en-US" dirty="0" smtClean="0">
                <a:sym typeface="Symbol" pitchFamily="96" charset="2"/>
              </a:rPr>
              <a:t>If a stress is applied to a reaction at equilibrium the reaction changes to relieve that stress</a:t>
            </a:r>
          </a:p>
          <a:p>
            <a:pPr>
              <a:buNone/>
            </a:pPr>
            <a:endParaRPr lang="en-US" dirty="0">
              <a:sym typeface="Symbol" pitchFamily="96" charset="2"/>
            </a:endParaRPr>
          </a:p>
          <a:p>
            <a:pPr>
              <a:buNone/>
            </a:pPr>
            <a:r>
              <a:rPr lang="en-US" dirty="0" smtClean="0">
                <a:sym typeface="Symbol" pitchFamily="96" charset="2"/>
              </a:rPr>
              <a:t>How do you “Stress” a reaction???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sym typeface="Symbol"/>
              </a:rPr>
              <a:t>  </a:t>
            </a:r>
            <a:r>
              <a:rPr lang="en-US" dirty="0" smtClean="0">
                <a:sym typeface="Symbol" pitchFamily="96" charset="2"/>
              </a:rPr>
              <a:t>Le </a:t>
            </a:r>
            <a:r>
              <a:rPr lang="en-US" dirty="0" err="1" smtClean="0">
                <a:sym typeface="Symbol" pitchFamily="96" charset="2"/>
              </a:rPr>
              <a:t>Chatelier’s</a:t>
            </a:r>
            <a:r>
              <a:rPr lang="en-US" dirty="0" smtClean="0">
                <a:sym typeface="Symbol" pitchFamily="96" charset="2"/>
              </a:rPr>
              <a:t> principle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ym typeface="Symbol" pitchFamily="96" charset="2"/>
            </a:endParaRPr>
          </a:p>
          <a:p>
            <a:pPr>
              <a:buNone/>
            </a:pPr>
            <a:r>
              <a:rPr lang="en-US" dirty="0" smtClean="0">
                <a:sym typeface="Symbol" pitchFamily="96" charset="2"/>
              </a:rPr>
              <a:t>Change:</a:t>
            </a:r>
          </a:p>
          <a:p>
            <a:pPr>
              <a:buNone/>
            </a:pPr>
            <a:r>
              <a:rPr lang="en-US" dirty="0">
                <a:sym typeface="Symbol" pitchFamily="96" charset="2"/>
              </a:rPr>
              <a:t>	</a:t>
            </a:r>
            <a:r>
              <a:rPr lang="en-US" dirty="0" smtClean="0">
                <a:sym typeface="Symbol" pitchFamily="96" charset="2"/>
              </a:rPr>
              <a:t>	Temperature</a:t>
            </a:r>
          </a:p>
          <a:p>
            <a:pPr>
              <a:buNone/>
            </a:pPr>
            <a:r>
              <a:rPr lang="en-US" dirty="0">
                <a:sym typeface="Symbol" pitchFamily="96" charset="2"/>
              </a:rPr>
              <a:t>	</a:t>
            </a:r>
            <a:r>
              <a:rPr lang="en-US" dirty="0" smtClean="0">
                <a:sym typeface="Symbol" pitchFamily="96" charset="2"/>
              </a:rPr>
              <a:t>	Concentration</a:t>
            </a:r>
          </a:p>
          <a:p>
            <a:pPr>
              <a:buNone/>
            </a:pPr>
            <a:r>
              <a:rPr lang="en-US" dirty="0">
                <a:sym typeface="Symbol" pitchFamily="96" charset="2"/>
              </a:rPr>
              <a:t>	</a:t>
            </a:r>
            <a:r>
              <a:rPr lang="en-US" dirty="0" smtClean="0">
                <a:sym typeface="Symbol" pitchFamily="96" charset="2"/>
              </a:rPr>
              <a:t>	Pressure</a:t>
            </a:r>
          </a:p>
          <a:p>
            <a:pPr>
              <a:buNone/>
            </a:pPr>
            <a:endParaRPr lang="en-US" dirty="0">
              <a:sym typeface="Symbol" pitchFamily="96" charset="2"/>
            </a:endParaRPr>
          </a:p>
        </p:txBody>
      </p:sp>
      <p:pic>
        <p:nvPicPr>
          <p:cNvPr id="1029" name="Picture 5" descr="C:\Users\SBosse\AppData\Local\Microsoft\Windows\Temporary Internet Files\Content.IE5\5QPN1A8F\MCj029257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057400"/>
            <a:ext cx="32268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26442" y="5118289"/>
            <a:ext cx="38930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04666" y="5112603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[N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] Before Stress Applied</a:t>
            </a:r>
            <a:br>
              <a:rPr lang="en-US" sz="2400" b="1" dirty="0" smtClean="0"/>
            </a:br>
            <a:r>
              <a:rPr lang="en-US" sz="2400" b="1" dirty="0" smtClean="0"/>
              <a:t>@ original equilibrium position</a:t>
            </a:r>
            <a:endParaRPr lang="en-US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104866" y="1082040"/>
            <a:ext cx="0" cy="40233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38066" y="1055996"/>
            <a:ext cx="3749040" cy="108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80866" y="159603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[N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] During the Stress</a:t>
            </a:r>
            <a:br>
              <a:rPr lang="en-US" sz="2400" b="1" dirty="0" smtClean="0"/>
            </a:br>
            <a:r>
              <a:rPr lang="en-US" sz="2400" b="1" dirty="0" smtClean="0"/>
              <a:t>no longer @ equilibrium</a:t>
            </a:r>
            <a:endParaRPr lang="en-US" sz="24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933666" y="1097280"/>
            <a:ext cx="0" cy="30175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705066" y="4130722"/>
            <a:ext cx="3810000" cy="170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3000" y="3229116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[N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] After reacting a </a:t>
            </a:r>
            <a:br>
              <a:rPr lang="en-US" sz="2400" b="1" dirty="0" smtClean="0"/>
            </a:br>
            <a:r>
              <a:rPr lang="en-US" sz="2400" b="1" dirty="0" smtClean="0"/>
              <a:t>NEW equilibrium position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87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SBosse\AppData\Local\Microsoft\Windows\Temporary Internet Files\Content.IE5\5QPN1A8F\MCj029257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4014">
            <a:off x="2175815" y="2702485"/>
            <a:ext cx="3226800" cy="32766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tx1"/>
                </a:solidFill>
              </a:rPr>
              <a:t> N</a:t>
            </a:r>
            <a:r>
              <a:rPr lang="en-US" sz="44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4400" b="1" dirty="0" smtClean="0">
                <a:solidFill>
                  <a:schemeClr val="tx1"/>
                </a:solidFill>
              </a:rPr>
              <a:t>   + 3H</a:t>
            </a:r>
            <a:r>
              <a:rPr lang="en-US" sz="44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sym typeface="Symbol"/>
              </a:rPr>
              <a:t></a:t>
            </a:r>
            <a:r>
              <a:rPr lang="en-US" sz="4400" b="1" dirty="0" smtClean="0">
                <a:solidFill>
                  <a:schemeClr val="tx1"/>
                </a:solidFill>
                <a:sym typeface="Wingdings" pitchFamily="2" charset="2"/>
              </a:rPr>
              <a:t> 2</a:t>
            </a:r>
            <a:r>
              <a:rPr lang="en-US" sz="4400" b="1" dirty="0" smtClean="0">
                <a:solidFill>
                  <a:schemeClr val="tx1"/>
                </a:solidFill>
              </a:rPr>
              <a:t>NH</a:t>
            </a:r>
            <a:r>
              <a:rPr lang="en-US" sz="4400" b="1" baseline="-25000" dirty="0" smtClean="0">
                <a:solidFill>
                  <a:schemeClr val="tx1"/>
                </a:solidFill>
              </a:rPr>
              <a:t>3</a:t>
            </a:r>
            <a:r>
              <a:rPr lang="en-US" sz="4400" b="1" dirty="0" smtClean="0">
                <a:solidFill>
                  <a:schemeClr val="tx1"/>
                </a:solidFill>
              </a:rPr>
              <a:t>       +  92.05 KJ</a:t>
            </a:r>
            <a:endParaRPr lang="en-US" sz="4400" dirty="0"/>
          </a:p>
        </p:txBody>
      </p:sp>
      <p:pic>
        <p:nvPicPr>
          <p:cNvPr id="4" name="Picture 5" descr="C:\Users\SBosse\AppData\Local\Microsoft\Windows\Temporary Internet Files\Content.IE5\5QPN1A8F\MCj029257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743200"/>
            <a:ext cx="3226800" cy="3276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-76200" y="1447800"/>
            <a:ext cx="16764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 smtClean="0">
                <a:solidFill>
                  <a:schemeClr val="tx1"/>
                </a:solidFill>
              </a:rPr>
              <a:t>N</a:t>
            </a:r>
            <a:r>
              <a:rPr lang="en-US" sz="11500" baseline="-25000" dirty="0" smtClean="0">
                <a:solidFill>
                  <a:schemeClr val="tx1"/>
                </a:solidFill>
              </a:rPr>
              <a:t>2</a:t>
            </a:r>
            <a:endParaRPr lang="en-US" sz="6000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3810000"/>
            <a:ext cx="762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0" y="3505200"/>
            <a:ext cx="10668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</a:rPr>
              <a:t>NH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3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81400" y="1219200"/>
            <a:ext cx="21336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2NH</a:t>
            </a:r>
            <a:r>
              <a:rPr lang="en-US" sz="7200" baseline="-25000" dirty="0" smtClean="0">
                <a:solidFill>
                  <a:schemeClr val="tx1"/>
                </a:solidFill>
              </a:rPr>
              <a:t>3</a:t>
            </a:r>
            <a:endParaRPr lang="en-US" sz="4000" baseline="-25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152400" y="1371600"/>
            <a:ext cx="16764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N</a:t>
            </a:r>
            <a:r>
              <a:rPr lang="en-US" sz="7200" baseline="-25000" dirty="0" smtClean="0">
                <a:solidFill>
                  <a:schemeClr val="tx1"/>
                </a:solidFill>
              </a:rPr>
              <a:t>2</a:t>
            </a:r>
            <a:endParaRPr lang="en-US" sz="4000" baseline="-250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sym typeface="Symbol"/>
              </a:rPr>
              <a:t>  </a:t>
            </a:r>
            <a:r>
              <a:rPr lang="en-US" dirty="0" smtClean="0">
                <a:sym typeface="Symbol" pitchFamily="96" charset="2"/>
              </a:rPr>
              <a:t>Let’s Change the Concentration!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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981200" y="1600200"/>
            <a:ext cx="990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3H</a:t>
            </a:r>
            <a:r>
              <a:rPr lang="en-US" sz="3200" b="1" baseline="-25000" dirty="0" smtClean="0">
                <a:solidFill>
                  <a:schemeClr val="tx1"/>
                </a:solidFill>
              </a:rPr>
              <a:t>2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11" grpId="0"/>
      <p:bldP spid="11" grpId="1"/>
      <p:bldP spid="12" grpId="0" animBg="1"/>
      <p:bldP spid="13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204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Office Theme</vt:lpstr>
      <vt:lpstr>PowerPoint Presentation</vt:lpstr>
      <vt:lpstr>    Equilibrium!     </vt:lpstr>
      <vt:lpstr>    Equilibrium!     </vt:lpstr>
      <vt:lpstr>  Le Chatelier’s principle </vt:lpstr>
      <vt:lpstr>  Le Chatelier’s principle </vt:lpstr>
      <vt:lpstr>PowerPoint Presentation</vt:lpstr>
      <vt:lpstr>  Let’s Change the Concentration!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SBosse</dc:creator>
  <cp:lastModifiedBy>Farmer, Stephanie [DH]</cp:lastModifiedBy>
  <cp:revision>47</cp:revision>
  <dcterms:created xsi:type="dcterms:W3CDTF">2010-03-17T17:56:41Z</dcterms:created>
  <dcterms:modified xsi:type="dcterms:W3CDTF">2018-05-08T18:00:44Z</dcterms:modified>
</cp:coreProperties>
</file>