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91CC-808E-4D3C-8E50-F6CCE977B78A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A7EE-FCB9-42F4-8DC7-36693D1E5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376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91CC-808E-4D3C-8E50-F6CCE977B78A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A7EE-FCB9-42F4-8DC7-36693D1E5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456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91CC-808E-4D3C-8E50-F6CCE977B78A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A7EE-FCB9-42F4-8DC7-36693D1E5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88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91CC-808E-4D3C-8E50-F6CCE977B78A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A7EE-FCB9-42F4-8DC7-36693D1E5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593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91CC-808E-4D3C-8E50-F6CCE977B78A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A7EE-FCB9-42F4-8DC7-36693D1E5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831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91CC-808E-4D3C-8E50-F6CCE977B78A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A7EE-FCB9-42F4-8DC7-36693D1E5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137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91CC-808E-4D3C-8E50-F6CCE977B78A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A7EE-FCB9-42F4-8DC7-36693D1E5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365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91CC-808E-4D3C-8E50-F6CCE977B78A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A7EE-FCB9-42F4-8DC7-36693D1E5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014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91CC-808E-4D3C-8E50-F6CCE977B78A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A7EE-FCB9-42F4-8DC7-36693D1E5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889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91CC-808E-4D3C-8E50-F6CCE977B78A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A7EE-FCB9-42F4-8DC7-36693D1E5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555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91CC-808E-4D3C-8E50-F6CCE977B78A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A7EE-FCB9-42F4-8DC7-36693D1E5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542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191CC-808E-4D3C-8E50-F6CCE977B78A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DA7EE-FCB9-42F4-8DC7-36693D1E5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798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81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066800"/>
            <a:ext cx="8305800" cy="5315712"/>
          </a:xfrm>
        </p:spPr>
        <p:txBody>
          <a:bodyPr anchor="t">
            <a:normAutofit/>
          </a:bodyPr>
          <a:lstStyle/>
          <a:p>
            <a:r>
              <a:rPr lang="en-US" dirty="0" smtClean="0"/>
              <a:t>#9  – What section of the heating curve have atoms moving the most? Use our numbering system, 1, 2, 3, 4, 5</a:t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83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066800"/>
            <a:ext cx="8305800" cy="5315712"/>
          </a:xfrm>
        </p:spPr>
        <p:txBody>
          <a:bodyPr anchor="t">
            <a:normAutofit/>
          </a:bodyPr>
          <a:lstStyle/>
          <a:p>
            <a:r>
              <a:rPr lang="en-US" dirty="0" smtClean="0"/>
              <a:t>#10  – If a reaction is endothermic do you feel hot or cold?</a:t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58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04088"/>
            <a:ext cx="8305800" cy="2343912"/>
          </a:xfrm>
        </p:spPr>
        <p:txBody>
          <a:bodyPr>
            <a:normAutofit/>
          </a:bodyPr>
          <a:lstStyle/>
          <a:p>
            <a:r>
              <a:rPr lang="en-US" dirty="0" smtClean="0"/>
              <a:t>#11 – If a reaction is exothermic is Q positive or negative?</a:t>
            </a:r>
            <a:br>
              <a:rPr lang="en-US" dirty="0" smtClean="0"/>
            </a:br>
            <a:r>
              <a:rPr lang="en-US" dirty="0" smtClean="0"/>
              <a:t>Is </a:t>
            </a:r>
            <a:r>
              <a:rPr lang="en-US" dirty="0" smtClean="0">
                <a:sym typeface="Symbol" panose="05050102010706020507" pitchFamily="18" charset="2"/>
              </a:rPr>
              <a:t>T positive or negative?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02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066800"/>
            <a:ext cx="8305800" cy="5315712"/>
          </a:xfrm>
        </p:spPr>
        <p:txBody>
          <a:bodyPr anchor="t">
            <a:normAutofit/>
          </a:bodyPr>
          <a:lstStyle/>
          <a:p>
            <a:r>
              <a:rPr lang="en-US" dirty="0" smtClean="0"/>
              <a:t>#12  – Calculate the energy transferred when 4.6g of ice is melted.</a:t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83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066800"/>
            <a:ext cx="8305800" cy="5315712"/>
          </a:xfrm>
        </p:spPr>
        <p:txBody>
          <a:bodyPr anchor="t">
            <a:normAutofit/>
          </a:bodyPr>
          <a:lstStyle/>
          <a:p>
            <a:r>
              <a:rPr lang="en-US" dirty="0" smtClean="0"/>
              <a:t>#13  – Calculate the energy transferred when 36.8 grams of water forms an ice cube in a freezer.</a:t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62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066800"/>
            <a:ext cx="8305800" cy="5315712"/>
          </a:xfrm>
        </p:spPr>
        <p:txBody>
          <a:bodyPr anchor="t">
            <a:normAutofit/>
          </a:bodyPr>
          <a:lstStyle/>
          <a:p>
            <a:r>
              <a:rPr lang="en-US" dirty="0" smtClean="0"/>
              <a:t>#14  – How much energy is required to heat 25 grams of ice from -10</a:t>
            </a:r>
            <a:r>
              <a:rPr lang="en-US" dirty="0" smtClean="0">
                <a:sym typeface="Symbol" panose="05050102010706020507" pitchFamily="18" charset="2"/>
              </a:rPr>
              <a:t>C into water at 0C?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767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066800"/>
            <a:ext cx="8305800" cy="5315712"/>
          </a:xfrm>
        </p:spPr>
        <p:txBody>
          <a:bodyPr anchor="t">
            <a:normAutofit/>
          </a:bodyPr>
          <a:lstStyle/>
          <a:p>
            <a:r>
              <a:rPr lang="en-US" dirty="0" smtClean="0"/>
              <a:t>#</a:t>
            </a:r>
            <a:r>
              <a:rPr lang="en-US" dirty="0" smtClean="0"/>
              <a:t>15  </a:t>
            </a:r>
            <a:r>
              <a:rPr lang="en-US" dirty="0" smtClean="0"/>
              <a:t>– </a:t>
            </a:r>
            <a:r>
              <a:rPr lang="en-US" dirty="0"/>
              <a:t>What is the energy during a phase change being used </a:t>
            </a:r>
            <a:r>
              <a:rPr lang="en-US" dirty="0" smtClean="0"/>
              <a:t>for?</a:t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12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066800"/>
            <a:ext cx="8305800" cy="5315712"/>
          </a:xfrm>
        </p:spPr>
        <p:txBody>
          <a:bodyPr anchor="t">
            <a:normAutofit/>
          </a:bodyPr>
          <a:lstStyle/>
          <a:p>
            <a:r>
              <a:rPr lang="en-US" dirty="0" smtClean="0"/>
              <a:t>#</a:t>
            </a:r>
            <a:r>
              <a:rPr lang="en-US" dirty="0" smtClean="0"/>
              <a:t>16  </a:t>
            </a:r>
            <a:r>
              <a:rPr lang="en-US" dirty="0" smtClean="0"/>
              <a:t>– How much energy does it take to raise 50 grams of ice at  0</a:t>
            </a:r>
            <a:r>
              <a:rPr lang="en-US" dirty="0" smtClean="0">
                <a:sym typeface="Symbol" panose="05050102010706020507" pitchFamily="18" charset="2"/>
              </a:rPr>
              <a:t> </a:t>
            </a:r>
            <a:r>
              <a:rPr lang="en-US" dirty="0">
                <a:sym typeface="Symbol" panose="05050102010706020507" pitchFamily="18" charset="2"/>
              </a:rPr>
              <a:t></a:t>
            </a:r>
            <a:r>
              <a:rPr lang="en-US" dirty="0" smtClean="0">
                <a:sym typeface="Symbol" panose="05050102010706020507" pitchFamily="18" charset="2"/>
              </a:rPr>
              <a:t>C to 100</a:t>
            </a:r>
            <a:r>
              <a:rPr lang="en-US" dirty="0">
                <a:sym typeface="Symbol" panose="05050102010706020507" pitchFamily="18" charset="2"/>
              </a:rPr>
              <a:t> </a:t>
            </a:r>
            <a:r>
              <a:rPr lang="en-US" dirty="0" smtClean="0">
                <a:sym typeface="Symbol" panose="05050102010706020507" pitchFamily="18" charset="2"/>
              </a:rPr>
              <a:t>C and then boil.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84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066800"/>
            <a:ext cx="8305800" cy="5315712"/>
          </a:xfrm>
        </p:spPr>
        <p:txBody>
          <a:bodyPr anchor="t">
            <a:normAutofit/>
          </a:bodyPr>
          <a:lstStyle/>
          <a:p>
            <a:r>
              <a:rPr lang="en-US" dirty="0" smtClean="0"/>
              <a:t>#17  – </a:t>
            </a:r>
            <a:r>
              <a:rPr lang="en-US" dirty="0"/>
              <a:t>A metal spoon is used to stir a cup of hot chocolate.  What is the sign (+ or -) of the </a:t>
            </a:r>
            <a:r>
              <a:rPr lang="en-US" dirty="0" err="1" smtClean="0"/>
              <a:t>Q</a:t>
            </a:r>
            <a:r>
              <a:rPr lang="en-US" baseline="-25000" dirty="0" err="1" smtClean="0"/>
              <a:t>spoon</a:t>
            </a:r>
            <a:r>
              <a:rPr lang="en-US" dirty="0" smtClean="0"/>
              <a:t>? </a:t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7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066800"/>
            <a:ext cx="8305800" cy="5315712"/>
          </a:xfrm>
        </p:spPr>
        <p:txBody>
          <a:bodyPr anchor="t">
            <a:normAutofit/>
          </a:bodyPr>
          <a:lstStyle/>
          <a:p>
            <a:r>
              <a:rPr lang="en-US" dirty="0" smtClean="0"/>
              <a:t>#18  – </a:t>
            </a:r>
            <a:r>
              <a:rPr lang="en-US" dirty="0"/>
              <a:t>Which part of the heating curve for water requires the most amount of energy to speed up the molecules? 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24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066800"/>
            <a:ext cx="8305800" cy="5315712"/>
          </a:xfrm>
        </p:spPr>
        <p:txBody>
          <a:bodyPr anchor="t">
            <a:normAutofit/>
          </a:bodyPr>
          <a:lstStyle/>
          <a:p>
            <a:r>
              <a:rPr lang="en-US" dirty="0" smtClean="0"/>
              <a:t>#1 – what is the freezing point?</a:t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7788" y="1981201"/>
            <a:ext cx="7472625" cy="458152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819400" y="2133600"/>
            <a:ext cx="533400" cy="3505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120</a:t>
            </a:r>
          </a:p>
          <a:p>
            <a:pPr algn="ctr"/>
            <a:r>
              <a:rPr lang="en-US" sz="600" dirty="0">
                <a:solidFill>
                  <a:schemeClr val="tx1"/>
                </a:solidFill>
              </a:rPr>
              <a:t/>
            </a:r>
            <a:br>
              <a:rPr lang="en-US" sz="600" dirty="0">
                <a:solidFill>
                  <a:schemeClr val="tx1"/>
                </a:solidFill>
              </a:rPr>
            </a:br>
            <a:endParaRPr lang="en-US" sz="600" dirty="0">
              <a:solidFill>
                <a:schemeClr val="tx1"/>
              </a:solidFill>
            </a:endParaRP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90</a:t>
            </a:r>
          </a:p>
          <a:p>
            <a:pPr algn="ctr"/>
            <a:endParaRPr lang="en-US" sz="3600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60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30</a:t>
            </a:r>
          </a:p>
        </p:txBody>
      </p:sp>
    </p:spTree>
    <p:extLst>
      <p:ext uri="{BB962C8B-B14F-4D97-AF65-F5344CB8AC3E}">
        <p14:creationId xmlns:p14="http://schemas.microsoft.com/office/powerpoint/2010/main" val="157019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066800"/>
            <a:ext cx="8305800" cy="5315712"/>
          </a:xfrm>
        </p:spPr>
        <p:txBody>
          <a:bodyPr anchor="t">
            <a:normAutofit/>
          </a:bodyPr>
          <a:lstStyle/>
          <a:p>
            <a:r>
              <a:rPr lang="en-US" dirty="0" smtClean="0"/>
              <a:t>#19  – </a:t>
            </a:r>
            <a:r>
              <a:rPr lang="en-US" dirty="0"/>
              <a:t>Compare a piece of brass with a specific heat of 0.85 J/</a:t>
            </a:r>
            <a:r>
              <a:rPr lang="en-US" dirty="0" err="1"/>
              <a:t>g</a:t>
            </a:r>
            <a:r>
              <a:rPr lang="en-US" dirty="0" err="1">
                <a:sym typeface="Symbol" panose="05050102010706020507" pitchFamily="18" charset="2"/>
              </a:rPr>
              <a:t></a:t>
            </a:r>
            <a:r>
              <a:rPr lang="en-US" dirty="0" err="1"/>
              <a:t>C</a:t>
            </a:r>
            <a:r>
              <a:rPr lang="en-US" dirty="0"/>
              <a:t> and water with a specific heat of 4.184 J/</a:t>
            </a:r>
            <a:r>
              <a:rPr lang="en-US" dirty="0" err="1"/>
              <a:t>g</a:t>
            </a:r>
            <a:r>
              <a:rPr lang="en-US" dirty="0" err="1">
                <a:sym typeface="Symbol" panose="05050102010706020507" pitchFamily="18" charset="2"/>
              </a:rPr>
              <a:t></a:t>
            </a:r>
            <a:r>
              <a:rPr lang="en-US" dirty="0" err="1"/>
              <a:t>C</a:t>
            </a:r>
            <a:r>
              <a:rPr lang="en-US" dirty="0"/>
              <a:t>.  Which of these substances heats more quickly?  Why?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51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066800"/>
            <a:ext cx="8305800" cy="5315712"/>
          </a:xfrm>
        </p:spPr>
        <p:txBody>
          <a:bodyPr anchor="t">
            <a:normAutofit/>
          </a:bodyPr>
          <a:lstStyle/>
          <a:p>
            <a:r>
              <a:rPr lang="en-US" dirty="0" smtClean="0"/>
              <a:t>#20  – </a:t>
            </a:r>
            <a:r>
              <a:rPr lang="en-US" dirty="0"/>
              <a:t>Which of the two substance </a:t>
            </a:r>
            <a:r>
              <a:rPr lang="en-US" dirty="0" smtClean="0"/>
              <a:t>(blue </a:t>
            </a:r>
            <a:r>
              <a:rPr lang="en-US" dirty="0"/>
              <a:t>or red marks) would cool the fastest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800" y="2705327"/>
            <a:ext cx="5867400" cy="3681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8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066800"/>
            <a:ext cx="8305800" cy="5315712"/>
          </a:xfrm>
        </p:spPr>
        <p:txBody>
          <a:bodyPr anchor="t">
            <a:normAutofit/>
          </a:bodyPr>
          <a:lstStyle/>
          <a:p>
            <a:r>
              <a:rPr lang="en-US" dirty="0" smtClean="0"/>
              <a:t>#21  – </a:t>
            </a:r>
            <a:r>
              <a:rPr lang="en-US" dirty="0"/>
              <a:t>What “law” is important for calorimeter calculations? 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61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066800"/>
            <a:ext cx="8305800" cy="5315712"/>
          </a:xfrm>
        </p:spPr>
        <p:txBody>
          <a:bodyPr anchor="t">
            <a:normAutofit/>
          </a:bodyPr>
          <a:lstStyle/>
          <a:p>
            <a:r>
              <a:rPr lang="en-US" dirty="0" smtClean="0"/>
              <a:t>#22  – </a:t>
            </a:r>
            <a:r>
              <a:rPr lang="en-US" dirty="0"/>
              <a:t>Which way does heat flow?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Hot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cold   OR  </a:t>
            </a:r>
            <a:r>
              <a:rPr lang="en-US" dirty="0" err="1"/>
              <a:t>cold</a:t>
            </a:r>
            <a:r>
              <a:rPr lang="en-US" dirty="0" err="1">
                <a:sym typeface="Wingdings" panose="05000000000000000000" pitchFamily="2" charset="2"/>
              </a:rPr>
              <a:t></a:t>
            </a:r>
            <a:r>
              <a:rPr lang="en-US" dirty="0" err="1"/>
              <a:t>Hot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791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066800"/>
            <a:ext cx="8305800" cy="5315712"/>
          </a:xfrm>
        </p:spPr>
        <p:txBody>
          <a:bodyPr anchor="t">
            <a:normAutofit/>
          </a:bodyPr>
          <a:lstStyle/>
          <a:p>
            <a:r>
              <a:rPr lang="en-US" dirty="0" smtClean="0"/>
              <a:t>#23  – </a:t>
            </a:r>
            <a:r>
              <a:rPr lang="en-US" dirty="0"/>
              <a:t>Why does a bathtub full of water heat faster than a swimming pool full of water?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89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066800"/>
            <a:ext cx="8305800" cy="5315712"/>
          </a:xfrm>
        </p:spPr>
        <p:txBody>
          <a:bodyPr anchor="t">
            <a:normAutofit/>
          </a:bodyPr>
          <a:lstStyle/>
          <a:p>
            <a:r>
              <a:rPr lang="en-US" dirty="0" smtClean="0"/>
              <a:t>#24  – How much energy in joules does 30.0 g of sulfur lose when it lowers from 120</a:t>
            </a:r>
            <a:r>
              <a:rPr lang="en-US" dirty="0">
                <a:sym typeface="Symbol" panose="05050102010706020507" pitchFamily="18" charset="2"/>
              </a:rPr>
              <a:t> </a:t>
            </a:r>
            <a:r>
              <a:rPr lang="en-US" dirty="0" smtClean="0">
                <a:sym typeface="Symbol" panose="05050102010706020507" pitchFamily="18" charset="2"/>
              </a:rPr>
              <a:t>C to 114 </a:t>
            </a:r>
            <a:r>
              <a:rPr lang="en-US" dirty="0">
                <a:sym typeface="Symbol" panose="05050102010706020507" pitchFamily="18" charset="2"/>
              </a:rPr>
              <a:t></a:t>
            </a:r>
            <a:r>
              <a:rPr lang="en-US" dirty="0" smtClean="0">
                <a:sym typeface="Symbol" panose="05050102010706020507" pitchFamily="18" charset="2"/>
              </a:rPr>
              <a:t>C. The specific heat of sulfur is 0.71 J/</a:t>
            </a:r>
            <a:r>
              <a:rPr lang="en-US" dirty="0" err="1" smtClean="0">
                <a:sym typeface="Symbol" panose="05050102010706020507" pitchFamily="18" charset="2"/>
              </a:rPr>
              <a:t>g</a:t>
            </a:r>
            <a:r>
              <a:rPr lang="en-US" dirty="0" err="1">
                <a:sym typeface="Symbol" panose="05050102010706020507" pitchFamily="18" charset="2"/>
              </a:rPr>
              <a:t>C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4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066800"/>
            <a:ext cx="8305800" cy="5315712"/>
          </a:xfrm>
        </p:spPr>
        <p:txBody>
          <a:bodyPr anchor="t">
            <a:normAutofit/>
          </a:bodyPr>
          <a:lstStyle/>
          <a:p>
            <a:r>
              <a:rPr lang="en-US" dirty="0" smtClean="0"/>
              <a:t>#25  – A piece of iron is heated until it absorbs 300J of energy. It is dropped into a cup of cold water. What is the </a:t>
            </a:r>
            <a:r>
              <a:rPr lang="en-US" dirty="0" err="1" smtClean="0"/>
              <a:t>Q</a:t>
            </a:r>
            <a:r>
              <a:rPr lang="en-US" baseline="-25000" dirty="0" err="1" smtClean="0"/>
              <a:t>iron</a:t>
            </a:r>
            <a:r>
              <a:rPr lang="en-US" dirty="0" smtClean="0"/>
              <a:t>, and </a:t>
            </a:r>
            <a:r>
              <a:rPr lang="en-US" dirty="0" err="1" smtClean="0"/>
              <a:t>Q</a:t>
            </a:r>
            <a:r>
              <a:rPr lang="en-US" baseline="-25000" dirty="0" err="1" smtClean="0"/>
              <a:t>water</a:t>
            </a:r>
            <a:r>
              <a:rPr lang="en-US" dirty="0" smtClean="0"/>
              <a:t> once the metal is in the water? </a:t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28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066800"/>
            <a:ext cx="8305800" cy="5315712"/>
          </a:xfrm>
        </p:spPr>
        <p:txBody>
          <a:bodyPr anchor="t">
            <a:normAutofit/>
          </a:bodyPr>
          <a:lstStyle/>
          <a:p>
            <a:r>
              <a:rPr lang="en-US" dirty="0" smtClean="0"/>
              <a:t>#26  – </a:t>
            </a:r>
            <a:r>
              <a:rPr lang="en-US" dirty="0"/>
              <a:t>The amount of energy needed to heat </a:t>
            </a:r>
            <a:r>
              <a:rPr lang="en-US" dirty="0" smtClean="0"/>
              <a:t>40.00 </a:t>
            </a:r>
            <a:r>
              <a:rPr lang="en-US" dirty="0"/>
              <a:t>g of iron from </a:t>
            </a:r>
            <a:r>
              <a:rPr lang="en-US" dirty="0" smtClean="0"/>
              <a:t>40.0</a:t>
            </a:r>
            <a:r>
              <a:rPr lang="en-US" baseline="30000" dirty="0" smtClean="0"/>
              <a:t>o</a:t>
            </a:r>
            <a:r>
              <a:rPr lang="en-US" dirty="0" smtClean="0"/>
              <a:t>C </a:t>
            </a:r>
            <a:r>
              <a:rPr lang="en-US" dirty="0"/>
              <a:t>to </a:t>
            </a:r>
            <a:r>
              <a:rPr lang="en-US" dirty="0" smtClean="0"/>
              <a:t>100.0</a:t>
            </a:r>
            <a:r>
              <a:rPr lang="en-US" baseline="30000" dirty="0" smtClean="0"/>
              <a:t>o</a:t>
            </a:r>
            <a:r>
              <a:rPr lang="en-US" dirty="0" smtClean="0"/>
              <a:t>C </a:t>
            </a:r>
            <a:r>
              <a:rPr lang="en-US" dirty="0"/>
              <a:t>is </a:t>
            </a:r>
            <a:r>
              <a:rPr lang="en-US" dirty="0" smtClean="0"/>
              <a:t>100 </a:t>
            </a:r>
            <a:r>
              <a:rPr lang="en-US" dirty="0"/>
              <a:t>J. The </a:t>
            </a:r>
            <a:r>
              <a:rPr lang="en-US" b="1" u="sng" dirty="0"/>
              <a:t>specific heat</a:t>
            </a:r>
            <a:r>
              <a:rPr lang="en-US" dirty="0"/>
              <a:t> capacity </a:t>
            </a:r>
            <a:r>
              <a:rPr lang="en-US" dirty="0" smtClean="0"/>
              <a:t>is what?</a:t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01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066800"/>
            <a:ext cx="8305800" cy="5315712"/>
          </a:xfrm>
        </p:spPr>
        <p:txBody>
          <a:bodyPr anchor="t">
            <a:normAutofit/>
          </a:bodyPr>
          <a:lstStyle/>
          <a:p>
            <a:r>
              <a:rPr lang="en-US" dirty="0" smtClean="0"/>
              <a:t>#27  – </a:t>
            </a:r>
            <a:r>
              <a:rPr lang="en-US" dirty="0"/>
              <a:t>The specific heat capacity of aluminum is 0.89 J/</a:t>
            </a:r>
            <a:r>
              <a:rPr lang="en-US" dirty="0" err="1"/>
              <a:t>g</a:t>
            </a:r>
            <a:r>
              <a:rPr lang="en-US" baseline="30000" dirty="0" err="1"/>
              <a:t>o</a:t>
            </a:r>
            <a:r>
              <a:rPr lang="en-US" dirty="0" err="1"/>
              <a:t>C</a:t>
            </a:r>
            <a:r>
              <a:rPr lang="en-US" dirty="0"/>
              <a:t>. Calculate </a:t>
            </a:r>
            <a:r>
              <a:rPr lang="en-US" dirty="0" smtClean="0"/>
              <a:t>mass of the aluminum block if 8900 J were needed to heat the </a:t>
            </a:r>
            <a:r>
              <a:rPr lang="en-US" dirty="0"/>
              <a:t>aluminum from </a:t>
            </a:r>
            <a:r>
              <a:rPr lang="en-US" dirty="0" smtClean="0"/>
              <a:t>75.0</a:t>
            </a:r>
            <a:r>
              <a:rPr lang="en-US" baseline="30000" dirty="0" smtClean="0"/>
              <a:t>o</a:t>
            </a:r>
            <a:r>
              <a:rPr lang="en-US" dirty="0" smtClean="0"/>
              <a:t>C </a:t>
            </a:r>
            <a:r>
              <a:rPr lang="en-US" dirty="0"/>
              <a:t>to </a:t>
            </a:r>
            <a:r>
              <a:rPr lang="en-US" dirty="0" smtClean="0"/>
              <a:t>145.0</a:t>
            </a:r>
            <a:r>
              <a:rPr lang="en-US" baseline="30000" dirty="0" smtClean="0"/>
              <a:t>o</a:t>
            </a:r>
            <a:r>
              <a:rPr lang="en-US" dirty="0" smtClean="0"/>
              <a:t>C </a:t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21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066800"/>
            <a:ext cx="8305800" cy="5315712"/>
          </a:xfrm>
        </p:spPr>
        <p:txBody>
          <a:bodyPr anchor="t">
            <a:normAutofit/>
          </a:bodyPr>
          <a:lstStyle/>
          <a:p>
            <a:r>
              <a:rPr lang="en-US" dirty="0" smtClean="0"/>
              <a:t>#28  – an unknown metal has a mass of 280g, absorbs 3000kJ of energy and goes from 10</a:t>
            </a:r>
            <a:r>
              <a:rPr lang="en-US" dirty="0" smtClean="0">
                <a:sym typeface="Symbol" panose="05050102010706020507" pitchFamily="18" charset="2"/>
              </a:rPr>
              <a:t> </a:t>
            </a:r>
            <a:r>
              <a:rPr lang="en-US" dirty="0">
                <a:sym typeface="Symbol" panose="05050102010706020507" pitchFamily="18" charset="2"/>
              </a:rPr>
              <a:t>C </a:t>
            </a:r>
            <a:r>
              <a:rPr lang="en-US" dirty="0" smtClean="0">
                <a:sym typeface="Symbol" panose="05050102010706020507" pitchFamily="18" charset="2"/>
              </a:rPr>
              <a:t>to 95</a:t>
            </a:r>
            <a:r>
              <a:rPr lang="en-US" dirty="0">
                <a:sym typeface="Symbol" panose="05050102010706020507" pitchFamily="18" charset="2"/>
              </a:rPr>
              <a:t> </a:t>
            </a:r>
            <a:r>
              <a:rPr lang="en-US" dirty="0" smtClean="0">
                <a:sym typeface="Symbol" panose="05050102010706020507" pitchFamily="18" charset="2"/>
              </a:rPr>
              <a:t>C. What is the specific heat?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13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066800"/>
            <a:ext cx="8305800" cy="5315712"/>
          </a:xfrm>
        </p:spPr>
        <p:txBody>
          <a:bodyPr anchor="t">
            <a:normAutofit/>
          </a:bodyPr>
          <a:lstStyle/>
          <a:p>
            <a:r>
              <a:rPr lang="en-US" dirty="0" smtClean="0"/>
              <a:t>#2 – Which takes longer – melting or boiling. WHY?</a:t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0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066800"/>
            <a:ext cx="8305800" cy="5315712"/>
          </a:xfrm>
        </p:spPr>
        <p:txBody>
          <a:bodyPr anchor="t">
            <a:normAutofit/>
          </a:bodyPr>
          <a:lstStyle/>
          <a:p>
            <a:r>
              <a:rPr lang="en-US" dirty="0" smtClean="0"/>
              <a:t>#29  – How much energy is required to boil 10 grams of mercury if the latent heat of vaporization is 294 J/g </a:t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379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066800"/>
            <a:ext cx="8305800" cy="5315712"/>
          </a:xfrm>
        </p:spPr>
        <p:txBody>
          <a:bodyPr anchor="t">
            <a:normAutofit fontScale="90000"/>
          </a:bodyPr>
          <a:lstStyle/>
          <a:p>
            <a:r>
              <a:rPr lang="en-US" dirty="0" smtClean="0"/>
              <a:t>#30  – mercury is a neurotoxin that when inhaled can be highly dangerous. Calculate the amount of energy required to change 14g of liquid mercury into a gas at 357</a:t>
            </a:r>
            <a:r>
              <a:rPr lang="en-US" dirty="0">
                <a:sym typeface="Symbol" panose="05050102010706020507" pitchFamily="18" charset="2"/>
              </a:rPr>
              <a:t> </a:t>
            </a:r>
            <a:r>
              <a:rPr lang="en-US" dirty="0" smtClean="0">
                <a:sym typeface="Symbol" panose="05050102010706020507" pitchFamily="18" charset="2"/>
              </a:rPr>
              <a:t>C. The latent heat of fusion is 11 J/g and the latent heat of vaporization is 294 J/g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36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066800"/>
            <a:ext cx="8305800" cy="5315712"/>
          </a:xfrm>
        </p:spPr>
        <p:txBody>
          <a:bodyPr anchor="t">
            <a:normAutofit/>
          </a:bodyPr>
          <a:lstStyle/>
          <a:p>
            <a:r>
              <a:rPr lang="en-US" dirty="0" smtClean="0"/>
              <a:t>#31  – a substance has a melting point of 27</a:t>
            </a:r>
            <a:r>
              <a:rPr lang="en-US" dirty="0" smtClean="0">
                <a:sym typeface="Symbol" panose="05050102010706020507" pitchFamily="18" charset="2"/>
              </a:rPr>
              <a:t>C and a vaporization point of 168C. Draw the heating curve.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72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066800"/>
            <a:ext cx="8305800" cy="5315712"/>
          </a:xfrm>
        </p:spPr>
        <p:txBody>
          <a:bodyPr anchor="t">
            <a:normAutofit/>
          </a:bodyPr>
          <a:lstStyle/>
          <a:p>
            <a:r>
              <a:rPr lang="en-US" dirty="0" smtClean="0"/>
              <a:t>#32  – How much energy is released when cooling 10g steam from 150</a:t>
            </a:r>
            <a:r>
              <a:rPr lang="en-US" dirty="0" smtClean="0">
                <a:sym typeface="Symbol" panose="05050102010706020507" pitchFamily="18" charset="2"/>
              </a:rPr>
              <a:t>C to ice at          -15C?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8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066800"/>
            <a:ext cx="8305800" cy="5315712"/>
          </a:xfrm>
        </p:spPr>
        <p:txBody>
          <a:bodyPr anchor="t">
            <a:normAutofit/>
          </a:bodyPr>
          <a:lstStyle/>
          <a:p>
            <a:r>
              <a:rPr lang="en-US" dirty="0" smtClean="0"/>
              <a:t>#3 – What is the opposite of vaporizing?</a:t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02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066800"/>
            <a:ext cx="8305800" cy="5315712"/>
          </a:xfrm>
        </p:spPr>
        <p:txBody>
          <a:bodyPr anchor="t">
            <a:normAutofit/>
          </a:bodyPr>
          <a:lstStyle/>
          <a:p>
            <a:r>
              <a:rPr lang="en-US" dirty="0" smtClean="0"/>
              <a:t>#4  – Which areas of a heating curve undergo an increase in kinetic energy? Use our numbering system (1, 2, 3, 4, 5)</a:t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918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066800"/>
            <a:ext cx="8305800" cy="5315712"/>
          </a:xfrm>
        </p:spPr>
        <p:txBody>
          <a:bodyPr anchor="t">
            <a:normAutofit/>
          </a:bodyPr>
          <a:lstStyle/>
          <a:p>
            <a:r>
              <a:rPr lang="en-US" dirty="0" smtClean="0"/>
              <a:t>#5  – What are the units for latent heat?</a:t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95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066800"/>
            <a:ext cx="8305800" cy="5315712"/>
          </a:xfrm>
        </p:spPr>
        <p:txBody>
          <a:bodyPr anchor="t">
            <a:normAutofit/>
          </a:bodyPr>
          <a:lstStyle/>
          <a:p>
            <a:r>
              <a:rPr lang="en-US" dirty="0" smtClean="0"/>
              <a:t>#6  – If water vapor condenses on the outside of a soda can is energy absorbed or released? Is it </a:t>
            </a:r>
            <a:r>
              <a:rPr lang="en-US" dirty="0" err="1" smtClean="0"/>
              <a:t>endo</a:t>
            </a:r>
            <a:r>
              <a:rPr lang="en-US" dirty="0" smtClean="0"/>
              <a:t> or exothermic?</a:t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40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066800"/>
            <a:ext cx="8305800" cy="5315712"/>
          </a:xfrm>
        </p:spPr>
        <p:txBody>
          <a:bodyPr anchor="t">
            <a:normAutofit/>
          </a:bodyPr>
          <a:lstStyle/>
          <a:p>
            <a:r>
              <a:rPr lang="en-US" dirty="0" smtClean="0"/>
              <a:t>#7  – </a:t>
            </a:r>
            <a:r>
              <a:rPr lang="en-US" dirty="0"/>
              <a:t>The quantity of heat required to change the temperature of 1 g of a substance by 1°C is defined </a:t>
            </a:r>
            <a:r>
              <a:rPr lang="en-US" dirty="0" smtClean="0"/>
              <a:t>as what?</a:t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79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066800"/>
            <a:ext cx="8305800" cy="5315712"/>
          </a:xfrm>
        </p:spPr>
        <p:txBody>
          <a:bodyPr anchor="t">
            <a:normAutofit/>
          </a:bodyPr>
          <a:lstStyle/>
          <a:p>
            <a:r>
              <a:rPr lang="en-US" dirty="0" smtClean="0"/>
              <a:t>#8  – How many kJ is 85300 J?</a:t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44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1340</TotalTime>
  <Words>743</Words>
  <Application>Microsoft Office PowerPoint</Application>
  <PresentationFormat>Widescreen</PresentationFormat>
  <Paragraphs>41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Arial</vt:lpstr>
      <vt:lpstr>Calibri</vt:lpstr>
      <vt:lpstr>Calibri Light</vt:lpstr>
      <vt:lpstr>Symbol</vt:lpstr>
      <vt:lpstr>Wingdings</vt:lpstr>
      <vt:lpstr>Office Theme</vt:lpstr>
      <vt:lpstr>PowerPoint Presentation</vt:lpstr>
      <vt:lpstr>#1 – what is the freezing point?   </vt:lpstr>
      <vt:lpstr>#2 – Which takes longer – melting or boiling. WHY?   </vt:lpstr>
      <vt:lpstr>#3 – What is the opposite of vaporizing?   </vt:lpstr>
      <vt:lpstr>#4  – Which areas of a heating curve undergo an increase in kinetic energy? Use our numbering system (1, 2, 3, 4, 5)   </vt:lpstr>
      <vt:lpstr>#5  – What are the units for latent heat?   </vt:lpstr>
      <vt:lpstr>#6  – If water vapor condenses on the outside of a soda can is energy absorbed or released? Is it endo or exothermic?   </vt:lpstr>
      <vt:lpstr>#7  – The quantity of heat required to change the temperature of 1 g of a substance by 1°C is defined as what?   </vt:lpstr>
      <vt:lpstr>#8  – How many kJ is 85300 J?   </vt:lpstr>
      <vt:lpstr>#9  – What section of the heating curve have atoms moving the most? Use our numbering system, 1, 2, 3, 4, 5   </vt:lpstr>
      <vt:lpstr>#10  – If a reaction is endothermic do you feel hot or cold?   </vt:lpstr>
      <vt:lpstr>#11 – If a reaction is exothermic is Q positive or negative? Is T positive or negative?</vt:lpstr>
      <vt:lpstr>#12  – Calculate the energy transferred when 4.6g of ice is melted.   </vt:lpstr>
      <vt:lpstr>#13  – Calculate the energy transferred when 36.8 grams of water forms an ice cube in a freezer.   </vt:lpstr>
      <vt:lpstr>#14  – How much energy is required to heat 25 grams of ice from -10C into water at 0C?   </vt:lpstr>
      <vt:lpstr>#15  – What is the energy during a phase change being used for?   </vt:lpstr>
      <vt:lpstr>#16  – How much energy does it take to raise 50 grams of ice at  0 C to 100 C and then boil.    </vt:lpstr>
      <vt:lpstr>#17  – A metal spoon is used to stir a cup of hot chocolate.  What is the sign (+ or -) of the Qspoon?    </vt:lpstr>
      <vt:lpstr>#18  – Which part of the heating curve for water requires the most amount of energy to speed up the molecules?     </vt:lpstr>
      <vt:lpstr>#19  – Compare a piece of brass with a specific heat of 0.85 J/gC and water with a specific heat of 4.184 J/gC.  Which of these substances heats more quickly?  Why?    </vt:lpstr>
      <vt:lpstr>#20  – Which of the two substance (blue or red marks) would cool the fastest?      </vt:lpstr>
      <vt:lpstr>#21  – What “law” is important for calorimeter calculations?     </vt:lpstr>
      <vt:lpstr>#22  – Which way does heat flow?   Hot  cold   OR  coldHot    </vt:lpstr>
      <vt:lpstr>#23  – Why does a bathtub full of water heat faster than a swimming pool full of water?    </vt:lpstr>
      <vt:lpstr>#24  – How much energy in joules does 30.0 g of sulfur lose when it lowers from 120 C to 114 C. The specific heat of sulfur is 0.71 J/gC   </vt:lpstr>
      <vt:lpstr>#25  – A piece of iron is heated until it absorbs 300J of energy. It is dropped into a cup of cold water. What is the Qiron, and Qwater once the metal is in the water?    </vt:lpstr>
      <vt:lpstr>#26  – The amount of energy needed to heat 40.00 g of iron from 40.0oC to 100.0oC is 100 J. The specific heat capacity is what?   </vt:lpstr>
      <vt:lpstr>#27  – The specific heat capacity of aluminum is 0.89 J/goC. Calculate mass of the aluminum block if 8900 J were needed to heat the aluminum from 75.0oC to 145.0oC    </vt:lpstr>
      <vt:lpstr>#28  – an unknown metal has a mass of 280g, absorbs 3000kJ of energy and goes from 10 C to 95 C. What is the specific heat?   </vt:lpstr>
      <vt:lpstr>#29  – How much energy is required to boil 10 grams of mercury if the latent heat of vaporization is 294 J/g    </vt:lpstr>
      <vt:lpstr>#30  – mercury is a neurotoxin that when inhaled can be highly dangerous. Calculate the amount of energy required to change 14g of liquid mercury into a gas at 357 C. The latent heat of fusion is 11 J/g and the latent heat of vaporization is 294 J/g   </vt:lpstr>
      <vt:lpstr>#31  – a substance has a melting point of 27C and a vaporization point of 168C. Draw the heating curve.   </vt:lpstr>
      <vt:lpstr>#32  – How much energy is released when cooling 10g steam from 150C to ice at          -15C?   </vt:lpstr>
    </vt:vector>
  </TitlesOfParts>
  <Company>DVHS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#1 – what is the freezing point?</dc:title>
  <dc:creator>Farmer, Stephanie [DH]</dc:creator>
  <cp:lastModifiedBy>Farmer, Stephanie [DH]</cp:lastModifiedBy>
  <cp:revision>5</cp:revision>
  <dcterms:created xsi:type="dcterms:W3CDTF">2015-04-23T18:40:23Z</dcterms:created>
  <dcterms:modified xsi:type="dcterms:W3CDTF">2017-04-14T19:22:27Z</dcterms:modified>
</cp:coreProperties>
</file>