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7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5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9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3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6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1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5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91CC-808E-4D3C-8E50-F6CCE977B78A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9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1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#9  – What section of the heating curve have atoms moving the most? Use our numbering system, 1, 2, 3, 4, 5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#10  – If a reaction is endothermic do you feel hot or cold?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305800" cy="2343912"/>
          </a:xfrm>
        </p:spPr>
        <p:txBody>
          <a:bodyPr>
            <a:normAutofit/>
          </a:bodyPr>
          <a:lstStyle/>
          <a:p>
            <a:r>
              <a:rPr lang="en-US" dirty="0" smtClean="0"/>
              <a:t>#11 – If a reaction is exothermic is Q positive or negative?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smtClean="0">
                <a:sym typeface="Symbol" panose="05050102010706020507" pitchFamily="18" charset="2"/>
              </a:rPr>
              <a:t>T positive or negative?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#12  – Calculate the energy transferred when 4.6g of ice is melted.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3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#13  – Calculate the energy transferred when 36.8 grams of water forms an ice cube in a freezer.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#14  – How much energy is required to heat 25 grams of ice from -10</a:t>
            </a:r>
            <a:r>
              <a:rPr lang="en-US" dirty="0" smtClean="0">
                <a:sym typeface="Symbol" panose="05050102010706020507" pitchFamily="18" charset="2"/>
              </a:rPr>
              <a:t>C into water at 0C?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6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</a:t>
            </a:r>
            <a:r>
              <a:rPr lang="en-US" dirty="0" smtClean="0"/>
              <a:t>15  </a:t>
            </a:r>
            <a:r>
              <a:rPr lang="en-US" dirty="0" smtClean="0"/>
              <a:t>– </a:t>
            </a:r>
            <a:r>
              <a:rPr lang="en-US" dirty="0"/>
              <a:t>What is the energy during a phase change being used </a:t>
            </a:r>
            <a:r>
              <a:rPr lang="en-US" dirty="0" smtClean="0"/>
              <a:t>for?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</a:t>
            </a:r>
            <a:r>
              <a:rPr lang="en-US" dirty="0" smtClean="0"/>
              <a:t>16  </a:t>
            </a:r>
            <a:r>
              <a:rPr lang="en-US" dirty="0" smtClean="0"/>
              <a:t>– How much energy does it take to raise 50 grams of ice at  0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 smtClean="0">
                <a:sym typeface="Symbol" panose="05050102010706020507" pitchFamily="18" charset="2"/>
              </a:rPr>
              <a:t>C to 100</a:t>
            </a:r>
            <a:r>
              <a:rPr lang="en-US" dirty="0">
                <a:sym typeface="Symbol" panose="05050102010706020507" pitchFamily="18" charset="2"/>
              </a:rPr>
              <a:t> </a:t>
            </a:r>
            <a:r>
              <a:rPr lang="en-US" dirty="0" smtClean="0">
                <a:sym typeface="Symbol" panose="05050102010706020507" pitchFamily="18" charset="2"/>
              </a:rPr>
              <a:t>C and then boil.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#17  – </a:t>
            </a:r>
            <a:r>
              <a:rPr lang="en-US" dirty="0"/>
              <a:t>A metal spoon is used to stir a cup of hot chocolate.  What is the sign (+ or -) of the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spoon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#18  – </a:t>
            </a:r>
            <a:r>
              <a:rPr lang="en-US" dirty="0"/>
              <a:t>Which part of the heating curve for water requires the most amount of energy to speed up the molecules?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 – what is the freezing point?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788" y="1981201"/>
            <a:ext cx="7472625" cy="4581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2133600"/>
            <a:ext cx="5334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120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/>
            </a:r>
            <a:br>
              <a:rPr lang="en-US" sz="600" dirty="0">
                <a:solidFill>
                  <a:schemeClr val="tx1"/>
                </a:solidFill>
              </a:rPr>
            </a:br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90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60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5701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#19  – </a:t>
            </a:r>
            <a:r>
              <a:rPr lang="en-US" dirty="0"/>
              <a:t>Compare a piece of brass with a specific heat of 0.85 J/</a:t>
            </a:r>
            <a:r>
              <a:rPr lang="en-US" dirty="0" err="1"/>
              <a:t>g</a:t>
            </a:r>
            <a:r>
              <a:rPr lang="en-US" dirty="0" err="1">
                <a:sym typeface="Symbol" panose="05050102010706020507" pitchFamily="18" charset="2"/>
              </a:rPr>
              <a:t></a:t>
            </a:r>
            <a:r>
              <a:rPr lang="en-US" dirty="0" err="1"/>
              <a:t>C</a:t>
            </a:r>
            <a:r>
              <a:rPr lang="en-US" dirty="0"/>
              <a:t> and water with a specific heat of 4.184 J/</a:t>
            </a:r>
            <a:r>
              <a:rPr lang="en-US" dirty="0" err="1"/>
              <a:t>g</a:t>
            </a:r>
            <a:r>
              <a:rPr lang="en-US" dirty="0" err="1">
                <a:sym typeface="Symbol" panose="05050102010706020507" pitchFamily="18" charset="2"/>
              </a:rPr>
              <a:t></a:t>
            </a:r>
            <a:r>
              <a:rPr lang="en-US" dirty="0" err="1"/>
              <a:t>C</a:t>
            </a:r>
            <a:r>
              <a:rPr lang="en-US" dirty="0"/>
              <a:t>.  Which of these substances heats more quickly?  Why?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#20  – </a:t>
            </a:r>
            <a:r>
              <a:rPr lang="en-US" dirty="0"/>
              <a:t>Which of the two substance </a:t>
            </a:r>
            <a:r>
              <a:rPr lang="en-US" dirty="0" smtClean="0"/>
              <a:t>(blue </a:t>
            </a:r>
            <a:r>
              <a:rPr lang="en-US" dirty="0"/>
              <a:t>or red marks) would cool the fastest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705327"/>
            <a:ext cx="5867400" cy="368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#21  – </a:t>
            </a:r>
            <a:r>
              <a:rPr lang="en-US" dirty="0"/>
              <a:t>What “law” is important for calorimeter calculations?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1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#22  – </a:t>
            </a:r>
            <a:r>
              <a:rPr lang="en-US" dirty="0"/>
              <a:t>Which way does heat flow?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Hot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cold   OR  </a:t>
            </a:r>
            <a:r>
              <a:rPr lang="en-US" dirty="0" err="1"/>
              <a:t>cold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Hot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#23  – </a:t>
            </a:r>
            <a:r>
              <a:rPr lang="en-US" dirty="0"/>
              <a:t>Why does a bathtub full of water heat faster than a swimming pool full of water?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#24  – How much energy in joules does 30.0 g of sulfur lose when it lowers from 120</a:t>
            </a:r>
            <a:r>
              <a:rPr lang="en-US" dirty="0">
                <a:sym typeface="Symbol" panose="05050102010706020507" pitchFamily="18" charset="2"/>
              </a:rPr>
              <a:t> </a:t>
            </a:r>
            <a:r>
              <a:rPr lang="en-US" dirty="0" smtClean="0">
                <a:sym typeface="Symbol" panose="05050102010706020507" pitchFamily="18" charset="2"/>
              </a:rPr>
              <a:t>C to 114 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 smtClean="0">
                <a:sym typeface="Symbol" panose="05050102010706020507" pitchFamily="18" charset="2"/>
              </a:rPr>
              <a:t>C. The specific heat of sulfur is 0.71 J/</a:t>
            </a:r>
            <a:r>
              <a:rPr lang="en-US" dirty="0" err="1" smtClean="0">
                <a:sym typeface="Symbol" panose="05050102010706020507" pitchFamily="18" charset="2"/>
              </a:rPr>
              <a:t>g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#25  – A piece of iron is heated until it absorbs 300J of energy. It is dropped into a cup of cold water. What is the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iron</a:t>
            </a:r>
            <a:r>
              <a:rPr lang="en-US" dirty="0" smtClean="0"/>
              <a:t>, and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water</a:t>
            </a:r>
            <a:r>
              <a:rPr lang="en-US" dirty="0" smtClean="0"/>
              <a:t> once the metal is in the water?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#26  – </a:t>
            </a:r>
            <a:r>
              <a:rPr lang="en-US" dirty="0"/>
              <a:t>The amount of energy needed to heat </a:t>
            </a:r>
            <a:r>
              <a:rPr lang="en-US" dirty="0" smtClean="0"/>
              <a:t>40.00 </a:t>
            </a:r>
            <a:r>
              <a:rPr lang="en-US" dirty="0"/>
              <a:t>g of iron from </a:t>
            </a:r>
            <a:r>
              <a:rPr lang="en-US" dirty="0" smtClean="0"/>
              <a:t>40.0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/>
              <a:t>to </a:t>
            </a:r>
            <a:r>
              <a:rPr lang="en-US" dirty="0" smtClean="0"/>
              <a:t>100.0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/>
              <a:t>is </a:t>
            </a:r>
            <a:r>
              <a:rPr lang="en-US" dirty="0" smtClean="0"/>
              <a:t>100 </a:t>
            </a:r>
            <a:r>
              <a:rPr lang="en-US" dirty="0"/>
              <a:t>J. The </a:t>
            </a:r>
            <a:r>
              <a:rPr lang="en-US" b="1" u="sng" dirty="0"/>
              <a:t>specific heat</a:t>
            </a:r>
            <a:r>
              <a:rPr lang="en-US" dirty="0"/>
              <a:t> capacity </a:t>
            </a:r>
            <a:r>
              <a:rPr lang="en-US" dirty="0" smtClean="0"/>
              <a:t>is what?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#27  – </a:t>
            </a:r>
            <a:r>
              <a:rPr lang="en-US" dirty="0"/>
              <a:t>The specific heat capacity of aluminum is 0.89 J/</a:t>
            </a:r>
            <a:r>
              <a:rPr lang="en-US" dirty="0" err="1"/>
              <a:t>g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. Calculate </a:t>
            </a:r>
            <a:r>
              <a:rPr lang="en-US" dirty="0" smtClean="0"/>
              <a:t>mass of the aluminum block if 8900 J were needed to heat the </a:t>
            </a:r>
            <a:r>
              <a:rPr lang="en-US" dirty="0"/>
              <a:t>aluminum from </a:t>
            </a:r>
            <a:r>
              <a:rPr lang="en-US" dirty="0" smtClean="0"/>
              <a:t>75.0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/>
              <a:t>to </a:t>
            </a:r>
            <a:r>
              <a:rPr lang="en-US" dirty="0" smtClean="0"/>
              <a:t>145.0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1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#28  – an unknown metal has a mass of 280g, absorbs 3000kJ of energy and goes from 10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C </a:t>
            </a:r>
            <a:r>
              <a:rPr lang="en-US" dirty="0" smtClean="0">
                <a:sym typeface="Symbol" panose="05050102010706020507" pitchFamily="18" charset="2"/>
              </a:rPr>
              <a:t>to 95</a:t>
            </a:r>
            <a:r>
              <a:rPr lang="en-US" dirty="0">
                <a:sym typeface="Symbol" panose="05050102010706020507" pitchFamily="18" charset="2"/>
              </a:rPr>
              <a:t> </a:t>
            </a:r>
            <a:r>
              <a:rPr lang="en-US" dirty="0" smtClean="0">
                <a:sym typeface="Symbol" panose="05050102010706020507" pitchFamily="18" charset="2"/>
              </a:rPr>
              <a:t>C. What is the specific heat?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 – Which takes longer – melting or boiling. WHY?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#29  – How much energy is required to boil 10 grams of mercury if the latent heat of vaporization is 294 J/g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#30  – mercury is a neurotoxin that when inhaled can be highly dangerous. Calculate the amount of energy required to change 14g of liquid mercury into a gas at 357</a:t>
            </a:r>
            <a:r>
              <a:rPr lang="en-US" dirty="0">
                <a:sym typeface="Symbol" panose="05050102010706020507" pitchFamily="18" charset="2"/>
              </a:rPr>
              <a:t> </a:t>
            </a:r>
            <a:r>
              <a:rPr lang="en-US" dirty="0" smtClean="0">
                <a:sym typeface="Symbol" panose="05050102010706020507" pitchFamily="18" charset="2"/>
              </a:rPr>
              <a:t>C. The latent heat of fusion is 11 J/g and the latent heat of vaporization is 294 J/g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#31  – a substance has a melting point of 27</a:t>
            </a:r>
            <a:r>
              <a:rPr lang="en-US" dirty="0" smtClean="0">
                <a:sym typeface="Symbol" panose="05050102010706020507" pitchFamily="18" charset="2"/>
              </a:rPr>
              <a:t>C and a vaporization point of 168C. Draw the heating curve.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#32  – How much energy is released when cooling 10g steam from 150</a:t>
            </a:r>
            <a:r>
              <a:rPr lang="en-US" dirty="0" smtClean="0">
                <a:sym typeface="Symbol" panose="05050102010706020507" pitchFamily="18" charset="2"/>
              </a:rPr>
              <a:t>C to ice at          -15C?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#3 – What is the opposite of vaporizing?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2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#4  – Which areas of a heating curve undergo an increase in kinetic energy? Use our numbering system (1, 2, 3, 4, 5)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#5  – What are the units for latent heat?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#6  – If water vapor condenses on the outside of a soda can is energy absorbed or released? Is it </a:t>
            </a:r>
            <a:r>
              <a:rPr lang="en-US" dirty="0" err="1" smtClean="0"/>
              <a:t>endo</a:t>
            </a:r>
            <a:r>
              <a:rPr lang="en-US" dirty="0" smtClean="0"/>
              <a:t> or exothermic?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#7  – </a:t>
            </a:r>
            <a:r>
              <a:rPr lang="en-US" dirty="0"/>
              <a:t>The quantity of heat required to change the temperature of 1 g of a substance by 1°C is defined </a:t>
            </a:r>
            <a:r>
              <a:rPr lang="en-US" dirty="0" smtClean="0"/>
              <a:t>as what?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#8  – How many kJ is 85300 J?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743</Words>
  <Application>Microsoft Office PowerPoint</Application>
  <PresentationFormat>Widescreen</PresentationFormat>
  <Paragraphs>41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#1 – what is the freezing point?   </vt:lpstr>
      <vt:lpstr>#2 – Which takes longer – melting or boiling. WHY?   </vt:lpstr>
      <vt:lpstr>#3 – What is the opposite of vaporizing?   </vt:lpstr>
      <vt:lpstr>#4  – Which areas of a heating curve undergo an increase in kinetic energy? Use our numbering system (1, 2, 3, 4, 5)   </vt:lpstr>
      <vt:lpstr>#5  – What are the units for latent heat?   </vt:lpstr>
      <vt:lpstr>#6  – If water vapor condenses on the outside of a soda can is energy absorbed or released? Is it endo or exothermic?   </vt:lpstr>
      <vt:lpstr>#7  – The quantity of heat required to change the temperature of 1 g of a substance by 1°C is defined as what?   </vt:lpstr>
      <vt:lpstr>#8  – How many kJ is 85300 J?   </vt:lpstr>
      <vt:lpstr>#9  – What section of the heating curve have atoms moving the most? Use our numbering system, 1, 2, 3, 4, 5   </vt:lpstr>
      <vt:lpstr>#10  – If a reaction is endothermic do you feel hot or cold?   </vt:lpstr>
      <vt:lpstr>#11 – If a reaction is exothermic is Q positive or negative? Is T positive or negative?</vt:lpstr>
      <vt:lpstr>#12  – Calculate the energy transferred when 4.6g of ice is melted.   </vt:lpstr>
      <vt:lpstr>#13  – Calculate the energy transferred when 36.8 grams of water forms an ice cube in a freezer.   </vt:lpstr>
      <vt:lpstr>#14  – How much energy is required to heat 25 grams of ice from -10C into water at 0C?   </vt:lpstr>
      <vt:lpstr>#15  – What is the energy during a phase change being used for?   </vt:lpstr>
      <vt:lpstr>#16  – How much energy does it take to raise 50 grams of ice at  0 C to 100 C and then boil.    </vt:lpstr>
      <vt:lpstr>#17  – A metal spoon is used to stir a cup of hot chocolate.  What is the sign (+ or -) of the Qspoon?    </vt:lpstr>
      <vt:lpstr>#18  – Which part of the heating curve for water requires the most amount of energy to speed up the molecules?     </vt:lpstr>
      <vt:lpstr>#19  – Compare a piece of brass with a specific heat of 0.85 J/gC and water with a specific heat of 4.184 J/gC.  Which of these substances heats more quickly?  Why?    </vt:lpstr>
      <vt:lpstr>#20  – Which of the two substance (blue or red marks) would cool the fastest?      </vt:lpstr>
      <vt:lpstr>#21  – What “law” is important for calorimeter calculations?     </vt:lpstr>
      <vt:lpstr>#22  – Which way does heat flow?   Hot  cold   OR  coldHot    </vt:lpstr>
      <vt:lpstr>#23  – Why does a bathtub full of water heat faster than a swimming pool full of water?    </vt:lpstr>
      <vt:lpstr>#24  – How much energy in joules does 30.0 g of sulfur lose when it lowers from 120 C to 114 C. The specific heat of sulfur is 0.71 J/gC   </vt:lpstr>
      <vt:lpstr>#25  – A piece of iron is heated until it absorbs 300J of energy. It is dropped into a cup of cold water. What is the Qiron, and Qwater once the metal is in the water?    </vt:lpstr>
      <vt:lpstr>#26  – The amount of energy needed to heat 40.00 g of iron from 40.0oC to 100.0oC is 100 J. The specific heat capacity is what?   </vt:lpstr>
      <vt:lpstr>#27  – The specific heat capacity of aluminum is 0.89 J/goC. Calculate mass of the aluminum block if 8900 J were needed to heat the aluminum from 75.0oC to 145.0oC    </vt:lpstr>
      <vt:lpstr>#28  – an unknown metal has a mass of 280g, absorbs 3000kJ of energy and goes from 10 C to 95 C. What is the specific heat?   </vt:lpstr>
      <vt:lpstr>#29  – How much energy is required to boil 10 grams of mercury if the latent heat of vaporization is 294 J/g    </vt:lpstr>
      <vt:lpstr>#30  – mercury is a neurotoxin that when inhaled can be highly dangerous. Calculate the amount of energy required to change 14g of liquid mercury into a gas at 357 C. The latent heat of fusion is 11 J/g and the latent heat of vaporization is 294 J/g   </vt:lpstr>
      <vt:lpstr>#31  – a substance has a melting point of 27C and a vaporization point of 168C. Draw the heating curve.   </vt:lpstr>
      <vt:lpstr>#32  – How much energy is released when cooling 10g steam from 150C to ice at          -15C?   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 – what is the freezing point?</dc:title>
  <dc:creator>Farmer, Stephanie [DH]</dc:creator>
  <cp:lastModifiedBy>Farmer, Stephanie [DH]</cp:lastModifiedBy>
  <cp:revision>5</cp:revision>
  <dcterms:created xsi:type="dcterms:W3CDTF">2015-04-23T18:40:23Z</dcterms:created>
  <dcterms:modified xsi:type="dcterms:W3CDTF">2017-04-14T19:22:27Z</dcterms:modified>
</cp:coreProperties>
</file>