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70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  <p:sldId id="267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75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2B2167B-0A86-4860-96A1-79871B5642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5188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9AFBD7-E589-4F85-83D9-158A077689E7}" type="datetimeFigureOut">
              <a:rPr lang="en-US" smtClean="0"/>
              <a:pPr/>
              <a:t>10/10/2018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2904BD-3467-48DC-8E8D-B9B11EF7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653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A4428F-41F9-4CFB-90FA-6AA77710A4E9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43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61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614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6149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615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ED0F83A5-6641-4578-9DE8-A27F8110F5D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 spd="med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9B3EB-0212-4F3B-9162-914611C32D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8C75AA-EDF8-4FE7-8909-A9427CAD17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EBF734-F670-499F-87B0-44193369E8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3FA8A-911A-41BF-8575-62D68AF000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C155AC-3BF8-4C64-8871-10BD08420F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093E2A-441F-4179-AD99-1972D43860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77AC32-0EF9-4F88-8929-F7DE7A8C05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A39F7-39D7-47C1-A2F1-A3B6AD0DD7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777F7-AEE3-4C5B-9F6D-79A2352262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D3A916-78D9-494B-9C36-548596489E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512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512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5126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512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512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76062C77-4C1D-4844-99D8-39C18C228A6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pull dir="rd"/>
  </p:transition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648200" y="3048000"/>
            <a:ext cx="4495800" cy="1822450"/>
          </a:xfrm>
        </p:spPr>
        <p:txBody>
          <a:bodyPr/>
          <a:lstStyle/>
          <a:p>
            <a:r>
              <a:rPr lang="en-US" sz="3200" dirty="0" smtClean="0"/>
              <a:t>Turn your phone into the pockets on wall - get calculator based on your seat #</a:t>
            </a:r>
            <a:endParaRPr lang="en-US" sz="3200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>
          <a:xfrm>
            <a:off x="-1447800" y="1016663"/>
            <a:ext cx="12954000" cy="1905000"/>
          </a:xfrm>
        </p:spPr>
        <p:txBody>
          <a:bodyPr/>
          <a:lstStyle/>
          <a:p>
            <a:r>
              <a:rPr lang="en-US" dirty="0"/>
              <a:t>GET OUT YOUR CALCULATORS</a:t>
            </a:r>
            <a:r>
              <a:rPr lang="en-US" dirty="0" smtClean="0"/>
              <a:t>!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921657678"/>
      </p:ext>
    </p:extLst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914400" y="2485310"/>
            <a:ext cx="1219200" cy="1858090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5486400" y="4953000"/>
            <a:ext cx="3200400" cy="838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Fraction left over? Percent left over?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2438400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A</a:t>
            </a:r>
            <a:r>
              <a:rPr lang="en-US" sz="4800" b="1" baseline="-25000" dirty="0" smtClean="0"/>
              <a:t>E</a:t>
            </a:r>
            <a:endParaRPr lang="en-US" sz="4800" b="1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3352800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A</a:t>
            </a:r>
            <a:r>
              <a:rPr lang="en-US" sz="4800" b="1" baseline="-25000" dirty="0" smtClean="0"/>
              <a:t>S</a:t>
            </a:r>
            <a:endParaRPr lang="en-US" sz="4800" b="1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2133600" y="2895600"/>
            <a:ext cx="60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=</a:t>
            </a:r>
            <a:endParaRPr lang="en-US" sz="4800" b="1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2895600" y="2979003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0.5</a:t>
            </a:r>
            <a:endParaRPr lang="en-US" sz="4800" b="1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4114800" y="2263913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</a:t>
            </a:r>
            <a:endParaRPr lang="en-US" sz="3600" b="1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4038600" y="2858869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h</a:t>
            </a:r>
            <a:endParaRPr lang="en-US" sz="3600" b="1" baseline="-25000" dirty="0"/>
          </a:p>
        </p:txBody>
      </p:sp>
      <p:sp>
        <p:nvSpPr>
          <p:cNvPr id="11" name="Double Bracket 10"/>
          <p:cNvSpPr/>
          <p:nvPr/>
        </p:nvSpPr>
        <p:spPr bwMode="auto">
          <a:xfrm>
            <a:off x="3886200" y="2485310"/>
            <a:ext cx="838200" cy="838200"/>
          </a:xfrm>
          <a:prstGeom prst="bracketPair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914400" y="3429000"/>
            <a:ext cx="9906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ight Brace 13"/>
          <p:cNvSpPr/>
          <p:nvPr/>
        </p:nvSpPr>
        <p:spPr bwMode="auto">
          <a:xfrm>
            <a:off x="5562600" y="2667000"/>
            <a:ext cx="762000" cy="1524000"/>
          </a:xfrm>
          <a:prstGeom prst="righ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96000" y="2667000"/>
            <a:ext cx="2438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Fraction Left Over</a:t>
            </a:r>
            <a:endParaRPr lang="en-US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1905000" y="4503003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A</a:t>
            </a:r>
            <a:r>
              <a:rPr lang="en-US" sz="4800" b="1" baseline="-25000" dirty="0" smtClean="0"/>
              <a:t>E</a:t>
            </a:r>
            <a:endParaRPr lang="en-US" sz="4800" b="1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1981200" y="5417403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A</a:t>
            </a:r>
            <a:r>
              <a:rPr lang="en-US" sz="4800" b="1" baseline="-25000" dirty="0" smtClean="0"/>
              <a:t>S</a:t>
            </a:r>
            <a:endParaRPr lang="en-US" sz="4800" b="1" baseline="-25000" dirty="0"/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1828800" y="5493603"/>
            <a:ext cx="9906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3048000" y="4953000"/>
            <a:ext cx="236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x 100</a:t>
            </a:r>
            <a:endParaRPr lang="en-US" sz="4800" b="1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4800600" y="4953000"/>
            <a:ext cx="60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=</a:t>
            </a:r>
            <a:endParaRPr lang="en-US" sz="4800" b="1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5410200" y="4876800"/>
            <a:ext cx="403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% left over</a:t>
            </a:r>
            <a:endParaRPr lang="en-US" sz="4800" baseline="-25000" dirty="0"/>
          </a:p>
        </p:txBody>
      </p:sp>
      <p:cxnSp>
        <p:nvCxnSpPr>
          <p:cNvPr id="23" name="Straight Connector 22"/>
          <p:cNvCxnSpPr/>
          <p:nvPr/>
        </p:nvCxnSpPr>
        <p:spPr bwMode="auto">
          <a:xfrm flipV="1">
            <a:off x="4038600" y="2895600"/>
            <a:ext cx="6096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1066800" y="2667000"/>
            <a:ext cx="83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X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914400" y="5078104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0.5</a:t>
            </a:r>
            <a:endParaRPr lang="en-US" sz="4800" b="1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2133600" y="4298051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</a:t>
            </a:r>
            <a:endParaRPr lang="en-US" sz="3600" b="1" baseline="-25000" dirty="0"/>
          </a:p>
        </p:txBody>
      </p:sp>
      <p:sp>
        <p:nvSpPr>
          <p:cNvPr id="26" name="TextBox 25"/>
          <p:cNvSpPr txBox="1"/>
          <p:nvPr/>
        </p:nvSpPr>
        <p:spPr>
          <a:xfrm>
            <a:off x="2057400" y="4893007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h</a:t>
            </a:r>
            <a:endParaRPr lang="en-US" sz="3600" b="1" baseline="-25000" dirty="0"/>
          </a:p>
        </p:txBody>
      </p:sp>
      <p:sp>
        <p:nvSpPr>
          <p:cNvPr id="27" name="Double Bracket 26"/>
          <p:cNvSpPr/>
          <p:nvPr/>
        </p:nvSpPr>
        <p:spPr bwMode="auto">
          <a:xfrm>
            <a:off x="1905000" y="4519448"/>
            <a:ext cx="838200" cy="838200"/>
          </a:xfrm>
          <a:prstGeom prst="bracketPair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 flipV="1">
            <a:off x="2057400" y="4929738"/>
            <a:ext cx="6096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914400" y="4343400"/>
            <a:ext cx="8001000" cy="213360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2" grpId="0" animBg="1"/>
      <p:bldP spid="4" grpId="0"/>
      <p:bldP spid="5" grpId="0"/>
      <p:bldP spid="14" grpId="0" animBg="1"/>
      <p:bldP spid="15" grpId="0"/>
      <p:bldP spid="16" grpId="0"/>
      <p:bldP spid="16" grpId="1"/>
      <p:bldP spid="17" grpId="0"/>
      <p:bldP spid="17" grpId="1"/>
      <p:bldP spid="19" grpId="0"/>
      <p:bldP spid="20" grpId="0"/>
      <p:bldP spid="21" grpId="0"/>
      <p:bldP spid="24" grpId="0"/>
      <p:bldP spid="25" grpId="0"/>
      <p:bldP spid="26" grpId="0"/>
      <p:bldP spid="27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5562600" cy="1905000"/>
          </a:xfrm>
        </p:spPr>
        <p:txBody>
          <a:bodyPr/>
          <a:lstStyle/>
          <a:p>
            <a:r>
              <a:rPr lang="en-US" dirty="0" smtClean="0"/>
              <a:t>Half Life Calculations</a:t>
            </a:r>
            <a:endParaRPr lang="en-US" dirty="0"/>
          </a:p>
        </p:txBody>
      </p:sp>
      <p:pic>
        <p:nvPicPr>
          <p:cNvPr id="3076" name="Picture 4" descr="radi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581275"/>
            <a:ext cx="2143125" cy="2066925"/>
          </a:xfrm>
          <a:prstGeom prst="rect">
            <a:avLst/>
          </a:prstGeom>
          <a:noFill/>
        </p:spPr>
      </p:pic>
      <p:pic>
        <p:nvPicPr>
          <p:cNvPr id="3077" name="Picture 5" descr="Alhpa, beta and gam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5562600"/>
            <a:ext cx="2095500" cy="9048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Rates of Decay &amp; Half Life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Atoms are radioactive when they have too many neutrons. Nucleus can’t hold itself together. </a:t>
            </a:r>
          </a:p>
          <a:p>
            <a:r>
              <a:rPr lang="en-US" b="1" dirty="0" smtClean="0"/>
              <a:t>Radioactive elements</a:t>
            </a:r>
            <a:r>
              <a:rPr lang="en-US" dirty="0" smtClean="0"/>
              <a:t> </a:t>
            </a:r>
            <a:r>
              <a:rPr lang="en-US" dirty="0"/>
              <a:t>have different stabilities and decay at </a:t>
            </a:r>
            <a:r>
              <a:rPr lang="en-US" b="1" i="1" u="sng" dirty="0">
                <a:solidFill>
                  <a:srgbClr val="FF0000"/>
                </a:solidFill>
              </a:rPr>
              <a:t>different rates</a:t>
            </a:r>
            <a:r>
              <a:rPr lang="en-US" b="1" i="1" u="sng" dirty="0" smtClean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34816" name="Picture 1024" descr="C:\Users\Stephanie\AppData\Local\Microsoft\Windows\Temporary Internet Files\Content.IE5\MFOOCGND\MC90043472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21895"/>
            <a:ext cx="1904714" cy="19047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Half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62200"/>
            <a:ext cx="8305800" cy="3724275"/>
          </a:xfrm>
        </p:spPr>
        <p:txBody>
          <a:bodyPr/>
          <a:lstStyle/>
          <a:p>
            <a:r>
              <a:rPr lang="en-US" dirty="0" smtClean="0"/>
              <a:t>The length of time it takes for 50% of the material to have undergone radioactive decay. </a:t>
            </a:r>
          </a:p>
          <a:p>
            <a:r>
              <a:rPr lang="en-US" dirty="0" smtClean="0"/>
              <a:t>Example: Carbon-14,  half life = 5,730 years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sz="2400" b="1" dirty="0" smtClean="0"/>
              <a:t>    100 %               50%              25%         12.5%       6.25%</a:t>
            </a:r>
            <a:endParaRPr lang="en-US" sz="2400" b="1" dirty="0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252458"/>
            <a:ext cx="7681913" cy="1081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urved Down Arrow 4"/>
          <p:cNvSpPr/>
          <p:nvPr/>
        </p:nvSpPr>
        <p:spPr bwMode="auto">
          <a:xfrm rot="10800000" flipH="1">
            <a:off x="1828800" y="5791200"/>
            <a:ext cx="1447800" cy="609600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Curved Down Arrow 5"/>
          <p:cNvSpPr/>
          <p:nvPr/>
        </p:nvSpPr>
        <p:spPr bwMode="auto">
          <a:xfrm rot="10800000" flipH="1">
            <a:off x="3733800" y="5867400"/>
            <a:ext cx="1447800" cy="609600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Curved Down Arrow 6"/>
          <p:cNvSpPr/>
          <p:nvPr/>
        </p:nvSpPr>
        <p:spPr bwMode="auto">
          <a:xfrm rot="10800000" flipH="1">
            <a:off x="5486400" y="5867400"/>
            <a:ext cx="1447800" cy="609600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Curved Down Arrow 7"/>
          <p:cNvSpPr/>
          <p:nvPr/>
        </p:nvSpPr>
        <p:spPr bwMode="auto">
          <a:xfrm rot="10800000" flipH="1">
            <a:off x="7239000" y="5943600"/>
            <a:ext cx="1447800" cy="609600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209800" y="5486400"/>
            <a:ext cx="685800" cy="6096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 half life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4114800" y="5562600"/>
            <a:ext cx="685800" cy="6096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 half life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5867400" y="5562600"/>
            <a:ext cx="685800" cy="6096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 half life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7620000" y="5638800"/>
            <a:ext cx="685800" cy="6096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 half life</a:t>
            </a: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990600"/>
            <a:ext cx="8382000" cy="5486400"/>
          </a:xfrm>
          <a:solidFill>
            <a:schemeClr val="bg1"/>
          </a:solidFill>
        </p:spPr>
        <p:txBody>
          <a:bodyPr/>
          <a:lstStyle/>
          <a:p>
            <a:pPr marL="396875" indent="-396875" eaLnBrk="1" hangingPunct="1">
              <a:buFont typeface="Wingdings" pitchFamily="16" charset="2"/>
              <a:buNone/>
            </a:pPr>
            <a:r>
              <a:rPr lang="en-US" smtClean="0">
                <a:cs typeface="Arial" charset="0"/>
              </a:rPr>
              <a:t>	</a:t>
            </a:r>
            <a:endParaRPr lang="en-US" smtClean="0">
              <a:latin typeface="Tahoma" pitchFamily="16" charset="0"/>
              <a:cs typeface="Tahoma" pitchFamily="16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-76200"/>
            <a:ext cx="7772400" cy="914400"/>
          </a:xfrm>
        </p:spPr>
        <p:txBody>
          <a:bodyPr/>
          <a:lstStyle/>
          <a:p>
            <a:pPr algn="l" eaLnBrk="1" hangingPunct="1"/>
            <a:r>
              <a:rPr lang="en-US" sz="3200" b="1" smtClean="0">
                <a:latin typeface="Tahoma" pitchFamily="16" charset="0"/>
                <a:cs typeface="Tahoma" pitchFamily="16" charset="0"/>
              </a:rPr>
              <a:t>Half Life Examples</a:t>
            </a:r>
          </a:p>
        </p:txBody>
      </p:sp>
      <p:sp>
        <p:nvSpPr>
          <p:cNvPr id="25604" name="Rectangle 5"/>
          <p:cNvSpPr>
            <a:spLocks noChangeArrowheads="1"/>
          </p:cNvSpPr>
          <p:nvPr/>
        </p:nvSpPr>
        <p:spPr bwMode="auto">
          <a:xfrm>
            <a:off x="457200" y="990600"/>
            <a:ext cx="8534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 err="1">
                <a:latin typeface="Tahoma" pitchFamily="16" charset="0"/>
              </a:rPr>
              <a:t>Oetzi</a:t>
            </a:r>
            <a:r>
              <a:rPr lang="en-US" sz="2400" dirty="0">
                <a:latin typeface="Tahoma" pitchFamily="16" charset="0"/>
              </a:rPr>
              <a:t>, the “ice man” was found by hikers in the Alps between Switzerland and Italy. He was carbon dated to 5,300 yrs old!  One of the oldest frozen humans ever found – and the best preserved.</a:t>
            </a:r>
          </a:p>
        </p:txBody>
      </p:sp>
      <p:pic>
        <p:nvPicPr>
          <p:cNvPr id="2560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9688" y="2633663"/>
            <a:ext cx="6234112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is left?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I start with 20 grams of Carbon-14 and the half life is 5,730 years…how many grams am I left with after 5,730 years?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914400" y="3810000"/>
            <a:ext cx="3505200" cy="1143000"/>
          </a:xfrm>
          <a:prstGeom prst="rect">
            <a:avLst/>
          </a:prstGeom>
          <a:solidFill>
            <a:srgbClr val="CC99FF">
              <a:alpha val="69804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5,730 years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= 1 half life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aseline="0" dirty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20 grams/2 = 10 grams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5800" y="3810000"/>
            <a:ext cx="4495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chemeClr val="accent6">
                    <a:lumMod val="50000"/>
                  </a:schemeClr>
                </a:solidFill>
              </a:rPr>
              <a:t>But what if the problem is harder???  What if you started with 17.4 grams, and 12,901 years went by? How much would you be left with???</a:t>
            </a:r>
            <a:endParaRPr lang="en-US" sz="28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have a handy-dandy equation we can use!!!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0" y="2895600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A</a:t>
            </a:r>
            <a:r>
              <a:rPr lang="en-US" sz="4800" b="1" baseline="-25000" dirty="0" smtClean="0"/>
              <a:t>E</a:t>
            </a:r>
            <a:endParaRPr lang="en-US" sz="4800" b="1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4038600" y="2979003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A</a:t>
            </a:r>
            <a:r>
              <a:rPr lang="en-US" sz="4800" b="1" baseline="-25000" dirty="0" smtClean="0"/>
              <a:t>S</a:t>
            </a:r>
            <a:endParaRPr lang="en-US" sz="4800" b="1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3352800" y="2971800"/>
            <a:ext cx="60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=</a:t>
            </a:r>
            <a:endParaRPr lang="en-US" sz="4800" b="1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4953000" y="2971800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x</a:t>
            </a:r>
            <a:endParaRPr lang="en-US" sz="4800" b="1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5562600" y="2979003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0.5</a:t>
            </a:r>
            <a:endParaRPr lang="en-US" sz="4800" b="1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6781800" y="21336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</a:t>
            </a:r>
            <a:endParaRPr lang="en-US" sz="3600" b="1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6705600" y="2728556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h</a:t>
            </a:r>
            <a:endParaRPr lang="en-US" sz="3600" b="1" baseline="-25000" dirty="0"/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6629400" y="2743200"/>
            <a:ext cx="6858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Double Bracket 16"/>
          <p:cNvSpPr/>
          <p:nvPr/>
        </p:nvSpPr>
        <p:spPr bwMode="auto">
          <a:xfrm>
            <a:off x="6553200" y="2354997"/>
            <a:ext cx="838200" cy="838200"/>
          </a:xfrm>
          <a:prstGeom prst="bracketPair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43000" y="3863876"/>
            <a:ext cx="7239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A</a:t>
            </a:r>
            <a:r>
              <a:rPr lang="en-US" sz="3600" b="1" baseline="-25000" dirty="0" smtClean="0">
                <a:solidFill>
                  <a:srgbClr val="7030A0"/>
                </a:solidFill>
              </a:rPr>
              <a:t>E </a:t>
            </a:r>
            <a:r>
              <a:rPr lang="en-US" sz="3600" b="1" dirty="0" smtClean="0">
                <a:solidFill>
                  <a:srgbClr val="7030A0"/>
                </a:solidFill>
              </a:rPr>
              <a:t>= amount ending with</a:t>
            </a:r>
          </a:p>
          <a:p>
            <a:r>
              <a:rPr lang="en-US" sz="3600" b="1" dirty="0" smtClean="0">
                <a:solidFill>
                  <a:srgbClr val="7030A0"/>
                </a:solidFill>
              </a:rPr>
              <a:t>A</a:t>
            </a:r>
            <a:r>
              <a:rPr lang="en-US" sz="3600" b="1" baseline="-25000" dirty="0" smtClean="0">
                <a:solidFill>
                  <a:srgbClr val="7030A0"/>
                </a:solidFill>
              </a:rPr>
              <a:t>S</a:t>
            </a:r>
            <a:r>
              <a:rPr lang="en-US" sz="3600" b="1" dirty="0" smtClean="0">
                <a:solidFill>
                  <a:srgbClr val="7030A0"/>
                </a:solidFill>
              </a:rPr>
              <a:t> = amount starting with</a:t>
            </a:r>
          </a:p>
          <a:p>
            <a:r>
              <a:rPr lang="en-US" sz="3600" b="1" dirty="0" smtClean="0">
                <a:solidFill>
                  <a:srgbClr val="7030A0"/>
                </a:solidFill>
              </a:rPr>
              <a:t>t = time gone by (time elapsed)</a:t>
            </a:r>
          </a:p>
          <a:p>
            <a:r>
              <a:rPr lang="en-US" sz="3600" b="1" dirty="0" smtClean="0">
                <a:solidFill>
                  <a:srgbClr val="7030A0"/>
                </a:solidFill>
              </a:rPr>
              <a:t>h = </a:t>
            </a:r>
            <a:r>
              <a:rPr lang="en-US" sz="3600" b="1" u="sng" dirty="0" smtClean="0">
                <a:solidFill>
                  <a:srgbClr val="7030A0"/>
                </a:solidFill>
              </a:rPr>
              <a:t>length</a:t>
            </a:r>
            <a:r>
              <a:rPr lang="en-US" sz="3600" b="1" dirty="0" smtClean="0">
                <a:solidFill>
                  <a:srgbClr val="7030A0"/>
                </a:solidFill>
              </a:rPr>
              <a:t> of the half life </a:t>
            </a:r>
            <a:r>
              <a:rPr lang="en-US" sz="3600" b="1" baseline="-25000" dirty="0" smtClean="0">
                <a:solidFill>
                  <a:srgbClr val="7030A0"/>
                </a:solidFill>
              </a:rPr>
              <a:t> </a:t>
            </a:r>
            <a:endParaRPr lang="en-US" sz="3600" b="1" baseline="-25000" dirty="0">
              <a:solidFill>
                <a:srgbClr val="7030A0"/>
              </a:solidFill>
            </a:endParaRPr>
          </a:p>
        </p:txBody>
      </p:sp>
      <p:sp>
        <p:nvSpPr>
          <p:cNvPr id="13" name="Right Brace 12"/>
          <p:cNvSpPr/>
          <p:nvPr/>
        </p:nvSpPr>
        <p:spPr bwMode="auto">
          <a:xfrm>
            <a:off x="7467600" y="2286000"/>
            <a:ext cx="762000" cy="982920"/>
          </a:xfrm>
          <a:prstGeom prst="righ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01000" y="2286000"/>
            <a:ext cx="1143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# </a:t>
            </a:r>
            <a:br>
              <a:rPr lang="en-US" sz="3200" b="1" dirty="0" smtClean="0">
                <a:solidFill>
                  <a:srgbClr val="FF0000"/>
                </a:solidFill>
              </a:rPr>
            </a:br>
            <a:r>
              <a:rPr lang="en-US" sz="3200" b="1" dirty="0" smtClean="0">
                <a:solidFill>
                  <a:srgbClr val="FF0000"/>
                </a:solidFill>
              </a:rPr>
              <a:t>of half lives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1" grpId="0"/>
      <p:bldP spid="12" grpId="0"/>
      <p:bldP spid="17" grpId="0" animBg="1"/>
      <p:bldP spid="13" grpId="0" animBg="1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give it a try!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start with 157 grams of carbon-14 and the half-life of carbon-14 is 5730 years. How much would be left after 2000 years?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3733800"/>
            <a:ext cx="61722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A</a:t>
            </a:r>
            <a:r>
              <a:rPr lang="en-US" sz="3200" b="1" baseline="-25000" dirty="0" smtClean="0">
                <a:solidFill>
                  <a:srgbClr val="7030A0"/>
                </a:solidFill>
              </a:rPr>
              <a:t>E </a:t>
            </a:r>
            <a:r>
              <a:rPr lang="en-US" sz="2400" b="1" dirty="0" smtClean="0">
                <a:solidFill>
                  <a:srgbClr val="7030A0"/>
                </a:solidFill>
              </a:rPr>
              <a:t>= amount ending with  </a:t>
            </a:r>
            <a:r>
              <a:rPr lang="en-US" sz="2400" b="1" dirty="0" smtClean="0"/>
              <a:t>=  </a:t>
            </a:r>
            <a:r>
              <a:rPr lang="en-US" sz="3200" b="1" dirty="0" smtClean="0"/>
              <a:t>???</a:t>
            </a:r>
            <a:endParaRPr lang="en-US" sz="2400" b="1" dirty="0" smtClean="0"/>
          </a:p>
          <a:p>
            <a:r>
              <a:rPr lang="en-US" sz="3200" b="1" dirty="0" smtClean="0">
                <a:solidFill>
                  <a:srgbClr val="7030A0"/>
                </a:solidFill>
              </a:rPr>
              <a:t>A</a:t>
            </a:r>
            <a:r>
              <a:rPr lang="en-US" sz="3200" b="1" baseline="-25000" dirty="0" smtClean="0">
                <a:solidFill>
                  <a:srgbClr val="7030A0"/>
                </a:solidFill>
              </a:rPr>
              <a:t>S</a:t>
            </a:r>
            <a:r>
              <a:rPr lang="en-US" sz="2400" b="1" dirty="0" smtClean="0">
                <a:solidFill>
                  <a:srgbClr val="7030A0"/>
                </a:solidFill>
              </a:rPr>
              <a:t> = amount starting with </a:t>
            </a:r>
            <a:r>
              <a:rPr lang="en-US" sz="2400" b="1" dirty="0" smtClean="0"/>
              <a:t>=</a:t>
            </a:r>
            <a:r>
              <a:rPr lang="en-US" sz="2400" b="1" dirty="0" smtClean="0">
                <a:solidFill>
                  <a:srgbClr val="7030A0"/>
                </a:solidFill>
              </a:rPr>
              <a:t> </a:t>
            </a:r>
            <a:r>
              <a:rPr lang="en-US" sz="2800" b="1" dirty="0" smtClean="0"/>
              <a:t>157 grams</a:t>
            </a:r>
            <a:endParaRPr lang="en-US" sz="2400" b="1" dirty="0" smtClean="0"/>
          </a:p>
          <a:p>
            <a:r>
              <a:rPr lang="en-US" sz="3200" b="1" dirty="0" smtClean="0">
                <a:solidFill>
                  <a:srgbClr val="7030A0"/>
                </a:solidFill>
              </a:rPr>
              <a:t>t </a:t>
            </a:r>
            <a:r>
              <a:rPr lang="en-US" sz="2400" b="1" dirty="0" smtClean="0">
                <a:solidFill>
                  <a:srgbClr val="7030A0"/>
                </a:solidFill>
              </a:rPr>
              <a:t>= time gone by </a:t>
            </a:r>
            <a:r>
              <a:rPr lang="en-US" sz="2400" b="1" dirty="0" smtClean="0"/>
              <a:t>=</a:t>
            </a:r>
            <a:r>
              <a:rPr lang="en-US" sz="2400" b="1" dirty="0" smtClean="0">
                <a:solidFill>
                  <a:srgbClr val="7030A0"/>
                </a:solidFill>
              </a:rPr>
              <a:t> </a:t>
            </a:r>
            <a:r>
              <a:rPr lang="en-US" sz="2800" b="1" dirty="0" smtClean="0"/>
              <a:t>2000 years</a:t>
            </a:r>
            <a:endParaRPr lang="en-US" sz="2400" b="1" dirty="0" smtClean="0"/>
          </a:p>
          <a:p>
            <a:r>
              <a:rPr lang="en-US" sz="3200" b="1" dirty="0" smtClean="0">
                <a:solidFill>
                  <a:srgbClr val="7030A0"/>
                </a:solidFill>
              </a:rPr>
              <a:t>h</a:t>
            </a:r>
            <a:r>
              <a:rPr lang="en-US" sz="2400" b="1" dirty="0" smtClean="0">
                <a:solidFill>
                  <a:srgbClr val="7030A0"/>
                </a:solidFill>
              </a:rPr>
              <a:t> = half life </a:t>
            </a:r>
            <a:r>
              <a:rPr lang="en-US" sz="2400" b="1" dirty="0" smtClean="0"/>
              <a:t>= </a:t>
            </a:r>
            <a:r>
              <a:rPr lang="en-US" sz="2800" b="1" dirty="0" smtClean="0"/>
              <a:t>5730 years</a:t>
            </a:r>
            <a:endParaRPr lang="en-US" sz="2400" b="1" baseline="-25000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00400" y="0"/>
            <a:ext cx="6172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A</a:t>
            </a:r>
            <a:r>
              <a:rPr lang="en-US" sz="2800" b="1" baseline="-25000" dirty="0" smtClean="0">
                <a:solidFill>
                  <a:srgbClr val="7030A0"/>
                </a:solidFill>
              </a:rPr>
              <a:t>E </a:t>
            </a:r>
            <a:r>
              <a:rPr lang="en-US" sz="2000" b="1" dirty="0" smtClean="0">
                <a:solidFill>
                  <a:srgbClr val="7030A0"/>
                </a:solidFill>
              </a:rPr>
              <a:t>= amount ending with  </a:t>
            </a:r>
            <a:r>
              <a:rPr lang="en-US" sz="2000" b="1" dirty="0" smtClean="0"/>
              <a:t>=  </a:t>
            </a:r>
            <a:r>
              <a:rPr lang="en-US" sz="2800" b="1" dirty="0" smtClean="0"/>
              <a:t>???</a:t>
            </a:r>
            <a:endParaRPr lang="en-US" sz="2000" b="1" dirty="0" smtClean="0"/>
          </a:p>
          <a:p>
            <a:r>
              <a:rPr lang="en-US" sz="2800" b="1" dirty="0" smtClean="0">
                <a:solidFill>
                  <a:srgbClr val="7030A0"/>
                </a:solidFill>
              </a:rPr>
              <a:t>A</a:t>
            </a:r>
            <a:r>
              <a:rPr lang="en-US" sz="2800" b="1" baseline="-25000" dirty="0" smtClean="0">
                <a:solidFill>
                  <a:srgbClr val="7030A0"/>
                </a:solidFill>
              </a:rPr>
              <a:t>S</a:t>
            </a:r>
            <a:r>
              <a:rPr lang="en-US" sz="2000" b="1" dirty="0" smtClean="0">
                <a:solidFill>
                  <a:srgbClr val="7030A0"/>
                </a:solidFill>
              </a:rPr>
              <a:t> = amount starting with </a:t>
            </a:r>
            <a:r>
              <a:rPr lang="en-US" sz="2000" b="1" dirty="0" smtClean="0"/>
              <a:t>=</a:t>
            </a:r>
            <a:r>
              <a:rPr lang="en-US" sz="2000" b="1" dirty="0" smtClean="0">
                <a:solidFill>
                  <a:srgbClr val="7030A0"/>
                </a:solidFill>
              </a:rPr>
              <a:t> </a:t>
            </a:r>
            <a:r>
              <a:rPr lang="en-US" sz="2400" b="1" dirty="0" smtClean="0"/>
              <a:t>157 grams</a:t>
            </a:r>
            <a:endParaRPr lang="en-US" sz="2000" b="1" dirty="0" smtClean="0"/>
          </a:p>
          <a:p>
            <a:r>
              <a:rPr lang="en-US" sz="2800" b="1" dirty="0" smtClean="0">
                <a:solidFill>
                  <a:srgbClr val="7030A0"/>
                </a:solidFill>
              </a:rPr>
              <a:t>t </a:t>
            </a:r>
            <a:r>
              <a:rPr lang="en-US" sz="2000" b="1" dirty="0" smtClean="0">
                <a:solidFill>
                  <a:srgbClr val="7030A0"/>
                </a:solidFill>
              </a:rPr>
              <a:t>= time gone by </a:t>
            </a:r>
            <a:r>
              <a:rPr lang="en-US" sz="2000" b="1" dirty="0" smtClean="0"/>
              <a:t>=</a:t>
            </a:r>
            <a:r>
              <a:rPr lang="en-US" sz="2000" b="1" dirty="0" smtClean="0">
                <a:solidFill>
                  <a:srgbClr val="7030A0"/>
                </a:solidFill>
              </a:rPr>
              <a:t> </a:t>
            </a:r>
            <a:r>
              <a:rPr lang="en-US" sz="2400" b="1" dirty="0" smtClean="0"/>
              <a:t>2000 years</a:t>
            </a:r>
            <a:endParaRPr lang="en-US" sz="2000" b="1" dirty="0" smtClean="0"/>
          </a:p>
          <a:p>
            <a:r>
              <a:rPr lang="en-US" sz="2800" b="1" dirty="0" smtClean="0">
                <a:solidFill>
                  <a:srgbClr val="7030A0"/>
                </a:solidFill>
              </a:rPr>
              <a:t>h</a:t>
            </a:r>
            <a:r>
              <a:rPr lang="en-US" sz="2000" b="1" dirty="0" smtClean="0">
                <a:solidFill>
                  <a:srgbClr val="7030A0"/>
                </a:solidFill>
              </a:rPr>
              <a:t> = half life </a:t>
            </a:r>
            <a:r>
              <a:rPr lang="en-US" sz="2000" b="1" dirty="0" smtClean="0"/>
              <a:t>= </a:t>
            </a:r>
            <a:r>
              <a:rPr lang="en-US" sz="2400" b="1" dirty="0" smtClean="0"/>
              <a:t>5730 years</a:t>
            </a:r>
            <a:endParaRPr lang="en-US" sz="2000" b="1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3048000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A</a:t>
            </a:r>
            <a:r>
              <a:rPr lang="en-US" sz="4800" b="1" baseline="-25000" dirty="0" smtClean="0"/>
              <a:t>E</a:t>
            </a:r>
            <a:endParaRPr lang="en-US" sz="4800" b="1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2514600" y="3131403"/>
            <a:ext cx="121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157</a:t>
            </a:r>
            <a:endParaRPr lang="en-US" sz="4800" b="1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1981200" y="3124200"/>
            <a:ext cx="60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=</a:t>
            </a:r>
            <a:endParaRPr lang="en-US" sz="4800" b="1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3581400" y="3124200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x</a:t>
            </a:r>
            <a:endParaRPr lang="en-US" sz="4800" b="1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4191000" y="3131403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0.5</a:t>
            </a:r>
            <a:endParaRPr lang="en-US" sz="4800" b="1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5410200" y="22860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2000</a:t>
            </a:r>
            <a:endParaRPr lang="en-US" sz="3600" b="1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5334000" y="2880956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5730</a:t>
            </a:r>
            <a:endParaRPr lang="en-US" sz="3600" b="1" baseline="-25000" dirty="0"/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5257800" y="2895600"/>
            <a:ext cx="13716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Double Bracket 13"/>
          <p:cNvSpPr/>
          <p:nvPr/>
        </p:nvSpPr>
        <p:spPr bwMode="auto">
          <a:xfrm>
            <a:off x="5181600" y="2507397"/>
            <a:ext cx="1524000" cy="838200"/>
          </a:xfrm>
          <a:prstGeom prst="bracketPair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4572000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A</a:t>
            </a:r>
            <a:r>
              <a:rPr lang="en-US" sz="4800" b="1" baseline="-25000" dirty="0" smtClean="0"/>
              <a:t>E</a:t>
            </a:r>
            <a:endParaRPr lang="en-US" sz="4800" b="1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2667000" y="4655403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A</a:t>
            </a:r>
            <a:r>
              <a:rPr lang="en-US" sz="4800" b="1" baseline="-25000" dirty="0" smtClean="0"/>
              <a:t>S</a:t>
            </a:r>
            <a:endParaRPr lang="en-US" sz="4800" b="1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1981200" y="4648200"/>
            <a:ext cx="60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=</a:t>
            </a:r>
            <a:endParaRPr lang="en-US" sz="4800" b="1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3581400" y="4648200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x</a:t>
            </a:r>
            <a:endParaRPr lang="en-US" sz="4800" b="1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4191000" y="4655403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0.5</a:t>
            </a:r>
            <a:endParaRPr lang="en-US" sz="4800" b="1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5410200" y="38100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</a:t>
            </a:r>
            <a:endParaRPr lang="en-US" sz="3600" b="1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5334000" y="4404956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h</a:t>
            </a:r>
            <a:endParaRPr lang="en-US" sz="3600" b="1" baseline="-25000" dirty="0"/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5257800" y="4419600"/>
            <a:ext cx="6858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Double Bracket 22"/>
          <p:cNvSpPr/>
          <p:nvPr/>
        </p:nvSpPr>
        <p:spPr bwMode="auto">
          <a:xfrm>
            <a:off x="5181600" y="4031397"/>
            <a:ext cx="838200" cy="838200"/>
          </a:xfrm>
          <a:prstGeom prst="bracketPair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43600" y="3048000"/>
            <a:ext cx="3429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70C0"/>
                </a:solidFill>
              </a:rPr>
              <a:t>123.26 </a:t>
            </a:r>
          </a:p>
          <a:p>
            <a:pPr algn="ctr"/>
            <a:r>
              <a:rPr lang="en-US" sz="4000" b="1" dirty="0" smtClean="0">
                <a:solidFill>
                  <a:srgbClr val="0070C0"/>
                </a:solidFill>
              </a:rPr>
              <a:t>grams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77000" y="3200400"/>
            <a:ext cx="60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=</a:t>
            </a:r>
            <a:endParaRPr lang="en-US" sz="4800" b="1" baseline="-25000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 animBg="1"/>
      <p:bldP spid="25" grpId="0"/>
      <p:bldP spid="26" grpId="0"/>
    </p:bldLst>
  </p:timing>
</p:sld>
</file>

<file path=ppt/theme/theme1.xml><?xml version="1.0" encoding="utf-8"?>
<a:theme xmlns:a="http://schemas.openxmlformats.org/drawingml/2006/main" name="Capsules">
  <a:themeElements>
    <a:clrScheme name="Capsules 2">
      <a:dk1>
        <a:srgbClr val="000000"/>
      </a:dk1>
      <a:lt1>
        <a:srgbClr val="FFFFFF"/>
      </a:lt1>
      <a:dk2>
        <a:srgbClr val="000000"/>
      </a:dk2>
      <a:lt2>
        <a:srgbClr val="808000"/>
      </a:lt2>
      <a:accent1>
        <a:srgbClr val="FFCC99"/>
      </a:accent1>
      <a:accent2>
        <a:srgbClr val="99CC00"/>
      </a:accent2>
      <a:accent3>
        <a:srgbClr val="FFFFFF"/>
      </a:accent3>
      <a:accent4>
        <a:srgbClr val="000000"/>
      </a:accent4>
      <a:accent5>
        <a:srgbClr val="FFE2CA"/>
      </a:accent5>
      <a:accent6>
        <a:srgbClr val="8AB900"/>
      </a:accent6>
      <a:hlink>
        <a:srgbClr val="336600"/>
      </a:hlink>
      <a:folHlink>
        <a:srgbClr val="FFCC00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5397</TotalTime>
  <Words>406</Words>
  <Application>Microsoft Office PowerPoint</Application>
  <PresentationFormat>On-screen Show (4:3)</PresentationFormat>
  <Paragraphs>84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Tahoma</vt:lpstr>
      <vt:lpstr>Times New Roman</vt:lpstr>
      <vt:lpstr>Wingdings</vt:lpstr>
      <vt:lpstr>Capsules</vt:lpstr>
      <vt:lpstr>GET OUT YOUR CALCULATORS!</vt:lpstr>
      <vt:lpstr>Half Life Calculations</vt:lpstr>
      <vt:lpstr>Rates of Decay &amp; Half Life</vt:lpstr>
      <vt:lpstr>Half Life</vt:lpstr>
      <vt:lpstr>Half Life Examples</vt:lpstr>
      <vt:lpstr>How much is left?</vt:lpstr>
      <vt:lpstr>We have a handy-dandy equation we can use!!!</vt:lpstr>
      <vt:lpstr>Let’s give it a try!</vt:lpstr>
      <vt:lpstr>PowerPoint Presentation</vt:lpstr>
      <vt:lpstr>Fraction left over? Percent left over? </vt:lpstr>
    </vt:vector>
  </TitlesOfParts>
  <Company>Newbury Park High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CHEMISTRY</dc:title>
  <dc:creator>Deborah Y. Dogancay</dc:creator>
  <cp:lastModifiedBy>Farmer, Stephanie [DH]</cp:lastModifiedBy>
  <cp:revision>41</cp:revision>
  <dcterms:created xsi:type="dcterms:W3CDTF">2005-06-05T14:16:33Z</dcterms:created>
  <dcterms:modified xsi:type="dcterms:W3CDTF">2018-10-10T21:01:17Z</dcterms:modified>
</cp:coreProperties>
</file>