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70" r:id="rId2"/>
    <p:sldId id="257" r:id="rId3"/>
    <p:sldId id="258" r:id="rId4"/>
    <p:sldId id="259" r:id="rId5"/>
    <p:sldId id="271" r:id="rId6"/>
    <p:sldId id="266" r:id="rId7"/>
    <p:sldId id="260" r:id="rId8"/>
    <p:sldId id="261" r:id="rId9"/>
    <p:sldId id="262" r:id="rId10"/>
    <p:sldId id="263" r:id="rId11"/>
    <p:sldId id="272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2B2167B-0A86-4860-96A1-79871B5642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18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FBD7-E589-4F85-83D9-158A077689E7}" type="datetimeFigureOut">
              <a:rPr lang="en-US" smtClean="0"/>
              <a:pPr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904BD-3467-48DC-8E8D-B9B11EF7A6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5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A4428F-41F9-4CFB-90FA-6AA77710A4E9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1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ED0F83A5-6641-4578-9DE8-A27F8110F5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9B3EB-0212-4F3B-9162-914611C32D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C75AA-EDF8-4FE7-8909-A9427CAD17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BF734-F670-499F-87B0-44193369E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3FA8A-911A-41BF-8575-62D68AF000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155AC-3BF8-4C64-8871-10BD08420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93E2A-441F-4179-AD99-1972D4386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7AC32-0EF9-4F88-8929-F7DE7A8C05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A39F7-39D7-47C1-A2F1-A3B6AD0DD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777F7-AEE3-4C5B-9F6D-79A2352262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3A916-78D9-494B-9C36-548596489E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1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1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1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76062C77-4C1D-4844-99D8-39C18C228A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pull dir="rd"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48200" y="3048000"/>
            <a:ext cx="4495800" cy="1822450"/>
          </a:xfrm>
        </p:spPr>
        <p:txBody>
          <a:bodyPr/>
          <a:lstStyle/>
          <a:p>
            <a:r>
              <a:rPr lang="en-US" sz="3200" b="1" dirty="0" smtClean="0"/>
              <a:t>Turn your phone into the pockets on wall - get calculator based on your seat #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304800" y="1016663"/>
            <a:ext cx="9067800" cy="1905000"/>
          </a:xfrm>
        </p:spPr>
        <p:txBody>
          <a:bodyPr/>
          <a:lstStyle/>
          <a:p>
            <a:r>
              <a:rPr lang="en-US" sz="5400" b="0" dirty="0">
                <a:latin typeface="Impact" panose="020B0806030902050204" pitchFamily="34" charset="0"/>
              </a:rPr>
              <a:t>GET OUT YOUR CALCULATORS</a:t>
            </a:r>
            <a:r>
              <a:rPr lang="en-US" sz="5400" b="0" dirty="0" smtClean="0">
                <a:latin typeface="Impact" panose="020B0806030902050204" pitchFamily="34" charset="0"/>
              </a:rPr>
              <a:t>!</a:t>
            </a:r>
            <a:endParaRPr lang="en-US" sz="5400" b="0" u="sng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657678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0"/>
            <a:ext cx="6172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A</a:t>
            </a:r>
            <a:r>
              <a:rPr lang="en-US" sz="2800" b="1" baseline="-25000" dirty="0" smtClean="0">
                <a:solidFill>
                  <a:srgbClr val="7030A0"/>
                </a:solidFill>
              </a:rPr>
              <a:t>E </a:t>
            </a:r>
            <a:r>
              <a:rPr lang="en-US" sz="2000" b="1" dirty="0" smtClean="0">
                <a:solidFill>
                  <a:srgbClr val="7030A0"/>
                </a:solidFill>
              </a:rPr>
              <a:t>= amount ending with  </a:t>
            </a:r>
            <a:r>
              <a:rPr lang="en-US" sz="2000" b="1" dirty="0" smtClean="0"/>
              <a:t>=  </a:t>
            </a:r>
            <a:r>
              <a:rPr lang="en-US" sz="2800" b="1" dirty="0" smtClean="0"/>
              <a:t>???</a:t>
            </a:r>
            <a:endParaRPr lang="en-US" sz="2000" b="1" dirty="0" smtClean="0"/>
          </a:p>
          <a:p>
            <a:r>
              <a:rPr lang="en-US" sz="2800" b="1" dirty="0" smtClean="0">
                <a:solidFill>
                  <a:srgbClr val="7030A0"/>
                </a:solidFill>
              </a:rPr>
              <a:t>A</a:t>
            </a:r>
            <a:r>
              <a:rPr lang="en-US" sz="2800" b="1" baseline="-25000" dirty="0" smtClean="0">
                <a:solidFill>
                  <a:srgbClr val="7030A0"/>
                </a:solidFill>
              </a:rPr>
              <a:t>S</a:t>
            </a:r>
            <a:r>
              <a:rPr lang="en-US" sz="2000" b="1" dirty="0" smtClean="0">
                <a:solidFill>
                  <a:srgbClr val="7030A0"/>
                </a:solidFill>
              </a:rPr>
              <a:t> = amount starting with </a:t>
            </a:r>
            <a:r>
              <a:rPr lang="en-US" sz="2000" b="1" dirty="0" smtClean="0"/>
              <a:t>=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/>
              <a:t>157 grams</a:t>
            </a:r>
            <a:endParaRPr lang="en-US" sz="2000" b="1" dirty="0" smtClean="0"/>
          </a:p>
          <a:p>
            <a:r>
              <a:rPr lang="en-US" sz="2800" b="1" dirty="0" smtClean="0">
                <a:solidFill>
                  <a:srgbClr val="7030A0"/>
                </a:solidFill>
              </a:rPr>
              <a:t>t </a:t>
            </a:r>
            <a:r>
              <a:rPr lang="en-US" sz="2000" b="1" dirty="0" smtClean="0">
                <a:solidFill>
                  <a:srgbClr val="7030A0"/>
                </a:solidFill>
              </a:rPr>
              <a:t>= time gone by </a:t>
            </a:r>
            <a:r>
              <a:rPr lang="en-US" sz="2000" b="1" dirty="0" smtClean="0"/>
              <a:t>=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/>
              <a:t>2000 years</a:t>
            </a:r>
            <a:endParaRPr lang="en-US" sz="2000" b="1" dirty="0" smtClean="0"/>
          </a:p>
          <a:p>
            <a:r>
              <a:rPr lang="en-US" sz="2800" b="1" dirty="0" smtClean="0">
                <a:solidFill>
                  <a:srgbClr val="7030A0"/>
                </a:solidFill>
              </a:rPr>
              <a:t>h</a:t>
            </a:r>
            <a:r>
              <a:rPr lang="en-US" sz="2000" b="1" dirty="0" smtClean="0">
                <a:solidFill>
                  <a:srgbClr val="7030A0"/>
                </a:solidFill>
              </a:rPr>
              <a:t> = half life </a:t>
            </a:r>
            <a:r>
              <a:rPr lang="en-US" sz="2000" b="1" dirty="0" smtClean="0"/>
              <a:t>= </a:t>
            </a:r>
            <a:r>
              <a:rPr lang="en-US" sz="2400" b="1" dirty="0" smtClean="0"/>
              <a:t>5730 years</a:t>
            </a:r>
            <a:endParaRPr lang="en-US" sz="20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0480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E</a:t>
            </a:r>
            <a:endParaRPr lang="en-US" sz="4800" b="1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313140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157</a:t>
            </a:r>
            <a:endParaRPr lang="en-US" sz="48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31242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=</a:t>
            </a:r>
            <a:endParaRPr lang="en-US" sz="4800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31242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x</a:t>
            </a:r>
            <a:endParaRPr lang="en-US" sz="4800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31314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0.5</a:t>
            </a:r>
            <a:endParaRPr lang="en-US" sz="4800" b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2286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2000</a:t>
            </a:r>
            <a:endParaRPr lang="en-US" sz="3600" b="1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2880956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5730</a:t>
            </a:r>
            <a:endParaRPr lang="en-US" sz="3600" b="1" baseline="-25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257800" y="2895600"/>
            <a:ext cx="1371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Double Bracket 13"/>
          <p:cNvSpPr/>
          <p:nvPr/>
        </p:nvSpPr>
        <p:spPr bwMode="auto">
          <a:xfrm>
            <a:off x="5181600" y="2507397"/>
            <a:ext cx="1524000" cy="838200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45720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E</a:t>
            </a:r>
            <a:endParaRPr lang="en-US" sz="4800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46554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S</a:t>
            </a:r>
            <a:endParaRPr lang="en-US" sz="48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981200" y="46482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=</a:t>
            </a:r>
            <a:endParaRPr lang="en-US" sz="4800" b="1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3581400" y="46482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x</a:t>
            </a:r>
            <a:endParaRPr lang="en-US" sz="4800" b="1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91000" y="46554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0.5</a:t>
            </a:r>
            <a:endParaRPr lang="en-US" sz="48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5410200" y="3810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0" y="4404956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endParaRPr lang="en-US" sz="3600" b="1" baseline="-25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257800" y="4419600"/>
            <a:ext cx="685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Double Bracket 22"/>
          <p:cNvSpPr/>
          <p:nvPr/>
        </p:nvSpPr>
        <p:spPr bwMode="auto">
          <a:xfrm>
            <a:off x="5181600" y="4031397"/>
            <a:ext cx="838200" cy="838200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43600" y="3048000"/>
            <a:ext cx="342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123.26 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grams </a:t>
            </a:r>
            <a:br>
              <a:rPr lang="en-US" sz="4000" b="1" dirty="0" smtClean="0">
                <a:solidFill>
                  <a:srgbClr val="0070C0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is still</a:t>
            </a:r>
            <a:br>
              <a:rPr lang="en-US" sz="4000" b="1" dirty="0" smtClean="0">
                <a:solidFill>
                  <a:srgbClr val="0070C0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radioactive!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32004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=</a:t>
            </a:r>
            <a:endParaRPr lang="en-US" sz="4800" b="1" baseline="-25000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 animBg="1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4175023" y="274320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123.26 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grams still radioactive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z="5400" b="0" dirty="0" smtClean="0">
                <a:latin typeface="Impact" panose="020B0806030902050204" pitchFamily="34" charset="0"/>
              </a:rPr>
              <a:t>How much is </a:t>
            </a:r>
            <a:r>
              <a:rPr lang="en-US" sz="5400" b="0" u="sng" dirty="0" smtClean="0">
                <a:latin typeface="Impact" panose="020B0806030902050204" pitchFamily="34" charset="0"/>
              </a:rPr>
              <a:t>stabilized?</a:t>
            </a:r>
            <a:endParaRPr lang="en-US" sz="5400" b="0" dirty="0">
              <a:latin typeface="Impact" panose="020B080603090205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2743200"/>
            <a:ext cx="289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157 g radioactive to start </a:t>
            </a:r>
            <a:endParaRPr lang="en-US" sz="4000" b="1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603523" y="2743200"/>
            <a:ext cx="114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/>
              <a:t>-</a:t>
            </a:r>
            <a:endParaRPr lang="en-US" sz="8800" b="1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7162800" y="3111196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=</a:t>
            </a:r>
            <a:endParaRPr lang="en-US" sz="6000" b="1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2590800" y="4946413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33.74 g has stabilized – no longer radioactive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843552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914400" y="2485310"/>
            <a:ext cx="1219200" cy="185809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486400" y="4953000"/>
            <a:ext cx="32004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1905000"/>
          </a:xfrm>
        </p:spPr>
        <p:txBody>
          <a:bodyPr/>
          <a:lstStyle/>
          <a:p>
            <a:r>
              <a:rPr lang="en-US" sz="5400" b="0" dirty="0" smtClean="0">
                <a:latin typeface="Impact" panose="020B0806030902050204" pitchFamily="34" charset="0"/>
              </a:rPr>
              <a:t>                      Fraction </a:t>
            </a:r>
            <a:r>
              <a:rPr lang="en-US" sz="5400" b="0" dirty="0" smtClean="0">
                <a:latin typeface="Impact" panose="020B0806030902050204" pitchFamily="34" charset="0"/>
              </a:rPr>
              <a:t>left over? Percent left over? </a:t>
            </a:r>
            <a:endParaRPr lang="en-US" sz="5400" b="0" dirty="0"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4384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E</a:t>
            </a:r>
            <a:endParaRPr lang="en-US" sz="4800" b="1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3352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S</a:t>
            </a:r>
            <a:endParaRPr lang="en-US" sz="48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895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=</a:t>
            </a:r>
            <a:endParaRPr lang="en-US" sz="48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2979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0.5</a:t>
            </a:r>
            <a:endParaRPr lang="en-US" sz="4800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2263913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4038600" y="28588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endParaRPr lang="en-US" sz="3600" b="1" baseline="-25000" dirty="0"/>
          </a:p>
        </p:txBody>
      </p:sp>
      <p:sp>
        <p:nvSpPr>
          <p:cNvPr id="11" name="Double Bracket 10"/>
          <p:cNvSpPr/>
          <p:nvPr/>
        </p:nvSpPr>
        <p:spPr bwMode="auto">
          <a:xfrm>
            <a:off x="3886200" y="2485310"/>
            <a:ext cx="838200" cy="838200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914400" y="3429000"/>
            <a:ext cx="990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ight Brace 13"/>
          <p:cNvSpPr/>
          <p:nvPr/>
        </p:nvSpPr>
        <p:spPr bwMode="auto">
          <a:xfrm>
            <a:off x="5562600" y="2667000"/>
            <a:ext cx="762000" cy="152400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0" y="2667000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Fraction Left Over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4503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E</a:t>
            </a:r>
            <a:endParaRPr lang="en-US" sz="48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981200" y="54174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S</a:t>
            </a:r>
            <a:endParaRPr lang="en-US" sz="4800" b="1" baseline="-250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828800" y="5493603"/>
            <a:ext cx="990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048000" y="49530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x 100</a:t>
            </a:r>
            <a:endParaRPr lang="en-US" sz="48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800600" y="4953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=</a:t>
            </a:r>
            <a:endParaRPr lang="en-US" sz="48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410200" y="48768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% left over</a:t>
            </a:r>
            <a:endParaRPr lang="en-US" sz="4800" baseline="-25000" dirty="0"/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4038600" y="2895600"/>
            <a:ext cx="60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66800" y="2667000"/>
            <a:ext cx="83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14400" y="5078104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0.5</a:t>
            </a:r>
            <a:endParaRPr lang="en-US" sz="4800" b="1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2133600" y="4298051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b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2057400" y="4893007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endParaRPr lang="en-US" sz="3600" b="1" baseline="-25000" dirty="0"/>
          </a:p>
        </p:txBody>
      </p:sp>
      <p:sp>
        <p:nvSpPr>
          <p:cNvPr id="27" name="Double Bracket 26"/>
          <p:cNvSpPr/>
          <p:nvPr/>
        </p:nvSpPr>
        <p:spPr bwMode="auto">
          <a:xfrm>
            <a:off x="1905000" y="4519448"/>
            <a:ext cx="838200" cy="838200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2057400" y="4929738"/>
            <a:ext cx="60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914400" y="4343400"/>
            <a:ext cx="8001000" cy="2133600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914400" y="2295003"/>
            <a:ext cx="3989439" cy="200426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" grpId="0" animBg="1"/>
      <p:bldP spid="4" grpId="0"/>
      <p:bldP spid="5" grpId="0"/>
      <p:bldP spid="14" grpId="0" animBg="1"/>
      <p:bldP spid="15" grpId="0"/>
      <p:bldP spid="16" grpId="0"/>
      <p:bldP spid="16" grpId="1"/>
      <p:bldP spid="17" grpId="0"/>
      <p:bldP spid="17" grpId="1"/>
      <p:bldP spid="19" grpId="0"/>
      <p:bldP spid="20" grpId="0"/>
      <p:bldP spid="21" grpId="0"/>
      <p:bldP spid="24" grpId="0"/>
      <p:bldP spid="25" grpId="0"/>
      <p:bldP spid="26" grpId="0"/>
      <p:bldP spid="27" grpId="0" animBg="1"/>
      <p:bldP spid="12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8610600" cy="1905000"/>
          </a:xfrm>
        </p:spPr>
        <p:txBody>
          <a:bodyPr/>
          <a:lstStyle/>
          <a:p>
            <a:r>
              <a:rPr lang="en-US" sz="6600" b="0" dirty="0" smtClean="0">
                <a:latin typeface="Impact" panose="020B0806030902050204" pitchFamily="34" charset="0"/>
              </a:rPr>
              <a:t>Half Life Calculations</a:t>
            </a:r>
            <a:endParaRPr lang="en-US" sz="6600" b="0" dirty="0">
              <a:latin typeface="Impact" panose="020B0806030902050204" pitchFamily="34" charset="0"/>
            </a:endParaRPr>
          </a:p>
        </p:txBody>
      </p:sp>
      <p:pic>
        <p:nvPicPr>
          <p:cNvPr id="3076" name="Picture 4" descr="radi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895600"/>
            <a:ext cx="1817212" cy="1752600"/>
          </a:xfrm>
          <a:prstGeom prst="rect">
            <a:avLst/>
          </a:prstGeom>
          <a:noFill/>
        </p:spPr>
      </p:pic>
      <p:pic>
        <p:nvPicPr>
          <p:cNvPr id="3077" name="Picture 5" descr="Alhpa, beta and gamm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5562600"/>
            <a:ext cx="2095500" cy="9048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0" dirty="0">
                <a:latin typeface="Impact" panose="020B0806030902050204" pitchFamily="34" charset="0"/>
              </a:rPr>
              <a:t>Rates of Decay &amp; Half Life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3724275"/>
          </a:xfrm>
        </p:spPr>
        <p:txBody>
          <a:bodyPr/>
          <a:lstStyle/>
          <a:p>
            <a:r>
              <a:rPr lang="en-US" sz="3200" dirty="0"/>
              <a:t>Atoms are radioactive when </a:t>
            </a:r>
            <a:r>
              <a:rPr lang="en-US" sz="3200" dirty="0" smtClean="0"/>
              <a:t>too </a:t>
            </a:r>
            <a:r>
              <a:rPr lang="en-US" sz="3200" dirty="0"/>
              <a:t>many neutrons. </a:t>
            </a:r>
            <a:r>
              <a:rPr lang="en-US" sz="3200" dirty="0" smtClean="0"/>
              <a:t>Strong force cant hold nucleus together</a:t>
            </a:r>
            <a:r>
              <a:rPr lang="en-US" sz="3200" dirty="0"/>
              <a:t>. </a:t>
            </a:r>
          </a:p>
          <a:p>
            <a:r>
              <a:rPr lang="en-US" sz="3200" b="1" dirty="0" smtClean="0"/>
              <a:t>Radioactive elements</a:t>
            </a:r>
            <a:r>
              <a:rPr lang="en-US" sz="3200" dirty="0" smtClean="0"/>
              <a:t> </a:t>
            </a:r>
            <a:r>
              <a:rPr lang="en-US" sz="3200" dirty="0"/>
              <a:t>have different stabilities and decay at </a:t>
            </a:r>
            <a:r>
              <a:rPr lang="en-US" sz="3200" b="1" i="1" u="sng" dirty="0">
                <a:solidFill>
                  <a:srgbClr val="FF0000"/>
                </a:solidFill>
              </a:rPr>
              <a:t>different rates</a:t>
            </a:r>
            <a:r>
              <a:rPr lang="en-US" sz="3200" b="1" i="1" u="sng" dirty="0" smtClean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34816" name="Picture 1024" descr="C:\Users\Stephanie\AppData\Local\Microsoft\Windows\Temporary Internet Files\Content.IE5\MFOOCGND\MC9004347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85443"/>
            <a:ext cx="1400032" cy="14000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 smtClean="0">
                <a:latin typeface="Impact" panose="020B0806030902050204" pitchFamily="34" charset="0"/>
              </a:rPr>
              <a:t>Half Life</a:t>
            </a:r>
            <a:endParaRPr lang="en-US" sz="5400" b="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305800" cy="3724275"/>
          </a:xfrm>
        </p:spPr>
        <p:txBody>
          <a:bodyPr/>
          <a:lstStyle/>
          <a:p>
            <a:r>
              <a:rPr lang="en-US" dirty="0" smtClean="0"/>
              <a:t>The length of time it takes for 50% of the material to have undergone radioactive decay. </a:t>
            </a:r>
          </a:p>
          <a:p>
            <a:r>
              <a:rPr lang="en-US" dirty="0" smtClean="0"/>
              <a:t>Example: Carbon-14,  half life = 5,730 years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 smtClean="0">
                <a:latin typeface="Impact" panose="020B0806030902050204" pitchFamily="34" charset="0"/>
              </a:rPr>
              <a:t>Half Life</a:t>
            </a:r>
            <a:endParaRPr lang="en-US" sz="5400" b="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4125"/>
            <a:ext cx="8305800" cy="3724275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/>
              <a:t>    100 %               50%              25%         12.5%       6.25%</a:t>
            </a:r>
            <a:endParaRPr lang="en-US" sz="2400" b="1" dirty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423657"/>
            <a:ext cx="7681913" cy="108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urved Down Arrow 4"/>
          <p:cNvSpPr/>
          <p:nvPr/>
        </p:nvSpPr>
        <p:spPr bwMode="auto">
          <a:xfrm rot="10800000" flipH="1">
            <a:off x="1828800" y="3962399"/>
            <a:ext cx="1447800" cy="609600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Curved Down Arrow 5"/>
          <p:cNvSpPr/>
          <p:nvPr/>
        </p:nvSpPr>
        <p:spPr bwMode="auto">
          <a:xfrm rot="10800000" flipH="1">
            <a:off x="3733800" y="4038599"/>
            <a:ext cx="1447800" cy="609600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urved Down Arrow 6"/>
          <p:cNvSpPr/>
          <p:nvPr/>
        </p:nvSpPr>
        <p:spPr bwMode="auto">
          <a:xfrm rot="10800000" flipH="1">
            <a:off x="5486400" y="4038599"/>
            <a:ext cx="1447800" cy="609600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Curved Down Arrow 7"/>
          <p:cNvSpPr/>
          <p:nvPr/>
        </p:nvSpPr>
        <p:spPr bwMode="auto">
          <a:xfrm rot="10800000" flipH="1">
            <a:off x="7239000" y="4114799"/>
            <a:ext cx="1447800" cy="609600"/>
          </a:xfrm>
          <a:prstGeom prst="curved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9800" y="3657599"/>
            <a:ext cx="685800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 half life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114800" y="3733799"/>
            <a:ext cx="685800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 half life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799"/>
            <a:ext cx="685800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 half life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620000" y="3809999"/>
            <a:ext cx="685800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 half life</a:t>
            </a:r>
          </a:p>
        </p:txBody>
      </p:sp>
    </p:spTree>
    <p:extLst>
      <p:ext uri="{BB962C8B-B14F-4D97-AF65-F5344CB8AC3E}">
        <p14:creationId xmlns:p14="http://schemas.microsoft.com/office/powerpoint/2010/main" val="3995545592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304800"/>
            <a:ext cx="8458200" cy="6172200"/>
          </a:xfrm>
          <a:solidFill>
            <a:schemeClr val="bg1"/>
          </a:solidFill>
        </p:spPr>
        <p:txBody>
          <a:bodyPr/>
          <a:lstStyle/>
          <a:p>
            <a:pPr marL="396875" indent="-396875" eaLnBrk="1" hangingPunct="1">
              <a:buFont typeface="Wingdings" pitchFamily="16" charset="2"/>
              <a:buNone/>
            </a:pPr>
            <a:r>
              <a:rPr lang="en-US" dirty="0" smtClean="0">
                <a:cs typeface="Arial" charset="0"/>
              </a:rPr>
              <a:t>	</a:t>
            </a:r>
            <a:endParaRPr lang="en-US" dirty="0" smtClean="0">
              <a:latin typeface="Tahoma" pitchFamily="16" charset="0"/>
              <a:cs typeface="Tahoma" pitchFamily="16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09268" y="510098"/>
            <a:ext cx="267683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Oetzi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the “ice man” was found by hikers in the Alps between Switzerland and Italy. He was carbon dated to 5,300 yrs old!  One of the oldest frozen humans ever found – and the best preserved.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 rotWithShape="1">
          <a:blip r:embed="rId3" cstate="print"/>
          <a:srcRect l="12374" r="4374"/>
          <a:stretch/>
        </p:blipFill>
        <p:spPr bwMode="auto">
          <a:xfrm>
            <a:off x="3266768" y="510098"/>
            <a:ext cx="5638800" cy="442405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 smtClean="0">
                <a:latin typeface="Impact" panose="020B0806030902050204" pitchFamily="34" charset="0"/>
              </a:rPr>
              <a:t>How much is left?</a:t>
            </a:r>
            <a:endParaRPr lang="en-US" sz="5400" b="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362200"/>
            <a:ext cx="3505199" cy="3724275"/>
          </a:xfrm>
        </p:spPr>
        <p:txBody>
          <a:bodyPr/>
          <a:lstStyle/>
          <a:p>
            <a:r>
              <a:rPr lang="en-US" dirty="0" smtClean="0"/>
              <a:t>If I start with 20 grams of Carbon-14 and the half life is 5,730 years…how many grams am I left with after 5,730 years?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76800" y="2514600"/>
            <a:ext cx="3505200" cy="1143000"/>
          </a:xfrm>
          <a:prstGeom prst="rect">
            <a:avLst/>
          </a:prstGeom>
          <a:solidFill>
            <a:srgbClr val="CC99FF">
              <a:alpha val="69804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5,730 years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= 1 half life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 grams/2 = 10 grams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3810000"/>
            <a:ext cx="449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But what if the problem is harder???  What if you started with 17.4 grams, and 12,901 years went by? How much would you be left with???</a:t>
            </a:r>
            <a:endParaRPr lang="en-US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071" y="66195"/>
            <a:ext cx="8155858" cy="1795924"/>
          </a:xfrm>
        </p:spPr>
        <p:txBody>
          <a:bodyPr/>
          <a:lstStyle/>
          <a:p>
            <a:r>
              <a:rPr lang="en-US" sz="5400" b="0" dirty="0" smtClean="0">
                <a:latin typeface="Impact" panose="020B0806030902050204" pitchFamily="34" charset="0"/>
              </a:rPr>
              <a:t/>
            </a:r>
            <a:br>
              <a:rPr lang="en-US" sz="5400" b="0" dirty="0" smtClean="0">
                <a:latin typeface="Impact" panose="020B0806030902050204" pitchFamily="34" charset="0"/>
              </a:rPr>
            </a:br>
            <a:r>
              <a:rPr lang="en-US" sz="4800" b="0" dirty="0" smtClean="0">
                <a:latin typeface="Impact" panose="020B0806030902050204" pitchFamily="34" charset="0"/>
              </a:rPr>
              <a:t>             </a:t>
            </a:r>
            <a:br>
              <a:rPr lang="en-US" sz="4800" b="0" dirty="0" smtClean="0">
                <a:latin typeface="Impact" panose="020B0806030902050204" pitchFamily="34" charset="0"/>
              </a:rPr>
            </a:br>
            <a:r>
              <a:rPr lang="en-US" sz="5100" b="0" dirty="0" smtClean="0">
                <a:latin typeface="Impact" panose="020B0806030902050204" pitchFamily="34" charset="0"/>
              </a:rPr>
              <a:t>                       We have a handy-dandy equation we can use!!!</a:t>
            </a:r>
            <a:endParaRPr lang="en-US" sz="5100" b="0" dirty="0">
              <a:latin typeface="Impact" panose="020B080603090205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28956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E</a:t>
            </a:r>
            <a:endParaRPr lang="en-US" sz="48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2979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A</a:t>
            </a:r>
            <a:r>
              <a:rPr lang="en-US" sz="4800" b="1" baseline="-25000" dirty="0" smtClean="0"/>
              <a:t>S</a:t>
            </a:r>
            <a:endParaRPr lang="en-US" sz="4800" b="1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29718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=</a:t>
            </a:r>
            <a:endParaRPr lang="en-US" sz="4800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2971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x</a:t>
            </a:r>
            <a:endParaRPr lang="en-US" sz="4800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2979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0.5</a:t>
            </a:r>
            <a:endParaRPr lang="en-US" sz="4800" b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21336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b="1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2728556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endParaRPr lang="en-US" sz="3600" b="1" baseline="-25000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629400" y="2743200"/>
            <a:ext cx="685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Double Bracket 16"/>
          <p:cNvSpPr/>
          <p:nvPr/>
        </p:nvSpPr>
        <p:spPr bwMode="auto">
          <a:xfrm>
            <a:off x="6553200" y="2354997"/>
            <a:ext cx="838200" cy="838200"/>
          </a:xfrm>
          <a:prstGeom prst="bracketPair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3000" y="3863876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A</a:t>
            </a:r>
            <a:r>
              <a:rPr lang="en-US" sz="3600" b="1" baseline="-25000" dirty="0" smtClean="0">
                <a:solidFill>
                  <a:srgbClr val="7030A0"/>
                </a:solidFill>
              </a:rPr>
              <a:t>E </a:t>
            </a:r>
            <a:r>
              <a:rPr lang="en-US" sz="3600" b="1" dirty="0" smtClean="0">
                <a:solidFill>
                  <a:srgbClr val="7030A0"/>
                </a:solidFill>
              </a:rPr>
              <a:t>= amount ending with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A</a:t>
            </a:r>
            <a:r>
              <a:rPr lang="en-US" sz="3600" b="1" baseline="-25000" dirty="0" smtClean="0">
                <a:solidFill>
                  <a:srgbClr val="7030A0"/>
                </a:solidFill>
              </a:rPr>
              <a:t>S</a:t>
            </a:r>
            <a:r>
              <a:rPr lang="en-US" sz="3600" b="1" dirty="0" smtClean="0">
                <a:solidFill>
                  <a:srgbClr val="7030A0"/>
                </a:solidFill>
              </a:rPr>
              <a:t> = amount starting with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t = time gone by (time elapsed)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h = </a:t>
            </a:r>
            <a:r>
              <a:rPr lang="en-US" sz="3600" b="1" u="sng" dirty="0" smtClean="0">
                <a:solidFill>
                  <a:srgbClr val="7030A0"/>
                </a:solidFill>
              </a:rPr>
              <a:t>length</a:t>
            </a:r>
            <a:r>
              <a:rPr lang="en-US" sz="3600" b="1" dirty="0" smtClean="0">
                <a:solidFill>
                  <a:srgbClr val="7030A0"/>
                </a:solidFill>
              </a:rPr>
              <a:t> of the half life </a:t>
            </a:r>
            <a:r>
              <a:rPr lang="en-US" sz="3600" b="1" baseline="-25000" dirty="0" smtClean="0">
                <a:solidFill>
                  <a:srgbClr val="7030A0"/>
                </a:solidFill>
              </a:rPr>
              <a:t> </a:t>
            </a:r>
            <a:endParaRPr lang="en-US" sz="3600" b="1" baseline="-25000" dirty="0">
              <a:solidFill>
                <a:srgbClr val="7030A0"/>
              </a:solidFill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7467600" y="2286000"/>
            <a:ext cx="762000" cy="98292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1000" y="2286000"/>
            <a:ext cx="1143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#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of half lives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7" grpId="0" animBg="1"/>
      <p:bldP spid="13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 smtClean="0">
                <a:latin typeface="Impact" panose="020B0806030902050204" pitchFamily="34" charset="0"/>
              </a:rPr>
              <a:t>Let’s give it a try!</a:t>
            </a:r>
            <a:endParaRPr lang="en-US" sz="5400" b="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start with 157 grams of carbon-14 and the half-life of carbon-14 is 5730 years. How much would be left after 2000 years?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3733800"/>
            <a:ext cx="6172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A</a:t>
            </a:r>
            <a:r>
              <a:rPr lang="en-US" sz="3200" b="1" baseline="-25000" dirty="0" smtClean="0">
                <a:solidFill>
                  <a:srgbClr val="7030A0"/>
                </a:solidFill>
              </a:rPr>
              <a:t>E </a:t>
            </a:r>
            <a:r>
              <a:rPr lang="en-US" sz="2400" b="1" dirty="0" smtClean="0">
                <a:solidFill>
                  <a:srgbClr val="7030A0"/>
                </a:solidFill>
              </a:rPr>
              <a:t>= amount ending with  </a:t>
            </a:r>
            <a:r>
              <a:rPr lang="en-US" sz="2400" b="1" dirty="0" smtClean="0"/>
              <a:t>=  </a:t>
            </a:r>
            <a:r>
              <a:rPr lang="en-US" sz="3200" b="1" dirty="0" smtClean="0"/>
              <a:t>???</a:t>
            </a:r>
            <a:endParaRPr lang="en-US" sz="2400" b="1" dirty="0" smtClean="0"/>
          </a:p>
          <a:p>
            <a:r>
              <a:rPr lang="en-US" sz="3200" b="1" dirty="0" smtClean="0">
                <a:solidFill>
                  <a:srgbClr val="7030A0"/>
                </a:solidFill>
              </a:rPr>
              <a:t>A</a:t>
            </a:r>
            <a:r>
              <a:rPr lang="en-US" sz="3200" b="1" baseline="-25000" dirty="0" smtClean="0">
                <a:solidFill>
                  <a:srgbClr val="7030A0"/>
                </a:solidFill>
              </a:rPr>
              <a:t>S</a:t>
            </a:r>
            <a:r>
              <a:rPr lang="en-US" sz="2400" b="1" dirty="0" smtClean="0">
                <a:solidFill>
                  <a:srgbClr val="7030A0"/>
                </a:solidFill>
              </a:rPr>
              <a:t> = amount starting with </a:t>
            </a:r>
            <a:r>
              <a:rPr lang="en-US" sz="2400" b="1" dirty="0" smtClean="0"/>
              <a:t>=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/>
              <a:t>157 grams</a:t>
            </a:r>
            <a:endParaRPr lang="en-US" sz="2400" b="1" dirty="0" smtClean="0"/>
          </a:p>
          <a:p>
            <a:r>
              <a:rPr lang="en-US" sz="3200" b="1" dirty="0" smtClean="0">
                <a:solidFill>
                  <a:srgbClr val="7030A0"/>
                </a:solidFill>
              </a:rPr>
              <a:t>t </a:t>
            </a:r>
            <a:r>
              <a:rPr lang="en-US" sz="2400" b="1" dirty="0" smtClean="0">
                <a:solidFill>
                  <a:srgbClr val="7030A0"/>
                </a:solidFill>
              </a:rPr>
              <a:t>= time gone by </a:t>
            </a:r>
            <a:r>
              <a:rPr lang="en-US" sz="2400" b="1" dirty="0" smtClean="0"/>
              <a:t>=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/>
              <a:t>2000 years</a:t>
            </a:r>
            <a:endParaRPr lang="en-US" sz="2400" b="1" dirty="0" smtClean="0"/>
          </a:p>
          <a:p>
            <a:r>
              <a:rPr lang="en-US" sz="3200" b="1" dirty="0" smtClean="0">
                <a:solidFill>
                  <a:srgbClr val="7030A0"/>
                </a:solidFill>
              </a:rPr>
              <a:t>h</a:t>
            </a:r>
            <a:r>
              <a:rPr lang="en-US" sz="2400" b="1" dirty="0" smtClean="0">
                <a:solidFill>
                  <a:srgbClr val="7030A0"/>
                </a:solidFill>
              </a:rPr>
              <a:t> = half life </a:t>
            </a:r>
            <a:r>
              <a:rPr lang="en-US" sz="2400" b="1" dirty="0" smtClean="0"/>
              <a:t>= </a:t>
            </a:r>
            <a:r>
              <a:rPr lang="en-US" sz="2800" b="1" dirty="0" smtClean="0"/>
              <a:t>5730 years</a:t>
            </a:r>
            <a:endParaRPr lang="en-US" sz="2400" b="1" baseline="-25000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psules">
  <a:themeElements>
    <a:clrScheme name="Capsules 2">
      <a:dk1>
        <a:srgbClr val="000000"/>
      </a:dk1>
      <a:lt1>
        <a:srgbClr val="FFFFFF"/>
      </a:lt1>
      <a:dk2>
        <a:srgbClr val="000000"/>
      </a:dk2>
      <a:lt2>
        <a:srgbClr val="808000"/>
      </a:lt2>
      <a:accent1>
        <a:srgbClr val="FFCC99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E2CA"/>
      </a:accent5>
      <a:accent6>
        <a:srgbClr val="8AB900"/>
      </a:accent6>
      <a:hlink>
        <a:srgbClr val="336600"/>
      </a:hlink>
      <a:folHlink>
        <a:srgbClr val="FFCC00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5606</TotalTime>
  <Words>420</Words>
  <Application>Microsoft Office PowerPoint</Application>
  <PresentationFormat>On-screen Show (4:3)</PresentationFormat>
  <Paragraphs>91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Impact</vt:lpstr>
      <vt:lpstr>Tahoma</vt:lpstr>
      <vt:lpstr>Times New Roman</vt:lpstr>
      <vt:lpstr>Wingdings</vt:lpstr>
      <vt:lpstr>Capsules</vt:lpstr>
      <vt:lpstr>GET OUT YOUR CALCULATORS!</vt:lpstr>
      <vt:lpstr>Half Life Calculations</vt:lpstr>
      <vt:lpstr>Rates of Decay &amp; Half Life</vt:lpstr>
      <vt:lpstr>Half Life</vt:lpstr>
      <vt:lpstr>Half Life</vt:lpstr>
      <vt:lpstr>PowerPoint Presentation</vt:lpstr>
      <vt:lpstr>How much is left?</vt:lpstr>
      <vt:lpstr>                                      We have a handy-dandy equation we can use!!!</vt:lpstr>
      <vt:lpstr>Let’s give it a try!</vt:lpstr>
      <vt:lpstr>PowerPoint Presentation</vt:lpstr>
      <vt:lpstr>How much is stabilized?</vt:lpstr>
      <vt:lpstr>                      Fraction left over? Percent left over? </vt:lpstr>
    </vt:vector>
  </TitlesOfParts>
  <Company>Newbury Park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CHEMISTRY</dc:title>
  <dc:creator>Deborah Y. Dogancay</dc:creator>
  <cp:lastModifiedBy>Farmer, Stephanie [DH]</cp:lastModifiedBy>
  <cp:revision>47</cp:revision>
  <dcterms:created xsi:type="dcterms:W3CDTF">2005-06-05T14:16:33Z</dcterms:created>
  <dcterms:modified xsi:type="dcterms:W3CDTF">2019-10-15T18:39:10Z</dcterms:modified>
</cp:coreProperties>
</file>