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1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6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2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7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2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9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9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5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7A03B-AB47-4C4F-B188-275B18E7481E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F5B73-E2D7-4FAF-9358-FD642ED6D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1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127845" y="150125"/>
            <a:ext cx="5868538" cy="642909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4005" y="898674"/>
            <a:ext cx="3866723" cy="54464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9307" y="150125"/>
            <a:ext cx="5868538" cy="642909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45" y="1062448"/>
            <a:ext cx="3843669" cy="528269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347451" y="366413"/>
                <a:ext cx="1824631" cy="5857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Decay of </a:t>
                </a:r>
                <a:r>
                  <a:rPr lang="en-US" sz="2000" b="1" u="sng" dirty="0" smtClean="0"/>
                  <a:t>Uranium-235</a:t>
                </a:r>
              </a:p>
              <a:p>
                <a:r>
                  <a:rPr lang="en-US" sz="2000" b="1" u="sng" dirty="0" smtClean="0"/>
                  <a:t>Symbols</a:t>
                </a:r>
              </a:p>
              <a:p>
                <a:r>
                  <a:rPr lang="en-US" sz="2800" b="1" dirty="0" smtClean="0"/>
                  <a:t>START: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𝟗𝟐</m:t>
                        </m:r>
                      </m:sub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𝟐𝟑𝟓</m:t>
                        </m:r>
                      </m:sup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</m:sPre>
                  </m:oMath>
                </a14:m>
                <a:r>
                  <a:rPr lang="en-US" sz="2800" b="1" dirty="0" smtClean="0"/>
                  <a:t/>
                </a:r>
                <a:br>
                  <a:rPr lang="en-US" sz="2800" b="1" dirty="0" smtClean="0"/>
                </a:br>
                <a:r>
                  <a:rPr lang="en-US" sz="2800" b="1" dirty="0" smtClean="0">
                    <a:latin typeface="Cambria Math" panose="02040503050406030204" pitchFamily="18" charset="0"/>
                  </a:rPr>
                  <a:t>↓ </a:t>
                </a:r>
                <a:r>
                  <a:rPr lang="el-GR" sz="2800" b="1" dirty="0" smtClean="0">
                    <a:latin typeface="Cambria Math" panose="02040503050406030204" pitchFamily="18" charset="0"/>
                  </a:rPr>
                  <a:t>α</a:t>
                </a:r>
                <a:endParaRPr lang="en-US" sz="2800" b="1" dirty="0" smtClean="0">
                  <a:latin typeface="Cambria Math" panose="02040503050406030204" pitchFamily="18" charset="0"/>
                </a:endParaRPr>
              </a:p>
              <a:p>
                <a:r>
                  <a:rPr lang="en-US" sz="2800" b="1" dirty="0" smtClean="0"/>
                  <a:t>1)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𝟑𝟏</m:t>
                        </m:r>
                      </m:sup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𝑻𝒉</m:t>
                        </m:r>
                      </m:e>
                    </m:sPre>
                  </m:oMath>
                </a14:m>
                <a:r>
                  <a:rPr lang="en-US" sz="2800" b="1" dirty="0" smtClean="0"/>
                  <a:t/>
                </a:r>
                <a:br>
                  <a:rPr lang="en-US" sz="2800" b="1" dirty="0" smtClean="0"/>
                </a:br>
                <a:r>
                  <a:rPr lang="en-US" sz="2800" b="1" dirty="0" smtClean="0">
                    <a:latin typeface="Cambria Math" panose="02040503050406030204" pitchFamily="18" charset="0"/>
                  </a:rPr>
                  <a:t>↓ </a:t>
                </a:r>
                <a:r>
                  <a:rPr lang="el-GR" sz="2800" b="1" dirty="0" smtClean="0">
                    <a:latin typeface="Cambria Math" panose="02040503050406030204" pitchFamily="18" charset="0"/>
                  </a:rPr>
                  <a:t>𝛽</a:t>
                </a:r>
                <a:endParaRPr lang="en-US" sz="2800" b="1" dirty="0" smtClean="0">
                  <a:latin typeface="Cambria Math" panose="02040503050406030204" pitchFamily="18" charset="0"/>
                </a:endParaRPr>
              </a:p>
              <a:p>
                <a:r>
                  <a:rPr lang="en-US" sz="2800" b="1" dirty="0" smtClean="0"/>
                  <a:t>2)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𝟗𝟏</m:t>
                        </m:r>
                      </m:sub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𝟐𝟑𝟏</m:t>
                        </m:r>
                      </m:sup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𝑷𝒂</m:t>
                        </m:r>
                      </m:e>
                    </m:sPre>
                  </m:oMath>
                </a14:m>
                <a:r>
                  <a:rPr lang="en-US" sz="2800" b="1" dirty="0" smtClean="0"/>
                  <a:t/>
                </a:r>
                <a:br>
                  <a:rPr lang="en-US" sz="2800" b="1" dirty="0" smtClean="0"/>
                </a:br>
                <a:r>
                  <a:rPr lang="en-US" sz="2800" b="1" dirty="0" smtClean="0">
                    <a:latin typeface="Cambria Math" panose="02040503050406030204" pitchFamily="18" charset="0"/>
                  </a:rPr>
                  <a:t>↓ </a:t>
                </a:r>
                <a:r>
                  <a:rPr lang="el-GR" sz="2800" b="1" dirty="0" smtClean="0">
                    <a:latin typeface="Cambria Math" panose="02040503050406030204" pitchFamily="18" charset="0"/>
                  </a:rPr>
                  <a:t>𝛽</a:t>
                </a:r>
                <a:endParaRPr lang="en-US" sz="2800" b="1" dirty="0" smtClean="0">
                  <a:latin typeface="Cambria Math" panose="02040503050406030204" pitchFamily="18" charset="0"/>
                </a:endParaRPr>
              </a:p>
              <a:p>
                <a:r>
                  <a:rPr lang="en-US" sz="2800" b="1" dirty="0" smtClean="0"/>
                  <a:t>3)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𝟖𝟗</m:t>
                        </m:r>
                      </m:sub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𝟐𝟕</m:t>
                        </m:r>
                      </m:sup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𝑨𝒄</m:t>
                        </m:r>
                      </m:e>
                    </m:sPre>
                  </m:oMath>
                </a14:m>
                <a:endParaRPr lang="en-US" sz="2800" b="1" dirty="0" smtClean="0"/>
              </a:p>
              <a:p>
                <a:r>
                  <a:rPr lang="en-US" sz="2800" b="1" dirty="0">
                    <a:latin typeface="Cambria Math" panose="02040503050406030204" pitchFamily="18" charset="0"/>
                  </a:rPr>
                  <a:t>↓ etc…</a:t>
                </a:r>
                <a:endParaRPr lang="en-US" sz="2800" b="1" dirty="0"/>
              </a:p>
              <a:p>
                <a:endParaRPr lang="en-US" b="1" dirty="0" smtClean="0"/>
              </a:p>
              <a:p>
                <a:endParaRPr lang="en-US" b="1" dirty="0" smtClean="0"/>
              </a:p>
              <a:p>
                <a:endParaRPr lang="en-US" b="1" dirty="0" smtClean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451" y="366413"/>
                <a:ext cx="1824631" cy="5857181"/>
              </a:xfrm>
              <a:prstGeom prst="rect">
                <a:avLst/>
              </a:prstGeom>
              <a:blipFill>
                <a:blip r:embed="rId4"/>
                <a:stretch>
                  <a:fillRect l="-6689" t="-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0299202" y="849602"/>
                <a:ext cx="1824631" cy="4836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Decay of </a:t>
                </a:r>
                <a:r>
                  <a:rPr lang="en-US" sz="2000" b="1" u="sng" dirty="0" smtClean="0"/>
                  <a:t>Thorium-232</a:t>
                </a:r>
              </a:p>
              <a:p>
                <a:r>
                  <a:rPr lang="en-US" sz="2000" b="1" u="sng" dirty="0" smtClean="0"/>
                  <a:t>Symbols</a:t>
                </a:r>
              </a:p>
              <a:p>
                <a:pPr/>
                <a:endParaRPr lang="en-US" sz="2000" b="1" i="1" u="sng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𝟑𝟏</m:t>
                          </m:r>
                        </m:sup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𝑻𝒉</m:t>
                          </m:r>
                        </m:e>
                      </m:sPre>
                    </m:oMath>
                  </m:oMathPara>
                </a14:m>
                <a:endParaRPr lang="en-US" sz="2800" b="1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US" sz="2800" b="1" dirty="0" smtClean="0">
                    <a:latin typeface="Cambria Math" panose="02040503050406030204" pitchFamily="18" charset="0"/>
                  </a:rPr>
                  <a:t>↓ </a:t>
                </a:r>
                <a:r>
                  <a:rPr lang="el-GR" sz="2800" b="1" dirty="0" smtClean="0">
                    <a:latin typeface="Cambria Math" panose="02040503050406030204" pitchFamily="18" charset="0"/>
                  </a:rPr>
                  <a:t>α</a:t>
                </a:r>
                <a:endParaRPr lang="en-US" sz="2800" b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𝟖𝟖</m:t>
                          </m:r>
                        </m:sub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𝟐𝟖</m:t>
                          </m:r>
                        </m:sup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𝑹𝒂</m:t>
                          </m:r>
                        </m:e>
                      </m:sPre>
                    </m:oMath>
                  </m:oMathPara>
                </a14:m>
                <a:endParaRPr lang="en-US" sz="2800" b="1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US" sz="2800" b="1" dirty="0" smtClean="0">
                    <a:latin typeface="Cambria Math" panose="02040503050406030204" pitchFamily="18" charset="0"/>
                  </a:rPr>
                  <a:t>↓ 𝛽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𝟖𝟗</m:t>
                          </m:r>
                        </m:sub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𝟐𝟐𝟖</m:t>
                          </m:r>
                        </m:sup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𝑨𝒄</m:t>
                          </m:r>
                        </m:e>
                      </m:sPre>
                    </m:oMath>
                  </m:oMathPara>
                </a14:m>
                <a:endParaRPr lang="en-US" sz="2800" b="1" dirty="0" smtClean="0"/>
              </a:p>
              <a:p>
                <a:pPr/>
                <a:r>
                  <a:rPr lang="en-US" sz="2800" b="1" dirty="0" smtClean="0">
                    <a:latin typeface="Cambria Math" panose="02040503050406030204" pitchFamily="18" charset="0"/>
                  </a:rPr>
                  <a:t>↓ etc…</a:t>
                </a:r>
                <a:endParaRPr lang="en-US" sz="2800" b="1" dirty="0" smtClean="0"/>
              </a:p>
              <a:p>
                <a:endParaRPr lang="en-US" b="1" dirty="0" smtClean="0"/>
              </a:p>
              <a:p>
                <a:endParaRPr lang="en-US" b="1" dirty="0" smtClean="0"/>
              </a:p>
              <a:p>
                <a:endParaRPr lang="en-US" b="1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9202" y="849602"/>
                <a:ext cx="1824631" cy="4836067"/>
              </a:xfrm>
              <a:prstGeom prst="rect">
                <a:avLst/>
              </a:prstGeom>
              <a:blipFill>
                <a:blip r:embed="rId5"/>
                <a:stretch>
                  <a:fillRect l="-7023" t="-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59545" y="313899"/>
            <a:ext cx="4262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Page 68</a:t>
            </a:r>
            <a:endParaRPr lang="en-US" sz="32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10233618" y="150125"/>
            <a:ext cx="1762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Page 69</a:t>
            </a:r>
            <a:endParaRPr lang="en-US" sz="32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6560166" y="150124"/>
            <a:ext cx="4262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TARGET: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828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3</cp:revision>
  <dcterms:created xsi:type="dcterms:W3CDTF">2019-10-14T16:39:14Z</dcterms:created>
  <dcterms:modified xsi:type="dcterms:W3CDTF">2019-10-14T17:16:45Z</dcterms:modified>
</cp:coreProperties>
</file>