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6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138E1-32C9-4C8A-AE8E-98E634DA9444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4350-0055-4D00-8CFF-AE83D71B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8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138E1-32C9-4C8A-AE8E-98E634DA9444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4350-0055-4D00-8CFF-AE83D71B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9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138E1-32C9-4C8A-AE8E-98E634DA9444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4350-0055-4D00-8CFF-AE83D71B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71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138E1-32C9-4C8A-AE8E-98E634DA9444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4350-0055-4D00-8CFF-AE83D71B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0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138E1-32C9-4C8A-AE8E-98E634DA9444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4350-0055-4D00-8CFF-AE83D71B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503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138E1-32C9-4C8A-AE8E-98E634DA9444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4350-0055-4D00-8CFF-AE83D71B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44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138E1-32C9-4C8A-AE8E-98E634DA9444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4350-0055-4D00-8CFF-AE83D71B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0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138E1-32C9-4C8A-AE8E-98E634DA9444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4350-0055-4D00-8CFF-AE83D71B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92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138E1-32C9-4C8A-AE8E-98E634DA9444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4350-0055-4D00-8CFF-AE83D71B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86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138E1-32C9-4C8A-AE8E-98E634DA9444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4350-0055-4D00-8CFF-AE83D71B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90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138E1-32C9-4C8A-AE8E-98E634DA9444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C4350-0055-4D00-8CFF-AE83D71B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24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138E1-32C9-4C8A-AE8E-98E634DA9444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C4350-0055-4D00-8CFF-AE83D71BB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0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Keys to Practice p. 64-67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30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66651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out your GREEN pen please!</a:t>
            </a:r>
            <a:endParaRPr lang="en-US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755" y="1136468"/>
            <a:ext cx="5902851" cy="5455401"/>
          </a:xfrm>
          <a:ln>
            <a:solidFill>
              <a:schemeClr val="tx1"/>
            </a:solidFill>
          </a:ln>
        </p:spPr>
        <p:txBody>
          <a:bodyPr numCol="3">
            <a:normAutofit/>
          </a:bodyPr>
          <a:lstStyle/>
          <a:p>
            <a:pPr marL="0" indent="0">
              <a:buNone/>
            </a:pPr>
            <a:r>
              <a:rPr lang="en-US" b="1" u="sng" dirty="0" smtClean="0"/>
              <a:t>Page 64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900" b="1" dirty="0" smtClean="0"/>
              <a:t>#-</a:t>
            </a:r>
            <a:r>
              <a:rPr lang="en-US" sz="2900" b="1" dirty="0" err="1" smtClean="0"/>
              <a:t>ing</a:t>
            </a:r>
            <a:r>
              <a:rPr lang="en-US" sz="2900" b="1" dirty="0" smtClean="0"/>
              <a:t> is off a bit, oh well! </a:t>
            </a:r>
            <a:r>
              <a:rPr lang="en-US" sz="2900" b="1" dirty="0" smtClean="0">
                <a:sym typeface="Wingdings" panose="05000000000000000000" pitchFamily="2" charset="2"/>
              </a:rPr>
              <a:t>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900" b="1" dirty="0" smtClean="0">
                <a:sym typeface="Wingdings" panose="05000000000000000000" pitchFamily="2" charset="2"/>
              </a:rPr>
              <a:t>Loses pieces to become more stable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900" b="1" dirty="0" smtClean="0">
                <a:sym typeface="Wingdings" panose="05000000000000000000" pitchFamily="2" charset="2"/>
              </a:rPr>
              <a:t>From notes!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900" b="1" dirty="0" smtClean="0">
                <a:sym typeface="Wingdings" panose="05000000000000000000" pitchFamily="2" charset="2"/>
              </a:rPr>
              <a:t>Gamma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900" b="1" dirty="0" smtClean="0">
                <a:sym typeface="Wingdings" panose="05000000000000000000" pitchFamily="2" charset="2"/>
              </a:rPr>
              <a:t>Alpha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900" b="1" dirty="0" smtClean="0">
                <a:sym typeface="Wingdings" panose="05000000000000000000" pitchFamily="2" charset="2"/>
              </a:rPr>
              <a:t>Beta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900" b="1" dirty="0" smtClean="0">
                <a:sym typeface="Wingdings" panose="05000000000000000000" pitchFamily="2" charset="2"/>
              </a:rPr>
              <a:t>Beta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900" b="1" dirty="0" smtClean="0">
                <a:sym typeface="Wingdings" panose="05000000000000000000" pitchFamily="2" charset="2"/>
              </a:rPr>
              <a:t>Gamma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900" b="1" dirty="0" smtClean="0">
                <a:sym typeface="Wingdings" panose="05000000000000000000" pitchFamily="2" charset="2"/>
              </a:rPr>
              <a:t>4/2 He, alpha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900" b="1" dirty="0" smtClean="0">
                <a:sym typeface="Wingdings" panose="05000000000000000000" pitchFamily="2" charset="2"/>
              </a:rPr>
              <a:t>0/-1 e, beta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900" b="1" dirty="0" smtClean="0">
                <a:sym typeface="Wingdings" panose="05000000000000000000" pitchFamily="2" charset="2"/>
              </a:rPr>
              <a:t>4/2 He, alpha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900" b="1" dirty="0" smtClean="0">
                <a:sym typeface="Wingdings" panose="05000000000000000000" pitchFamily="2" charset="2"/>
              </a:rPr>
              <a:t>210/81 Tl, alpha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900" b="1" dirty="0" smtClean="0">
                <a:sym typeface="Wingdings" panose="05000000000000000000" pitchFamily="2" charset="2"/>
              </a:rPr>
              <a:t>212/84 Po, beta</a:t>
            </a:r>
            <a:endParaRPr lang="en-US" sz="2900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9149" y="1136467"/>
            <a:ext cx="5902851" cy="545540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numCol="3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Page 64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US" sz="2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 He, alpha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US" sz="2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0/-1 e, beta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US" sz="2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230/89 Ac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US" sz="2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216/84 Po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US" sz="2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216/85 At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US" sz="2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0/-1 e, 210/84 Po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US" sz="2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Np turns into Pa but still isn’t stable. Keeps under going decays until it is more stable. It is a “chain decay” or a “series decay” or a “decay series”</a:t>
            </a:r>
            <a:endParaRPr kumimoji="0" lang="en-US" sz="2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229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66651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out your GREEN pen please!</a:t>
            </a:r>
            <a:endParaRPr lang="en-US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6755" y="1136468"/>
                <a:ext cx="11887200" cy="2782389"/>
              </a:xfrm>
              <a:ln>
                <a:solidFill>
                  <a:schemeClr val="tx1"/>
                </a:solidFill>
              </a:ln>
            </p:spPr>
            <p:txBody>
              <a:bodyPr numCol="3">
                <a:normAutofit/>
              </a:bodyPr>
              <a:lstStyle/>
              <a:p>
                <a:pPr marL="0" indent="0">
                  <a:buNone/>
                </a:pPr>
                <a:r>
                  <a:rPr lang="en-US" b="1" u="sng" dirty="0" smtClean="0"/>
                  <a:t>Page 66</a:t>
                </a:r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4400" b="1" dirty="0" smtClean="0"/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101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252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𝑀𝑑</m:t>
                        </m:r>
                      </m:e>
                    </m:sPre>
                  </m:oMath>
                </a14:m>
                <a:endParaRPr lang="en-US" sz="4000" b="1" dirty="0" smtClean="0"/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95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247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𝐴𝑚</m:t>
                        </m:r>
                      </m:e>
                    </m:sPre>
                  </m:oMath>
                </a14:m>
                <a:r>
                  <a:rPr lang="en-US" sz="4000" b="1" dirty="0" smtClean="0"/>
                  <a:t>,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96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247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𝐶𝑚</m:t>
                        </m:r>
                      </m:e>
                    </m:sPre>
                  </m:oMath>
                </a14:m>
                <a:endParaRPr lang="en-US" sz="4000" b="1" dirty="0" smtClean="0"/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89</m:t>
                        </m:r>
                      </m:sub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𝐴𝑐</m:t>
                        </m:r>
                      </m:e>
                    </m:sPre>
                  </m:oMath>
                </a14:m>
                <a:endParaRPr lang="en-US" sz="4000" b="1" dirty="0" smtClean="0"/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171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𝑃𝑎</m:t>
                        </m:r>
                      </m:e>
                    </m:sPre>
                  </m:oMath>
                </a14:m>
                <a:endParaRPr lang="en-US" sz="4000" b="1" dirty="0" smtClean="0"/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𝐿𝑖</m:t>
                        </m:r>
                      </m:e>
                    </m:sPre>
                  </m:oMath>
                </a14:m>
                <a:endParaRPr lang="en-US" sz="4000" b="1" dirty="0" smtClean="0"/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sPre>
                  </m:oMath>
                </a14:m>
                <a:endParaRPr lang="en-US" sz="4000" b="1" dirty="0" smtClean="0"/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sub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𝐻𝑔</m:t>
                        </m:r>
                      </m:e>
                    </m:sPre>
                  </m:oMath>
                </a14:m>
                <a:endParaRPr lang="en-US" sz="4000" b="1" dirty="0" smtClean="0"/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65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147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𝑇𝑏</m:t>
                        </m:r>
                      </m:e>
                    </m:sPre>
                  </m:oMath>
                </a14:m>
                <a:endParaRPr lang="en-US" sz="4000" b="1" dirty="0" smtClean="0"/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85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213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𝐴𝑡</m:t>
                        </m:r>
                      </m:e>
                    </m:sPre>
                  </m:oMath>
                </a14:m>
                <a:r>
                  <a:rPr lang="en-US" sz="4000" b="1" dirty="0" smtClean="0"/>
                  <a:t>,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213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𝑃𝑜</m:t>
                        </m:r>
                      </m:e>
                    </m:sPre>
                  </m:oMath>
                </a14:m>
                <a:endParaRPr lang="en-US" sz="4000" b="1" dirty="0" smtClean="0"/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55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144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𝐶𝑠</m:t>
                        </m:r>
                      </m:e>
                    </m:sPre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6755" y="1136468"/>
                <a:ext cx="11887200" cy="2782389"/>
              </a:xfrm>
              <a:blipFill>
                <a:blip r:embed="rId2"/>
                <a:stretch>
                  <a:fillRect l="-2100" t="-5664" b="-697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379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66651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out your GREEN pen please!</a:t>
            </a:r>
            <a:endParaRPr lang="en-US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6755" y="1136468"/>
                <a:ext cx="5473336" cy="3187338"/>
              </a:xfrm>
              <a:ln>
                <a:solidFill>
                  <a:schemeClr val="tx1"/>
                </a:solidFill>
              </a:ln>
            </p:spPr>
            <p:txBody>
              <a:bodyPr numCol="1">
                <a:normAutofit/>
              </a:bodyPr>
              <a:lstStyle/>
              <a:p>
                <a:pPr marL="0" indent="0">
                  <a:buNone/>
                </a:pPr>
                <a:r>
                  <a:rPr lang="en-US" b="1" u="sng" dirty="0" smtClean="0"/>
                  <a:t>Page 66</a:t>
                </a:r>
              </a:p>
              <a:p>
                <a:pPr marL="514350" indent="-514350">
                  <a:buFont typeface="+mj-lt"/>
                  <a:buAutoNum type="arabicParenR" startAt="11"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84</m:t>
                        </m:r>
                      </m:sub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218</m:t>
                        </m:r>
                      </m:sup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𝑃𝑜</m:t>
                        </m:r>
                      </m:e>
                    </m:sPre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</m:t>
                    </m:r>
                    <m:sPre>
                      <m:sPre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𝐻𝑒</m:t>
                        </m:r>
                      </m:e>
                    </m:sPre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+ </m:t>
                    </m:r>
                    <m:sPre>
                      <m:sPre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82</m:t>
                        </m:r>
                      </m:sub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214</m:t>
                        </m:r>
                      </m:sup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𝑃𝑏</m:t>
                        </m:r>
                      </m:e>
                    </m:sPre>
                  </m:oMath>
                </a14:m>
                <a:endParaRPr lang="en-US" sz="3600" b="1" dirty="0" smtClean="0"/>
              </a:p>
              <a:p>
                <a:pPr marL="514350" indent="-514350">
                  <a:buFont typeface="+mj-lt"/>
                  <a:buAutoNum type="arabicParenR" startAt="11"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sup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sPre>
                    <m:r>
                      <a:rPr lang="en-US" sz="3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</m:t>
                    </m:r>
                    <m:sPre>
                      <m:sPre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sPre>
                    <m:r>
                      <a:rPr lang="en-US" sz="3600" i="1">
                        <a:latin typeface="Cambria Math" panose="02040503050406030204" pitchFamily="18" charset="0"/>
                      </a:rPr>
                      <m:t>+ </m:t>
                    </m:r>
                    <m:sPre>
                      <m:sPre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sup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sPre>
                  </m:oMath>
                </a14:m>
                <a:endParaRPr lang="en-US" sz="3600" dirty="0" smtClean="0"/>
              </a:p>
              <a:p>
                <a:pPr marL="514350" indent="-514350">
                  <a:buFont typeface="+mj-lt"/>
                  <a:buAutoNum type="arabicParenR" startAt="11"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86</m:t>
                        </m:r>
                      </m:sub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198</m:t>
                        </m:r>
                      </m:sup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𝑅𝑛</m:t>
                        </m:r>
                      </m:e>
                    </m:sPre>
                    <m:r>
                      <a:rPr lang="en-US" sz="3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</m:t>
                    </m:r>
                    <m:sPre>
                      <m:sPre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𝐻𝑒</m:t>
                        </m:r>
                      </m:e>
                    </m:sPre>
                    <m:r>
                      <a:rPr lang="en-US" sz="3600" i="1">
                        <a:latin typeface="Cambria Math" panose="02040503050406030204" pitchFamily="18" charset="0"/>
                      </a:rPr>
                      <m:t>+ </m:t>
                    </m:r>
                    <m:sPre>
                      <m:sPre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194</m:t>
                        </m:r>
                      </m:sup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</m:sPre>
                  </m:oMath>
                </a14:m>
                <a:endParaRPr lang="en-US" sz="3600" dirty="0" smtClean="0"/>
              </a:p>
              <a:p>
                <a:pPr marL="514350" indent="-514350">
                  <a:buFont typeface="+mj-lt"/>
                  <a:buAutoNum type="arabicParenR" startAt="11"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92</m:t>
                        </m:r>
                      </m:sub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37</m:t>
                        </m:r>
                      </m:sup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</m:sPre>
                    <m:r>
                      <a:rPr lang="en-US" sz="3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</m:t>
                    </m:r>
                    <m:sPre>
                      <m:sPre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sPre>
                    <m:r>
                      <a:rPr lang="en-US" sz="3600" i="1">
                        <a:latin typeface="Cambria Math" panose="02040503050406030204" pitchFamily="18" charset="0"/>
                      </a:rPr>
                      <m:t>+ </m:t>
                    </m:r>
                    <m:sPre>
                      <m:sPre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93</m:t>
                        </m:r>
                      </m:sub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237</m:t>
                        </m:r>
                      </m:sup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𝑁𝑝</m:t>
                        </m:r>
                      </m:e>
                    </m:sPre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6755" y="1136468"/>
                <a:ext cx="5473336" cy="3187338"/>
              </a:xfrm>
              <a:blipFill>
                <a:blip r:embed="rId2"/>
                <a:stretch>
                  <a:fillRect l="-2222" t="-285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6200504" y="1136468"/>
                <a:ext cx="5473336" cy="3657601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vert="horz" lIns="91440" tIns="45720" rIns="91440" bIns="45720" numCol="1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en-US" sz="2800" b="1" i="0" u="sng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Page 66</a:t>
                </a:r>
              </a:p>
              <a:p>
                <a:pPr marL="742950" marR="0" lvl="0" indent="-74295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arenR"/>
                  <a:tabLst/>
                  <a:defRPr/>
                </a:pPr>
                <a14:m>
                  <m:oMath xmlns:m="http://schemas.openxmlformats.org/officeDocument/2006/math">
                    <m:sPre>
                      <m:sPrePr>
                        <m:ctrlPr>
                          <a:rPr kumimoji="0" lang="en-US" sz="36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PrePr>
                      <m:sub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sub>
                      <m:sup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sup>
                      <m:e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𝐻</m:t>
                        </m:r>
                      </m:e>
                    </m:sPre>
                  </m:oMath>
                </a14:m>
                <a:endParaRPr kumimoji="0" lang="en-US" sz="36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arenR"/>
                  <a:tabLst/>
                  <a:defRPr/>
                </a:pPr>
                <a14:m>
                  <m:oMath xmlns:m="http://schemas.openxmlformats.org/officeDocument/2006/math">
                    <m:sPre>
                      <m:sPrePr>
                        <m:ctrlPr>
                          <a:rPr kumimoji="0" lang="en-US" sz="36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PrePr>
                      <m:sub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36</m:t>
                        </m:r>
                      </m:sub>
                      <m:sup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92</m:t>
                        </m:r>
                      </m:sup>
                      <m:e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𝐾𝑟</m:t>
                        </m:r>
                      </m:e>
                    </m:sPre>
                  </m:oMath>
                </a14:m>
                <a:endParaRPr kumimoji="0" lang="en-US" sz="3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arenR"/>
                  <a:tabLst/>
                  <a:defRPr/>
                </a:pPr>
                <a14:m>
                  <m:oMath xmlns:m="http://schemas.openxmlformats.org/officeDocument/2006/math">
                    <m:sPre>
                      <m:sPrePr>
                        <m:ctrlPr>
                          <a:rPr kumimoji="0" lang="en-US" sz="36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PrePr>
                      <m:sub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15</m:t>
                        </m:r>
                      </m:sub>
                      <m:sup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30</m:t>
                        </m:r>
                      </m:sup>
                      <m:e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𝑃</m:t>
                        </m:r>
                      </m:e>
                    </m:sPre>
                  </m:oMath>
                </a14:m>
                <a:endParaRPr kumimoji="0" lang="en-US" sz="3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arenR"/>
                  <a:tabLst/>
                  <a:defRPr/>
                </a:pPr>
                <a14:m>
                  <m:oMath xmlns:m="http://schemas.openxmlformats.org/officeDocument/2006/math">
                    <m:sPre>
                      <m:sPrePr>
                        <m:ctrlPr>
                          <a:rPr kumimoji="0" lang="en-US" sz="36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PrePr>
                      <m:sub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58</m:t>
                        </m:r>
                      </m:sub>
                      <m:sup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144</m:t>
                        </m:r>
                      </m:sup>
                      <m:e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𝐶𝑒</m:t>
                        </m:r>
                      </m:e>
                    </m:sPre>
                  </m:oMath>
                </a14:m>
                <a:endParaRPr kumimoji="0" lang="en-US" sz="36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arenR"/>
                  <a:tabLst/>
                  <a:defRPr/>
                </a:pPr>
                <a14:m>
                  <m:oMath xmlns:m="http://schemas.openxmlformats.org/officeDocument/2006/math">
                    <m:sPre>
                      <m:sPrePr>
                        <m:ctrlPr>
                          <a:rPr kumimoji="0" lang="en-US" sz="36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PrePr>
                      <m:sub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94</m:t>
                        </m:r>
                      </m:sub>
                      <m:sup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239</m:t>
                        </m:r>
                      </m:sup>
                      <m:e>
                        <m:r>
                          <a:rPr kumimoji="0" lang="en-US" sz="36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𝑃𝑢</m:t>
                        </m:r>
                      </m:e>
                    </m:sPre>
                  </m:oMath>
                </a14:m>
                <a:endParaRPr kumimoji="0" lang="en-US" sz="36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514350" marR="0" lvl="0" indent="-51435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alphaLcParenR"/>
                  <a:tabLst/>
                  <a:defRPr/>
                </a:pP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0504" y="1136468"/>
                <a:ext cx="5473336" cy="3657601"/>
              </a:xfrm>
              <a:prstGeom prst="rect">
                <a:avLst/>
              </a:prstGeom>
              <a:blipFill>
                <a:blip r:embed="rId3"/>
                <a:stretch>
                  <a:fillRect l="-2111" t="-249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453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66651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out your GREEN pen please!</a:t>
            </a:r>
            <a:endParaRPr lang="en-US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6755" y="770707"/>
                <a:ext cx="12035245" cy="5094516"/>
              </a:xfrm>
              <a:ln>
                <a:solidFill>
                  <a:schemeClr val="tx1"/>
                </a:solidFill>
              </a:ln>
            </p:spPr>
            <p:txBody>
              <a:bodyPr numCol="3"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b="1" u="sng" dirty="0" smtClean="0"/>
                  <a:t>Page 67</a:t>
                </a:r>
              </a:p>
              <a:p>
                <a:pPr marL="742950" indent="-742950"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𝑇𝑤𝑜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𝑃𝑟𝑜𝑡𝑜𝑛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 &amp; 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𝑛𝑒𝑢𝑡𝑟𝑜𝑛</m:t>
                    </m:r>
                    <m:r>
                      <a:rPr lang="en-US" sz="3800" b="1" i="1" smtClean="0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endParaRPr lang="en-US" sz="2600" b="1" i="1" dirty="0" smtClean="0">
                  <a:latin typeface="Cambria Math" panose="02040503050406030204" pitchFamily="18" charset="0"/>
                </a:endParaRPr>
              </a:p>
              <a:p>
                <a:pPr marL="742950" indent="-742950"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𝑏𝑒𝑐𝑎𝑢𝑠𝑒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𝑒𝑙𝑒𝑐𝑡𝑟𝑜𝑛𝑠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𝑎𝑟𝑒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𝑠𝑜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𝑠𝑚𝑎𝑙𝑙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𝑤𝑒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𝑑𝑜𝑛𝑡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𝑐𝑜𝑢𝑛𝑡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800" b="0" i="1" smtClean="0">
                        <a:latin typeface="Cambria Math" panose="02040503050406030204" pitchFamily="18" charset="0"/>
                      </a:rPr>
                      <m:t>𝑡h𝑒𝑚</m:t>
                    </m:r>
                  </m:oMath>
                </a14:m>
                <a:endParaRPr lang="en-US" sz="2600" dirty="0" smtClean="0"/>
              </a:p>
              <a:p>
                <a:pPr marL="742950" indent="-742950">
                  <a:buFont typeface="+mj-lt"/>
                  <a:buAutoNum type="arabicParenR" startAt="3"/>
                </a:pP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𝒔𝒌𝒊𝒑</m:t>
                    </m:r>
                  </m:oMath>
                </a14:m>
                <a:endParaRPr lang="en-US" sz="3600" dirty="0" smtClean="0"/>
              </a:p>
              <a:p>
                <a:pPr marL="514350" indent="-514350">
                  <a:buFont typeface="+mj-lt"/>
                  <a:buAutoNum type="arabicParenR" startAt="3"/>
                </a:pPr>
                <a:r>
                  <a:rPr lang="en-US" sz="3600" b="1" i="1" dirty="0" smtClean="0"/>
                  <a:t> </a:t>
                </a:r>
              </a:p>
              <a:p>
                <a:pPr marL="971550" lvl="1" indent="-514350">
                  <a:lnSpc>
                    <a:spcPct val="11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  <m:sup>
                        <m:r>
                          <a:rPr lang="en-US" sz="400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sPre>
                  </m:oMath>
                </a14:m>
                <a:r>
                  <a:rPr lang="en-US" sz="3200" b="1" dirty="0" smtClean="0"/>
                  <a:t> </a:t>
                </a:r>
                <a:r>
                  <a:rPr lang="en-US" sz="4000" b="1" dirty="0" smtClean="0"/>
                  <a:t> </a:t>
                </a:r>
              </a:p>
              <a:p>
                <a:pPr marL="971550" lvl="1" indent="-514350">
                  <a:lnSpc>
                    <a:spcPct val="11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𝐻𝑒</m:t>
                        </m:r>
                      </m:e>
                    </m:sPre>
                  </m:oMath>
                </a14:m>
                <a:r>
                  <a:rPr lang="en-US" sz="3200" b="1" dirty="0" smtClean="0"/>
                  <a:t> </a:t>
                </a:r>
                <a:endParaRPr lang="en-US" sz="4000" b="1" dirty="0"/>
              </a:p>
              <a:p>
                <a:pPr marL="971550" lvl="1" indent="-514350">
                  <a:lnSpc>
                    <a:spcPct val="11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88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23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𝑅𝑎</m:t>
                        </m:r>
                      </m:e>
                    </m:sPre>
                  </m:oMath>
                </a14:m>
                <a:r>
                  <a:rPr lang="en-US" sz="3200" b="1" dirty="0" smtClean="0"/>
                  <a:t> </a:t>
                </a:r>
                <a:endParaRPr lang="en-US" sz="4000" b="1" dirty="0"/>
              </a:p>
              <a:p>
                <a:pPr marL="971550" lvl="1" indent="-514350">
                  <a:lnSpc>
                    <a:spcPct val="110000"/>
                  </a:lnSpc>
                  <a:buFont typeface="+mj-lt"/>
                  <a:buAutoNum type="alphaLcParenR"/>
                </a:pPr>
                <a:endParaRPr lang="en-US" sz="4000" b="1" i="1" dirty="0" smtClean="0">
                  <a:latin typeface="Cambria Math" panose="02040503050406030204" pitchFamily="18" charset="0"/>
                </a:endParaRPr>
              </a:p>
              <a:p>
                <a:pPr marL="971550" lvl="1" indent="-514350">
                  <a:lnSpc>
                    <a:spcPct val="110000"/>
                  </a:lnSpc>
                  <a:buFont typeface="+mj-lt"/>
                  <a:buAutoNum type="alphaLcParenR"/>
                </a:pPr>
                <a:endParaRPr lang="en-US" sz="4000" b="1" i="1" dirty="0">
                  <a:latin typeface="Cambria Math" panose="02040503050406030204" pitchFamily="18" charset="0"/>
                </a:endParaRPr>
              </a:p>
              <a:p>
                <a:pPr marL="971550" lvl="1" indent="-514350">
                  <a:lnSpc>
                    <a:spcPct val="110000"/>
                  </a:lnSpc>
                  <a:buFont typeface="+mj-lt"/>
                  <a:buAutoNum type="alphaLcParenR"/>
                </a:pPr>
                <a:endParaRPr lang="en-US" sz="4000" b="1" i="1" dirty="0" smtClean="0">
                  <a:latin typeface="Cambria Math" panose="02040503050406030204" pitchFamily="18" charset="0"/>
                </a:endParaRPr>
              </a:p>
              <a:p>
                <a:pPr marL="971550" lvl="1" indent="-514350">
                  <a:lnSpc>
                    <a:spcPct val="110000"/>
                  </a:lnSpc>
                  <a:buFont typeface="+mj-lt"/>
                  <a:buAutoNum type="alphaLcParenR"/>
                </a:pPr>
                <a:endParaRPr lang="en-US" sz="4000" b="1" i="1" dirty="0">
                  <a:latin typeface="Cambria Math" panose="02040503050406030204" pitchFamily="18" charset="0"/>
                </a:endParaRPr>
              </a:p>
              <a:p>
                <a:pPr marL="971550" lvl="1" indent="-514350">
                  <a:lnSpc>
                    <a:spcPct val="110000"/>
                  </a:lnSpc>
                  <a:buFont typeface="+mj-lt"/>
                  <a:buAutoNum type="alphaLcParenR"/>
                </a:pPr>
                <a:endParaRPr lang="en-US" sz="4000" b="1" i="1" dirty="0" smtClean="0">
                  <a:latin typeface="Cambria Math" panose="02040503050406030204" pitchFamily="18" charset="0"/>
                </a:endParaRPr>
              </a:p>
              <a:p>
                <a:pPr marL="971550" lvl="1" indent="-514350">
                  <a:lnSpc>
                    <a:spcPct val="110000"/>
                  </a:lnSpc>
                  <a:buFont typeface="+mj-lt"/>
                  <a:buAutoNum type="alphaLcParenR"/>
                </a:pPr>
                <a:endParaRPr lang="en-US" sz="4000" b="1" i="1" dirty="0" smtClean="0">
                  <a:latin typeface="Cambria Math" panose="02040503050406030204" pitchFamily="18" charset="0"/>
                </a:endParaRPr>
              </a:p>
              <a:p>
                <a:pPr marL="971550" lvl="1" indent="-514350">
                  <a:lnSpc>
                    <a:spcPct val="11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sPre>
                  </m:oMath>
                </a14:m>
                <a:r>
                  <a:rPr lang="en-US" sz="3200" b="1" dirty="0" smtClean="0"/>
                  <a:t> </a:t>
                </a:r>
                <a:endParaRPr lang="en-US" sz="4000" b="1" dirty="0"/>
              </a:p>
              <a:p>
                <a:pPr marL="971550" lvl="1" indent="-514350">
                  <a:lnSpc>
                    <a:spcPct val="11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56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𝐵𝑎</m:t>
                        </m:r>
                      </m:e>
                    </m:sPre>
                  </m:oMath>
                </a14:m>
                <a:r>
                  <a:rPr lang="en-US" sz="3200" b="1" dirty="0" smtClean="0"/>
                  <a:t> </a:t>
                </a:r>
                <a:endParaRPr lang="en-US" sz="4000" b="1" dirty="0"/>
              </a:p>
              <a:p>
                <a:pPr marL="971550" lvl="1" indent="-514350">
                  <a:lnSpc>
                    <a:spcPct val="11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90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234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𝑇h</m:t>
                        </m:r>
                      </m:e>
                    </m:sPre>
                  </m:oMath>
                </a14:m>
                <a:r>
                  <a:rPr lang="en-US" sz="3200" b="1" dirty="0" smtClean="0"/>
                  <a:t> </a:t>
                </a:r>
                <a:endParaRPr lang="en-US" sz="4000" b="1" dirty="0"/>
              </a:p>
              <a:p>
                <a:pPr marL="971550" lvl="1" indent="-514350">
                  <a:lnSpc>
                    <a:spcPct val="110000"/>
                  </a:lnSpc>
                  <a:buFont typeface="+mj-lt"/>
                  <a:buAutoNum type="alphaLcParenR"/>
                </a:pPr>
                <a:endParaRPr lang="en-US" sz="4000" b="1" i="1" dirty="0" smtClean="0">
                  <a:latin typeface="Cambria Math" panose="02040503050406030204" pitchFamily="18" charset="0"/>
                </a:endParaRPr>
              </a:p>
              <a:p>
                <a:pPr marL="971550" lvl="1" indent="-514350">
                  <a:lnSpc>
                    <a:spcPct val="110000"/>
                  </a:lnSpc>
                  <a:buFont typeface="+mj-lt"/>
                  <a:buAutoNum type="alphaLcParenR"/>
                </a:pPr>
                <a:endParaRPr lang="en-US" sz="4000" b="1" i="1" dirty="0">
                  <a:latin typeface="Cambria Math" panose="02040503050406030204" pitchFamily="18" charset="0"/>
                </a:endParaRPr>
              </a:p>
              <a:p>
                <a:pPr marL="971550" lvl="1" indent="-514350">
                  <a:lnSpc>
                    <a:spcPct val="110000"/>
                  </a:lnSpc>
                  <a:buFont typeface="+mj-lt"/>
                  <a:buAutoNum type="alphaLcParenR"/>
                </a:pPr>
                <a:endParaRPr lang="en-US" sz="4000" b="1" i="1" dirty="0" smtClean="0">
                  <a:latin typeface="Cambria Math" panose="02040503050406030204" pitchFamily="18" charset="0"/>
                </a:endParaRPr>
              </a:p>
              <a:p>
                <a:pPr marL="971550" lvl="1" indent="-514350">
                  <a:lnSpc>
                    <a:spcPct val="110000"/>
                  </a:lnSpc>
                  <a:buFont typeface="+mj-lt"/>
                  <a:buAutoNum type="alphaLcParenR"/>
                </a:pPr>
                <a:endParaRPr lang="en-US" sz="4000" b="1" i="1" dirty="0">
                  <a:latin typeface="Cambria Math" panose="02040503050406030204" pitchFamily="18" charset="0"/>
                </a:endParaRPr>
              </a:p>
              <a:p>
                <a:pPr marL="971550" lvl="1" indent="-514350">
                  <a:lnSpc>
                    <a:spcPct val="110000"/>
                  </a:lnSpc>
                  <a:buFont typeface="+mj-lt"/>
                  <a:buAutoNum type="alphaLcParenR"/>
                </a:pPr>
                <a:endParaRPr lang="en-US" sz="4000" b="1" i="1" dirty="0" smtClean="0">
                  <a:latin typeface="Cambria Math" panose="02040503050406030204" pitchFamily="18" charset="0"/>
                </a:endParaRPr>
              </a:p>
              <a:p>
                <a:pPr marL="971550" lvl="1" indent="-514350">
                  <a:lnSpc>
                    <a:spcPct val="110000"/>
                  </a:lnSpc>
                  <a:buFont typeface="+mj-lt"/>
                  <a:buAutoNum type="alphaLcParenR"/>
                </a:pPr>
                <a:endParaRPr lang="en-US" sz="4000" b="1" i="1" dirty="0">
                  <a:latin typeface="Cambria Math" panose="02040503050406030204" pitchFamily="18" charset="0"/>
                </a:endParaRPr>
              </a:p>
              <a:p>
                <a:pPr marL="971550" lvl="1" indent="-514350">
                  <a:lnSpc>
                    <a:spcPct val="11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58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146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𝐶𝑒</m:t>
                        </m:r>
                      </m:e>
                    </m:sPre>
                  </m:oMath>
                </a14:m>
                <a:endParaRPr lang="en-US" sz="4000" b="1" i="1" dirty="0" smtClean="0">
                  <a:latin typeface="Cambria Math" panose="02040503050406030204" pitchFamily="18" charset="0"/>
                </a:endParaRPr>
              </a:p>
              <a:p>
                <a:pPr marL="971550" lvl="1" indent="-514350">
                  <a:lnSpc>
                    <a:spcPct val="110000"/>
                  </a:lnSpc>
                  <a:buFont typeface="+mj-lt"/>
                  <a:buAutoNum type="alphaLcParenR"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𝐻𝑒</m:t>
                        </m:r>
                      </m:e>
                    </m:sPre>
                  </m:oMath>
                </a14:m>
                <a:endParaRPr lang="en-US" sz="3200" b="1" dirty="0" smtClean="0"/>
              </a:p>
              <a:p>
                <a:pPr marL="514350" indent="-514350">
                  <a:buFont typeface="+mj-lt"/>
                  <a:buAutoNum type="arabicParenR" startAt="3"/>
                </a:pPr>
                <a:endParaRPr lang="en-US" sz="3600" b="1" dirty="0"/>
              </a:p>
              <a:p>
                <a:pPr marL="514350" indent="-514350">
                  <a:buFont typeface="+mj-lt"/>
                  <a:buAutoNum type="arabicParenR" startAt="3"/>
                </a:pPr>
                <a:endParaRPr lang="en-US" sz="3600" b="1" dirty="0" smtClean="0"/>
              </a:p>
              <a:p>
                <a:pPr marL="514350" indent="-514350">
                  <a:buFont typeface="+mj-lt"/>
                  <a:buAutoNum type="arabicParenR" startAt="3"/>
                </a:pPr>
                <a:endParaRPr lang="en-US" sz="36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6755" y="770707"/>
                <a:ext cx="12035245" cy="5094516"/>
              </a:xfrm>
              <a:blipFill>
                <a:blip r:embed="rId2"/>
                <a:stretch>
                  <a:fillRect l="-1215" t="-262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486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966651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out your GREEN pen please!</a:t>
            </a:r>
            <a:endParaRPr lang="en-US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6755" y="770707"/>
                <a:ext cx="12035245" cy="5708469"/>
              </a:xfrm>
              <a:ln>
                <a:solidFill>
                  <a:schemeClr val="tx1"/>
                </a:solidFill>
              </a:ln>
            </p:spPr>
            <p:txBody>
              <a:bodyPr numCol="1">
                <a:normAutofit/>
              </a:bodyPr>
              <a:lstStyle/>
              <a:p>
                <a:pPr marL="0" indent="0">
                  <a:buNone/>
                </a:pPr>
                <a:r>
                  <a:rPr lang="en-US" b="1" u="sng" dirty="0" smtClean="0"/>
                  <a:t>Page 67</a:t>
                </a:r>
              </a:p>
              <a:p>
                <a:pPr marL="742950" indent="-742950">
                  <a:buFont typeface="+mj-lt"/>
                  <a:buAutoNum type="arabicParenR" startAt="5"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16</m:t>
                        </m:r>
                      </m:sub>
                      <m: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31</m:t>
                        </m:r>
                      </m:sup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sPre>
                    <m:r>
                      <a:rPr lang="en-US" sz="4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</m:t>
                    </m:r>
                    <m:sPre>
                      <m:sPrePr>
                        <m:ctrlP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sPre>
                    <m:r>
                      <a:rPr lang="en-US" sz="4400" i="1">
                        <a:latin typeface="Cambria Math" panose="02040503050406030204" pitchFamily="18" charset="0"/>
                      </a:rPr>
                      <m:t>+ </m:t>
                    </m:r>
                    <m:sPre>
                      <m:sPre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15</m:t>
                        </m:r>
                      </m:sub>
                      <m: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31</m:t>
                        </m:r>
                      </m:sup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sPre>
                  </m:oMath>
                </a14:m>
                <a:endParaRPr lang="en-US" sz="4400" b="1" dirty="0"/>
              </a:p>
              <a:p>
                <a:pPr marL="514350" indent="-514350">
                  <a:buFont typeface="+mj-lt"/>
                  <a:buAutoNum type="arabicParenR" startAt="5"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36</m:t>
                        </m:r>
                      </m:sub>
                      <m: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76</m:t>
                        </m:r>
                      </m:sup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𝐾𝑟</m:t>
                        </m:r>
                      </m:e>
                    </m:sPre>
                    <m:r>
                      <a:rPr lang="en-US" sz="4400" i="1">
                        <a:latin typeface="Cambria Math" panose="02040503050406030204" pitchFamily="18" charset="0"/>
                      </a:rPr>
                      <m:t>+ </m:t>
                    </m:r>
                    <m:sPre>
                      <m:sPre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sPre>
                    <m:r>
                      <a:rPr lang="en-US" sz="4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</m:t>
                    </m:r>
                    <m:sPre>
                      <m:sPrePr>
                        <m:ctrlP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35</m:t>
                        </m:r>
                      </m:sub>
                      <m: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76</m:t>
                        </m:r>
                      </m:sup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𝐵𝑟</m:t>
                        </m:r>
                      </m:e>
                    </m:sPre>
                  </m:oMath>
                </a14:m>
                <a:endParaRPr lang="en-US" sz="4400" b="1" dirty="0"/>
              </a:p>
              <a:p>
                <a:pPr marL="514350" indent="-514350">
                  <a:buFont typeface="+mj-lt"/>
                  <a:buAutoNum type="arabicParenR" startAt="5"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92</m:t>
                        </m:r>
                      </m:sub>
                      <m: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235</m:t>
                        </m:r>
                      </m:sup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</m:sPre>
                    <m:r>
                      <a:rPr lang="en-US" sz="4400" i="1">
                        <a:latin typeface="Cambria Math" panose="02040503050406030204" pitchFamily="18" charset="0"/>
                      </a:rPr>
                      <m:t>+ </m:t>
                    </m:r>
                    <m:sPre>
                      <m:sPre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sPre>
                    <m:r>
                      <a:rPr lang="en-US" sz="4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→2</m:t>
                    </m:r>
                    <m:sPre>
                      <m:sPrePr>
                        <m:ctrlP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+</m:t>
                        </m:r>
                        <m:sPre>
                          <m:sPre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55</m:t>
                            </m:r>
                          </m:sub>
                          <m:sup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144</m:t>
                            </m:r>
                          </m:sup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𝐶𝑠</m:t>
                            </m:r>
                          </m:e>
                        </m:sPr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sPre>
                    <m:r>
                      <a:rPr lang="en-US" sz="4400" i="1">
                        <a:latin typeface="Cambria Math" panose="02040503050406030204" pitchFamily="18" charset="0"/>
                      </a:rPr>
                      <m:t>+</m:t>
                    </m:r>
                    <m:sPre>
                      <m:sPre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37</m:t>
                        </m:r>
                      </m:sub>
                      <m: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90</m:t>
                        </m:r>
                      </m:sup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𝑅𝑏</m:t>
                        </m:r>
                      </m:e>
                    </m:sPre>
                  </m:oMath>
                </a14:m>
                <a:endParaRPr lang="en-US" sz="4400" b="1" dirty="0"/>
              </a:p>
              <a:p>
                <a:pPr marL="514350" indent="-514350">
                  <a:buFont typeface="+mj-lt"/>
                  <a:buAutoNum type="arabicParenR" startAt="5"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17</m:t>
                        </m:r>
                      </m:sub>
                      <m: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35</m:t>
                        </m:r>
                      </m:sup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𝐶𝑙</m:t>
                        </m:r>
                      </m:e>
                    </m:sPre>
                    <m:r>
                      <a:rPr lang="en-US" sz="4400" i="1">
                        <a:latin typeface="Cambria Math" panose="02040503050406030204" pitchFamily="18" charset="0"/>
                      </a:rPr>
                      <m:t>+ </m:t>
                    </m:r>
                    <m:sPre>
                      <m:sPre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sPre>
                    <m:r>
                      <a:rPr lang="en-US" sz="4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Pre>
                      <m:sPrePr>
                        <m:ctrlP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16</m:t>
                        </m:r>
                      </m:sub>
                      <m: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34</m:t>
                        </m:r>
                      </m:sup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+</m:t>
                        </m:r>
                        <m:sPre>
                          <m:sPre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</m:sPre>
                      </m:e>
                    </m:sPre>
                  </m:oMath>
                </a14:m>
                <a:endParaRPr lang="en-US" sz="4400" dirty="0"/>
              </a:p>
              <a:p>
                <a:pPr marL="514350" indent="-514350">
                  <a:buFont typeface="+mj-lt"/>
                  <a:buAutoNum type="arabicParenR" startAt="5"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83</m:t>
                        </m:r>
                      </m:sub>
                      <m: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214</m:t>
                        </m:r>
                      </m:sup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𝐵𝑖</m:t>
                        </m:r>
                      </m:e>
                    </m:sPre>
                    <m:r>
                      <a:rPr lang="en-US" sz="4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Pre>
                      <m:sPrePr>
                        <m:ctrlP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𝐻𝑒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+</m:t>
                        </m:r>
                        <m:sPre>
                          <m:sPre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81</m:t>
                            </m:r>
                          </m:sub>
                          <m:sup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210</m:t>
                            </m:r>
                          </m:sup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𝑇𝑙</m:t>
                            </m:r>
                          </m:e>
                        </m:sPr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sPre>
                    <m:r>
                      <a:rPr lang="en-US" sz="4400" i="1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en-US" sz="4400" i="1" dirty="0" smtClean="0">
                    <a:latin typeface="Cambria Math" panose="02040503050406030204" pitchFamily="18" charset="0"/>
                  </a:rPr>
                  <a:t/>
                </a:r>
                <a:br>
                  <a:rPr lang="en-US" sz="4400" i="1" dirty="0" smtClean="0">
                    <a:latin typeface="Cambria Math" panose="02040503050406030204" pitchFamily="18" charset="0"/>
                  </a:rPr>
                </a:br>
                <a:r>
                  <a:rPr lang="en-US" sz="4400" i="1" dirty="0" smtClean="0">
                    <a:latin typeface="Cambria Math" panose="02040503050406030204" pitchFamily="18" charset="0"/>
                  </a:rPr>
                  <a:t>                               </a:t>
                </a:r>
                <a14:m>
                  <m:oMath xmlns:m="http://schemas.openxmlformats.org/officeDocument/2006/math">
                    <m:r>
                      <a:rPr lang="en-US" sz="4400" i="1">
                        <a:latin typeface="Cambria Math" panose="02040503050406030204" pitchFamily="18" charset="0"/>
                      </a:rPr>
                      <m:t>𝑡h𝑒𝑛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    </m:t>
                    </m:r>
                    <m:sPre>
                      <m:sPre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81</m:t>
                        </m:r>
                      </m:sub>
                      <m: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210</m:t>
                        </m:r>
                      </m:sup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𝑇𝑙</m:t>
                        </m:r>
                      </m:e>
                    </m:sPre>
                    <m:r>
                      <a:rPr lang="en-US" sz="4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Pre>
                      <m:sPre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sPre>
                    <m:r>
                      <a:rPr lang="en-US" sz="4400" i="1">
                        <a:latin typeface="Cambria Math" panose="02040503050406030204" pitchFamily="18" charset="0"/>
                      </a:rPr>
                      <m:t>+</m:t>
                    </m:r>
                    <m:sPre>
                      <m:sPre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82</m:t>
                        </m:r>
                      </m:sub>
                      <m: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210</m:t>
                        </m:r>
                      </m:sup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𝑃𝑏</m:t>
                        </m:r>
                      </m:e>
                    </m:sPre>
                  </m:oMath>
                </a14:m>
                <a:endParaRPr lang="en-US" sz="3600" b="1" dirty="0" smtClean="0"/>
              </a:p>
              <a:p>
                <a:pPr marL="514350" indent="-514350">
                  <a:buFont typeface="+mj-lt"/>
                  <a:buAutoNum type="arabicParenR" startAt="5"/>
                </a:pPr>
                <a:endParaRPr lang="en-US" sz="3600" b="1" dirty="0"/>
              </a:p>
              <a:p>
                <a:pPr marL="514350" indent="-514350">
                  <a:buFont typeface="+mj-lt"/>
                  <a:buAutoNum type="arabicParenR" startAt="5"/>
                </a:pPr>
                <a:endParaRPr lang="en-US" sz="3600" b="1" dirty="0" smtClean="0"/>
              </a:p>
              <a:p>
                <a:pPr marL="514350" indent="-514350">
                  <a:buFont typeface="+mj-lt"/>
                  <a:buAutoNum type="arabicParenR" startAt="5"/>
                </a:pPr>
                <a:endParaRPr lang="en-US" sz="36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6755" y="770707"/>
                <a:ext cx="12035245" cy="5708469"/>
              </a:xfrm>
              <a:blipFill>
                <a:blip r:embed="rId2"/>
                <a:stretch>
                  <a:fillRect l="-1012" t="-159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367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182</Words>
  <Application>Microsoft Office PowerPoint</Application>
  <PresentationFormat>Widescreen</PresentationFormat>
  <Paragraphs>83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Wingdings</vt:lpstr>
      <vt:lpstr>Office Theme</vt:lpstr>
      <vt:lpstr>Keys to Practice p. 64-67</vt:lpstr>
      <vt:lpstr>Get out your GREEN pen please!</vt:lpstr>
      <vt:lpstr>Get out your GREEN pen please!</vt:lpstr>
      <vt:lpstr>Get out your GREEN pen please!</vt:lpstr>
      <vt:lpstr>Get out your GREEN pen please!</vt:lpstr>
      <vt:lpstr>Get out your GREEN pen please!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Keys to Practice p. 64-67</dc:title>
  <dc:creator>Farmer, Stephanie [DH]</dc:creator>
  <cp:lastModifiedBy>Farmer, Stephanie [DH]</cp:lastModifiedBy>
  <cp:revision>1</cp:revision>
  <dcterms:created xsi:type="dcterms:W3CDTF">2019-10-14T16:26:56Z</dcterms:created>
  <dcterms:modified xsi:type="dcterms:W3CDTF">2019-10-14T16:28:09Z</dcterms:modified>
</cp:coreProperties>
</file>