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70" r:id="rId4"/>
    <p:sldId id="273" r:id="rId5"/>
    <p:sldId id="259" r:id="rId6"/>
    <p:sldId id="271" r:id="rId7"/>
    <p:sldId id="258" r:id="rId8"/>
    <p:sldId id="275" r:id="rId9"/>
    <p:sldId id="260" r:id="rId10"/>
    <p:sldId id="262" r:id="rId11"/>
    <p:sldId id="276" r:id="rId12"/>
    <p:sldId id="261" r:id="rId13"/>
    <p:sldId id="264" r:id="rId14"/>
    <p:sldId id="278" r:id="rId15"/>
    <p:sldId id="265" r:id="rId16"/>
    <p:sldId id="266" r:id="rId17"/>
    <p:sldId id="272" r:id="rId18"/>
    <p:sldId id="267" r:id="rId19"/>
    <p:sldId id="274" r:id="rId20"/>
    <p:sldId id="26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>
        <p:scale>
          <a:sx n="81" d="100"/>
          <a:sy n="81" d="100"/>
        </p:scale>
        <p:origin x="-87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4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1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9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5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2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9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Argumentative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Faulty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opposite of effective evidence is evidence that is fuzzy, exaggerated, illogical, or dishonest</a:t>
            </a:r>
          </a:p>
          <a:p>
            <a:r>
              <a:rPr lang="en-US" sz="3200" dirty="0" smtClean="0"/>
              <a:t>You’ll find this type of slanted evidence in advertisements, political ads, in radio and TV programs that are biased</a:t>
            </a:r>
          </a:p>
        </p:txBody>
      </p:sp>
    </p:spTree>
    <p:extLst>
      <p:ext uri="{BB962C8B-B14F-4D97-AF65-F5344CB8AC3E}">
        <p14:creationId xmlns:p14="http://schemas.microsoft.com/office/powerpoint/2010/main" val="19325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0"/>
            <a:ext cx="70739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8152" y="6317673"/>
            <a:ext cx="4292390" cy="211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3765061" cy="420624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Bias: </a:t>
            </a:r>
            <a:r>
              <a:rPr lang="en-US" sz="3600" dirty="0" smtClean="0"/>
              <a:t>A preconceived and often unfair feeling for or against something related to the topic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1252220"/>
            <a:ext cx="3937000" cy="500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9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Reasons you are presenting the claim</a:t>
            </a:r>
          </a:p>
          <a:p>
            <a:r>
              <a:rPr lang="en-US" sz="3600" dirty="0" smtClean="0"/>
              <a:t>Supported with relevant evidence</a:t>
            </a:r>
          </a:p>
          <a:p>
            <a:r>
              <a:rPr lang="en-US" sz="3600" dirty="0" smtClean="0"/>
              <a:t>Use at least 2-3 main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9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One sentence</a:t>
            </a:r>
            <a:r>
              <a:rPr lang="en-US" sz="3600" dirty="0" smtClean="0"/>
              <a:t> that appears at the </a:t>
            </a:r>
            <a:r>
              <a:rPr lang="en-US" sz="3600" b="1" u="sng" dirty="0" smtClean="0">
                <a:solidFill>
                  <a:schemeClr val="accent1"/>
                </a:solidFill>
              </a:rPr>
              <a:t>END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of your </a:t>
            </a:r>
            <a:r>
              <a:rPr lang="en-US" sz="3600" b="1" u="sng" dirty="0" smtClean="0">
                <a:solidFill>
                  <a:schemeClr val="accent1"/>
                </a:solidFill>
              </a:rPr>
              <a:t>introduction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paragraph</a:t>
            </a:r>
          </a:p>
          <a:p>
            <a:r>
              <a:rPr lang="en-US" sz="3600" dirty="0" smtClean="0"/>
              <a:t>Two traits of a well-written thesis:</a:t>
            </a:r>
          </a:p>
          <a:p>
            <a:pPr lvl="1"/>
            <a:r>
              <a:rPr lang="en-US" sz="3600" dirty="0" smtClean="0"/>
              <a:t>Includes </a:t>
            </a:r>
            <a:r>
              <a:rPr lang="en-US" sz="3600" b="1" u="sng" dirty="0" smtClean="0">
                <a:solidFill>
                  <a:schemeClr val="accent1"/>
                </a:solidFill>
              </a:rPr>
              <a:t>topic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or </a:t>
            </a:r>
            <a:r>
              <a:rPr lang="en-US" sz="3600" b="1" u="sng" dirty="0" smtClean="0">
                <a:solidFill>
                  <a:schemeClr val="accent1"/>
                </a:solidFill>
              </a:rPr>
              <a:t>subject</a:t>
            </a:r>
          </a:p>
          <a:p>
            <a:pPr lvl="1"/>
            <a:r>
              <a:rPr lang="en-US" sz="3600" dirty="0" smtClean="0"/>
              <a:t>Includes your </a:t>
            </a:r>
            <a:r>
              <a:rPr lang="en-US" sz="3600" b="1" u="sng" dirty="0" smtClean="0">
                <a:solidFill>
                  <a:schemeClr val="accent1"/>
                </a:solidFill>
              </a:rPr>
              <a:t>stance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or </a:t>
            </a:r>
            <a:r>
              <a:rPr lang="en-US" sz="3600" b="1" u="sng" dirty="0" smtClean="0">
                <a:solidFill>
                  <a:schemeClr val="accent1"/>
                </a:solidFill>
              </a:rPr>
              <a:t>position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on that topic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268345" y="1038556"/>
            <a:ext cx="4605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HIGHLIGHT!!!!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Restate the main ideas in the argument</a:t>
            </a:r>
          </a:p>
          <a:p>
            <a:r>
              <a:rPr lang="en-US" sz="4000" dirty="0" smtClean="0"/>
              <a:t>Include concluding statement</a:t>
            </a:r>
          </a:p>
          <a:p>
            <a:r>
              <a:rPr lang="en-US" sz="4000" dirty="0" smtClean="0"/>
              <a:t>Call to 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9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Claim: </a:t>
            </a:r>
            <a:r>
              <a:rPr lang="en-US" sz="2400" dirty="0" smtClean="0"/>
              <a:t>Parents should respect their children’s privacy.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Topic sentence 1: </a:t>
            </a:r>
            <a:r>
              <a:rPr lang="en-US" sz="2400" dirty="0" smtClean="0"/>
              <a:t>Children have a  right to privacy.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Topic sentence 2: </a:t>
            </a:r>
            <a:r>
              <a:rPr lang="en-US" sz="2400" dirty="0" smtClean="0"/>
              <a:t>A good parent-child relationship is built on trust.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Topic sentence 3:</a:t>
            </a:r>
            <a:r>
              <a:rPr lang="en-US" sz="2400" dirty="0" smtClean="0"/>
              <a:t> Kids will become more secretive if they feel their privacy isn’t respected.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accent1"/>
                </a:solidFill>
              </a:rPr>
              <a:t>Concluding statement: </a:t>
            </a:r>
            <a:r>
              <a:rPr lang="en-US" sz="2400" dirty="0" smtClean="0"/>
              <a:t>Without enough respect for their children’s privacy, parents may damage their family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5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019" y="2011680"/>
            <a:ext cx="7772400" cy="57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Introduction paragraph: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Main claim (thesis statement)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19" y="2963952"/>
            <a:ext cx="7772400" cy="79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Body paragraphs: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Supporting ideas (what are your main points?)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019" y="4203320"/>
            <a:ext cx="7772400" cy="79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Counterargument paragraph: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Key objections, rebuttal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019" y="5420056"/>
            <a:ext cx="7772400" cy="79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Conclusion paragraph: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Sum up your ideas, offer final words, call to action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229616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</a:rPr>
              <a:t>Counterargument</a:t>
            </a:r>
            <a:r>
              <a:rPr lang="en-US" sz="2000" b="1" u="sng" dirty="0" smtClean="0"/>
              <a:t>: </a:t>
            </a:r>
            <a:r>
              <a:rPr lang="en-US" sz="2000" u="sng" dirty="0" smtClean="0"/>
              <a:t>A </a:t>
            </a:r>
            <a:r>
              <a:rPr lang="en-US" sz="2000" u="sng" dirty="0"/>
              <a:t>solid and reasonable argument that opposes or disagrees with your </a:t>
            </a:r>
            <a:r>
              <a:rPr lang="en-US" sz="2000" u="sng" dirty="0" smtClean="0"/>
              <a:t>claim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Acknowledge the other side </a:t>
            </a:r>
            <a:r>
              <a:rPr lang="en-US" sz="2000" i="1" dirty="0" smtClean="0"/>
              <a:t>(what would someone who opposes you think?)</a:t>
            </a:r>
          </a:p>
          <a:p>
            <a:r>
              <a:rPr lang="en-US" sz="2000" dirty="0" smtClean="0"/>
              <a:t>Anticipate and address </a:t>
            </a:r>
            <a:r>
              <a:rPr lang="en-US" sz="2000" b="1" dirty="0" smtClean="0">
                <a:solidFill>
                  <a:schemeClr val="accent1"/>
                </a:solidFill>
              </a:rPr>
              <a:t>objections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to your arguments</a:t>
            </a:r>
          </a:p>
          <a:p>
            <a:pPr lvl="1"/>
            <a:r>
              <a:rPr lang="en-US" sz="1800" dirty="0" smtClean="0"/>
              <a:t>Address the other side, explain why they are wrong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4541520"/>
            <a:ext cx="2636520" cy="204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Argument: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curfew interferes with teens’ social life.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539" y="4541520"/>
            <a:ext cx="2636520" cy="204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Objection: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Teenagers can hang out downtown during the daytime.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978" y="4541520"/>
            <a:ext cx="2636520" cy="204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Rebuttal: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Because the weather is so hot in Texas, teenagers don’t want to be outside in the afternoon.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45080" y="4815840"/>
            <a:ext cx="10744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28837" y="4815840"/>
            <a:ext cx="107442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Rebuttal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3836181" cy="4206240"/>
          </a:xfrm>
        </p:spPr>
        <p:txBody>
          <a:bodyPr>
            <a:normAutofit/>
          </a:bodyPr>
          <a:lstStyle/>
          <a:p>
            <a:r>
              <a:rPr lang="en-US" sz="3600" u="sng" dirty="0"/>
              <a:t>A </a:t>
            </a:r>
            <a:r>
              <a:rPr lang="en-US" sz="3600" u="sng" dirty="0" smtClean="0"/>
              <a:t>response </a:t>
            </a:r>
            <a:r>
              <a:rPr lang="en-US" sz="3600" u="sng" dirty="0"/>
              <a:t>to a </a:t>
            </a:r>
            <a:r>
              <a:rPr lang="en-US" sz="3600" u="sng" dirty="0" smtClean="0"/>
              <a:t>counterargument. 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412" y="2021840"/>
            <a:ext cx="4077547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vs. argument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609774"/>
              </p:ext>
            </p:extLst>
          </p:nvPr>
        </p:nvGraphicFramePr>
        <p:xfrm>
          <a:off x="203201" y="1937701"/>
          <a:ext cx="8788401" cy="4770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583"/>
                <a:gridCol w="3787409"/>
                <a:gridCol w="3787409"/>
              </a:tblGrid>
              <a:tr h="503239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Argument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Persuasion</a:t>
                      </a:r>
                      <a:endParaRPr lang="en-US" sz="2800" b="1" dirty="0"/>
                    </a:p>
                  </a:txBody>
                  <a:tcPr/>
                </a:tc>
              </a:tr>
              <a:tr h="7078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Discover the “truth”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 an opinion on a particular position that is rooted in truth </a:t>
                      </a:r>
                      <a:endParaRPr lang="en-US" dirty="0"/>
                    </a:p>
                  </a:txBody>
                  <a:tcPr/>
                </a:tc>
              </a:tr>
              <a:tr h="98397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technique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Offers good reasoning and evidence to persuade an audience to accept a “truth”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 personal, emotional, or moral appeal to convince an audience to adopt a particular point of view </a:t>
                      </a:r>
                      <a:endParaRPr lang="en-US" dirty="0"/>
                    </a:p>
                  </a:txBody>
                  <a:tcPr/>
                </a:tc>
              </a:tr>
              <a:tr h="1286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Methods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Considers other perspectives on the issue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Offers facts that support the reasons (in other words, provides evidence)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Predicts and evaluates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consequences of accepting the argument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May considers other perspectives on the issue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Blends facts and emotion to make its case, relying often on opinion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May predict the results of accepting the position, especially if the information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will help convince the reader to adopt the opinion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121920" y="2865120"/>
            <a:ext cx="9022080" cy="1574800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accent1"/>
                </a:solidFill>
              </a:rPr>
              <a:t>Conclusion</a:t>
            </a:r>
            <a:r>
              <a:rPr lang="en-US" sz="2800" b="1" u="sng" dirty="0" smtClean="0">
                <a:solidFill>
                  <a:srgbClr val="FFC000"/>
                </a:solidFill>
              </a:rPr>
              <a:t>:</a:t>
            </a:r>
            <a:r>
              <a:rPr lang="en-US" sz="2800" u="sng" dirty="0" smtClean="0"/>
              <a:t> Summarize your position and major supporting points</a:t>
            </a:r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Call to action</a:t>
            </a:r>
            <a:r>
              <a:rPr lang="en-US" sz="2800" u="sng" dirty="0" smtClean="0">
                <a:solidFill>
                  <a:srgbClr val="FFC000"/>
                </a:solidFill>
              </a:rPr>
              <a:t>: </a:t>
            </a:r>
            <a:r>
              <a:rPr lang="en-US" sz="2800" u="sng" dirty="0" smtClean="0"/>
              <a:t>tell your audience what you want them to do.</a:t>
            </a:r>
            <a:r>
              <a:rPr lang="en-US" sz="2800" dirty="0" smtClean="0"/>
              <a:t> Be clear and specific.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5019" y="4000500"/>
            <a:ext cx="7651261" cy="256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Example: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curfew law penalizes good kids and does nothing to benefit local businesses or to make our city safer. People </a:t>
            </a:r>
            <a:r>
              <a:rPr lang="en-US" sz="2400" b="1" u="sng" dirty="0" smtClean="0">
                <a:solidFill>
                  <a:schemeClr val="bg1"/>
                </a:solidFill>
              </a:rPr>
              <a:t>should write to the mayor and urge her to lift the curfew </a:t>
            </a:r>
            <a:r>
              <a:rPr lang="en-US" sz="2400" dirty="0" smtClean="0">
                <a:solidFill>
                  <a:schemeClr val="bg1"/>
                </a:solidFill>
              </a:rPr>
              <a:t>on teens. It’s the right thing to do.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Building an effective argument means to </a:t>
            </a:r>
            <a:r>
              <a:rPr lang="en-US" sz="2800" u="sng" dirty="0" smtClean="0">
                <a:solidFill>
                  <a:schemeClr val="accent1"/>
                </a:solidFill>
              </a:rPr>
              <a:t>use logic and reliable evidence to prove a point.</a:t>
            </a:r>
          </a:p>
          <a:p>
            <a:r>
              <a:rPr lang="en-US" sz="2800" dirty="0" smtClean="0"/>
              <a:t>Being persuasive means to convince someone to accept your point of view.</a:t>
            </a:r>
          </a:p>
          <a:p>
            <a:pPr lvl="2"/>
            <a:r>
              <a:rPr lang="en-US" sz="2400" dirty="0" smtClean="0"/>
              <a:t>Commercials almost always attempt to persuade, but they are seldom logical or reasonable.</a:t>
            </a:r>
          </a:p>
          <a:p>
            <a:r>
              <a:rPr lang="en-US" sz="2800" dirty="0" smtClean="0"/>
              <a:t>A strong argument can be persuasive but only if it’s logical and thoughtful.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3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600" dirty="0" smtClean="0"/>
              <a:t>Claim/thesis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Counterclaim/counterargument 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Rebuttal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Support/evidence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Refute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Validity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Call to action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Bias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claim?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Claim: </a:t>
            </a:r>
            <a:r>
              <a:rPr lang="en-US" sz="3200" u="sng" dirty="0" smtClean="0">
                <a:solidFill>
                  <a:srgbClr val="FFFFFF"/>
                </a:solidFill>
              </a:rPr>
              <a:t>thesis / </a:t>
            </a:r>
            <a:r>
              <a:rPr lang="en-US" sz="3200" u="sng" dirty="0" smtClean="0"/>
              <a:t>central idea that you want to persuade your readers to agree with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40" y="3107944"/>
            <a:ext cx="3657600" cy="3176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240" y="348851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3000" i="1" dirty="0"/>
              <a:t>E.g. Parents should not search their children’s rooms without their knowledge</a:t>
            </a:r>
          </a:p>
        </p:txBody>
      </p:sp>
    </p:spTree>
    <p:extLst>
      <p:ext uri="{BB962C8B-B14F-4D97-AF65-F5344CB8AC3E}">
        <p14:creationId xmlns:p14="http://schemas.microsoft.com/office/powerpoint/2010/main" val="31189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back up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Support/evidence: </a:t>
            </a:r>
            <a:r>
              <a:rPr lang="en-US" sz="3200" u="sng" dirty="0" smtClean="0"/>
              <a:t>Your </a:t>
            </a:r>
            <a:r>
              <a:rPr lang="en-US" sz="3200" u="sng" dirty="0"/>
              <a:t>specific facts or specific evidence used to support why your claim is true </a:t>
            </a:r>
            <a:endParaRPr lang="en-US" sz="3200" u="sng" dirty="0" smtClean="0"/>
          </a:p>
          <a:p>
            <a:r>
              <a:rPr lang="en-US" sz="3200" b="1" dirty="0" smtClean="0">
                <a:solidFill>
                  <a:srgbClr val="FFC000"/>
                </a:solidFill>
              </a:rPr>
              <a:t>Types of evidence: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Facts / statistics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Examples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Anecdotes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Quotations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Definitions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Reasons</a:t>
            </a:r>
          </a:p>
          <a:p>
            <a:pPr marL="971550" lvl="2" indent="-514350">
              <a:buFont typeface="+mj-lt"/>
              <a:buAutoNum type="arabicPeriod"/>
            </a:pPr>
            <a:r>
              <a:rPr lang="en-US" sz="3200" dirty="0" smtClean="0"/>
              <a:t>reflections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3007360"/>
            <a:ext cx="332232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recognize a good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Look at the types of rhetorical appeals</a:t>
            </a:r>
          </a:p>
          <a:p>
            <a:pPr lvl="1"/>
            <a:r>
              <a:rPr lang="en-US" sz="3600" b="1" dirty="0">
                <a:solidFill>
                  <a:srgbClr val="FFC000"/>
                </a:solidFill>
              </a:rPr>
              <a:t>Ethos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(appeal to speaker’s credibility)</a:t>
            </a:r>
          </a:p>
          <a:p>
            <a:pPr lvl="1"/>
            <a:r>
              <a:rPr lang="en-US" sz="3600" b="1" dirty="0">
                <a:solidFill>
                  <a:srgbClr val="FFC000"/>
                </a:solidFill>
              </a:rPr>
              <a:t>Pathos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(appeal to emotions)</a:t>
            </a:r>
          </a:p>
          <a:p>
            <a:pPr lvl="1"/>
            <a:r>
              <a:rPr lang="en-US" sz="3600" b="1" dirty="0">
                <a:solidFill>
                  <a:srgbClr val="FFC000"/>
                </a:solidFill>
              </a:rPr>
              <a:t>Logos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(appeal to logic)</a:t>
            </a:r>
          </a:p>
        </p:txBody>
      </p:sp>
    </p:spTree>
    <p:extLst>
      <p:ext uri="{BB962C8B-B14F-4D97-AF65-F5344CB8AC3E}">
        <p14:creationId xmlns:p14="http://schemas.microsoft.com/office/powerpoint/2010/main" val="42633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Consider all information provided</a:t>
            </a:r>
          </a:p>
          <a:p>
            <a:pPr lvl="1"/>
            <a:r>
              <a:rPr lang="en-US" sz="3600" i="1" dirty="0" smtClean="0"/>
              <a:t>Is the evidence presented so far </a:t>
            </a:r>
            <a:r>
              <a:rPr lang="en-US" sz="3600" b="1" i="1" dirty="0" smtClean="0">
                <a:solidFill>
                  <a:schemeClr val="accent1"/>
                </a:solidFill>
              </a:rPr>
              <a:t>relevant</a:t>
            </a:r>
            <a:r>
              <a:rPr lang="en-US" sz="3600" i="1" dirty="0" smtClean="0">
                <a:solidFill>
                  <a:schemeClr val="accent1"/>
                </a:solidFill>
              </a:rPr>
              <a:t> </a:t>
            </a:r>
            <a:r>
              <a:rPr lang="en-US" sz="3600" i="1" dirty="0" smtClean="0"/>
              <a:t>and </a:t>
            </a:r>
            <a:r>
              <a:rPr lang="en-US" sz="3600" b="1" i="1" dirty="0" smtClean="0">
                <a:solidFill>
                  <a:schemeClr val="accent1"/>
                </a:solidFill>
              </a:rPr>
              <a:t>connected</a:t>
            </a:r>
            <a:r>
              <a:rPr lang="en-US" sz="3600" i="1" dirty="0" smtClean="0">
                <a:solidFill>
                  <a:schemeClr val="accent1"/>
                </a:solidFill>
              </a:rPr>
              <a:t> </a:t>
            </a:r>
            <a:r>
              <a:rPr lang="en-US" sz="3600" i="1" dirty="0" smtClean="0"/>
              <a:t>to the argument?</a:t>
            </a:r>
          </a:p>
          <a:p>
            <a:pPr lvl="1"/>
            <a:r>
              <a:rPr lang="en-US" sz="3600" i="1" dirty="0" smtClean="0"/>
              <a:t>Is it sufficient, or </a:t>
            </a:r>
            <a:r>
              <a:rPr lang="en-US" sz="3600" b="1" i="1" dirty="0" smtClean="0">
                <a:solidFill>
                  <a:schemeClr val="accent1"/>
                </a:solidFill>
              </a:rPr>
              <a:t>thorough and specific</a:t>
            </a:r>
            <a:r>
              <a:rPr lang="en-US" sz="3600" i="1" dirty="0" smtClean="0"/>
              <a:t> enough, to support the argument?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0595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1056</TotalTime>
  <Words>752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Banded</vt:lpstr>
      <vt:lpstr>Argumentative writing</vt:lpstr>
      <vt:lpstr>Persuasion vs. argument</vt:lpstr>
      <vt:lpstr>Effective arguments</vt:lpstr>
      <vt:lpstr>Argument vocabulary</vt:lpstr>
      <vt:lpstr>What is a claim?</vt:lpstr>
      <vt:lpstr>How to back up a claim</vt:lpstr>
      <vt:lpstr>How to recognize a good argument</vt:lpstr>
      <vt:lpstr>PowerPoint Presentation</vt:lpstr>
      <vt:lpstr>Validity of evidence</vt:lpstr>
      <vt:lpstr>Faulty logic</vt:lpstr>
      <vt:lpstr>PowerPoint Presentation</vt:lpstr>
      <vt:lpstr>Bias</vt:lpstr>
      <vt:lpstr>Topic sentence</vt:lpstr>
      <vt:lpstr>THESIS STATEMENT</vt:lpstr>
      <vt:lpstr>Conclusion</vt:lpstr>
      <vt:lpstr>Example outline</vt:lpstr>
      <vt:lpstr>Essay structure</vt:lpstr>
      <vt:lpstr>Counterargument</vt:lpstr>
      <vt:lpstr>Rebuttal</vt:lpstr>
      <vt:lpstr>Conclusion &amp; Call to action</vt:lpstr>
      <vt:lpstr>PowerPoint Presentation</vt:lpstr>
    </vt:vector>
  </TitlesOfParts>
  <Company>NAFCS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writing</dc:title>
  <dc:creator>Jennifer London</dc:creator>
  <cp:lastModifiedBy>Danny Farmer</cp:lastModifiedBy>
  <cp:revision>22</cp:revision>
  <dcterms:created xsi:type="dcterms:W3CDTF">2014-01-03T17:10:33Z</dcterms:created>
  <dcterms:modified xsi:type="dcterms:W3CDTF">2016-07-22T19:37:21Z</dcterms:modified>
</cp:coreProperties>
</file>