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F2BF2-2EB6-46FD-8366-601DCB33977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D08D0-1D12-4E35-8C2A-8B9073CA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860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F2BF2-2EB6-46FD-8366-601DCB33977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D08D0-1D12-4E35-8C2A-8B9073CA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940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F2BF2-2EB6-46FD-8366-601DCB33977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D08D0-1D12-4E35-8C2A-8B9073CA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718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F2BF2-2EB6-46FD-8366-601DCB33977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D08D0-1D12-4E35-8C2A-8B9073CA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9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F2BF2-2EB6-46FD-8366-601DCB33977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D08D0-1D12-4E35-8C2A-8B9073CA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882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F2BF2-2EB6-46FD-8366-601DCB33977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D08D0-1D12-4E35-8C2A-8B9073CA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913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F2BF2-2EB6-46FD-8366-601DCB33977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D08D0-1D12-4E35-8C2A-8B9073CA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520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F2BF2-2EB6-46FD-8366-601DCB33977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D08D0-1D12-4E35-8C2A-8B9073CA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80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F2BF2-2EB6-46FD-8366-601DCB33977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D08D0-1D12-4E35-8C2A-8B9073CA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378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F2BF2-2EB6-46FD-8366-601DCB33977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D08D0-1D12-4E35-8C2A-8B9073CA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261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F2BF2-2EB6-46FD-8366-601DCB33977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D08D0-1D12-4E35-8C2A-8B9073CA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261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F2BF2-2EB6-46FD-8366-601DCB33977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D08D0-1D12-4E35-8C2A-8B9073CA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438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555424"/>
          </a:xfrm>
        </p:spPr>
        <p:txBody>
          <a:bodyPr>
            <a:normAutofit fontScale="90000"/>
          </a:bodyPr>
          <a:lstStyle/>
          <a:p>
            <a:r>
              <a:rPr lang="en-US" dirty="0"/>
              <a:t>Classes of elements color coded on tiny periodic table that is a glue in on your KCQ Notes page, group names color coded on big periodic table inside the worksheet questions</a:t>
            </a:r>
          </a:p>
        </p:txBody>
      </p:sp>
    </p:spTree>
    <p:extLst>
      <p:ext uri="{BB962C8B-B14F-4D97-AF65-F5344CB8AC3E}">
        <p14:creationId xmlns:p14="http://schemas.microsoft.com/office/powerpoint/2010/main" val="1120404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12928" b="1590"/>
          <a:stretch/>
        </p:blipFill>
        <p:spPr>
          <a:xfrm>
            <a:off x="0" y="336912"/>
            <a:ext cx="9842941" cy="650764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69156" y="656714"/>
            <a:ext cx="456985" cy="4496818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21867" y="1311086"/>
            <a:ext cx="515262" cy="3842446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667806" y="2599089"/>
            <a:ext cx="4813676" cy="2554443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667806" y="5338482"/>
            <a:ext cx="6790394" cy="1277471"/>
          </a:xfrm>
          <a:prstGeom prst="rect">
            <a:avLst/>
          </a:prstGeom>
          <a:solidFill>
            <a:srgbClr val="FF0000">
              <a:alpha val="29804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964088" y="656713"/>
            <a:ext cx="489194" cy="4496819"/>
          </a:xfrm>
          <a:prstGeom prst="rect">
            <a:avLst/>
          </a:prstGeom>
          <a:solidFill>
            <a:srgbClr val="0070C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458201" y="1311087"/>
            <a:ext cx="497340" cy="3842446"/>
          </a:xfrm>
          <a:prstGeom prst="rect">
            <a:avLst/>
          </a:prstGeom>
          <a:solidFill>
            <a:srgbClr val="0070C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494929" y="1311086"/>
            <a:ext cx="484094" cy="625289"/>
          </a:xfrm>
          <a:prstGeom prst="rect">
            <a:avLst/>
          </a:prstGeom>
          <a:solidFill>
            <a:srgbClr val="FFFF00">
              <a:alpha val="4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972301" y="1960353"/>
            <a:ext cx="484094" cy="625289"/>
          </a:xfrm>
          <a:prstGeom prst="rect">
            <a:avLst/>
          </a:prstGeom>
          <a:solidFill>
            <a:srgbClr val="FFFF00">
              <a:alpha val="4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985747" y="2592167"/>
            <a:ext cx="484094" cy="625289"/>
          </a:xfrm>
          <a:prstGeom prst="rect">
            <a:avLst/>
          </a:prstGeom>
          <a:solidFill>
            <a:srgbClr val="FFFF00">
              <a:alpha val="4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469536" y="2592167"/>
            <a:ext cx="484094" cy="625289"/>
          </a:xfrm>
          <a:prstGeom prst="rect">
            <a:avLst/>
          </a:prstGeom>
          <a:solidFill>
            <a:srgbClr val="FFFF00">
              <a:alpha val="4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479927" y="3229444"/>
            <a:ext cx="484094" cy="625289"/>
          </a:xfrm>
          <a:prstGeom prst="rect">
            <a:avLst/>
          </a:prstGeom>
          <a:solidFill>
            <a:srgbClr val="FFFF00">
              <a:alpha val="4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965560" y="3229444"/>
            <a:ext cx="484094" cy="625289"/>
          </a:xfrm>
          <a:prstGeom prst="rect">
            <a:avLst/>
          </a:prstGeom>
          <a:solidFill>
            <a:srgbClr val="FFFF00">
              <a:alpha val="4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972568" y="3881627"/>
            <a:ext cx="484094" cy="625289"/>
          </a:xfrm>
          <a:prstGeom prst="rect">
            <a:avLst/>
          </a:prstGeom>
          <a:solidFill>
            <a:srgbClr val="FFFF00">
              <a:alpha val="4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385047" y="215153"/>
            <a:ext cx="4988859" cy="20578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252882" y="215153"/>
            <a:ext cx="470647" cy="4281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483164" y="1966878"/>
            <a:ext cx="484094" cy="1263659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488054" y="3237062"/>
            <a:ext cx="954894" cy="655823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481482" y="3879804"/>
            <a:ext cx="1472148" cy="1273728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966192" y="4515690"/>
            <a:ext cx="484094" cy="637843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0631051" y="746567"/>
            <a:ext cx="14740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Metals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Non-metals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Metalloids</a:t>
            </a:r>
          </a:p>
          <a:p>
            <a:endParaRPr lang="en-US" b="1" dirty="0"/>
          </a:p>
        </p:txBody>
      </p:sp>
      <p:sp>
        <p:nvSpPr>
          <p:cNvPr id="34" name="Rectangle 33"/>
          <p:cNvSpPr/>
          <p:nvPr/>
        </p:nvSpPr>
        <p:spPr>
          <a:xfrm>
            <a:off x="10029643" y="670159"/>
            <a:ext cx="456985" cy="457200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10029643" y="1509678"/>
            <a:ext cx="456985" cy="457200"/>
          </a:xfrm>
          <a:prstGeom prst="rect">
            <a:avLst/>
          </a:prstGeom>
          <a:solidFill>
            <a:srgbClr val="0070C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0029428" y="2370107"/>
            <a:ext cx="457200" cy="457200"/>
          </a:xfrm>
          <a:prstGeom prst="rect">
            <a:avLst/>
          </a:prstGeom>
          <a:solidFill>
            <a:srgbClr val="FFFF00">
              <a:alpha val="4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 Box 21"/>
          <p:cNvSpPr txBox="1">
            <a:spLocks noChangeArrowheads="1"/>
          </p:cNvSpPr>
          <p:nvPr/>
        </p:nvSpPr>
        <p:spPr bwMode="auto">
          <a:xfrm>
            <a:off x="2025239" y="361605"/>
            <a:ext cx="3792221" cy="1569660"/>
          </a:xfrm>
          <a:prstGeom prst="rect">
            <a:avLst/>
          </a:prstGeom>
          <a:solidFill>
            <a:srgbClr val="FFFFFF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Using this as a guide, color code your periodic table to show the three </a:t>
            </a:r>
            <a:r>
              <a:rPr lang="en-US" altLang="en-U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CLASSES</a:t>
            </a: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of elements. 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9633692" y="4307629"/>
            <a:ext cx="24097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Polonium is sometimes considered a metal, metalloid, or a non-metal depending on which table you are looking at. Astatine is sometimes considered a nonmetal, sometimes a metalloid. No big deal, it is weird!</a:t>
            </a:r>
          </a:p>
        </p:txBody>
      </p:sp>
      <p:sp>
        <p:nvSpPr>
          <p:cNvPr id="46" name="Rectangle 45"/>
          <p:cNvSpPr/>
          <p:nvPr/>
        </p:nvSpPr>
        <p:spPr>
          <a:xfrm>
            <a:off x="7964021" y="1287099"/>
            <a:ext cx="483894" cy="1946088"/>
          </a:xfrm>
          <a:prstGeom prst="rect">
            <a:avLst/>
          </a:prstGeom>
          <a:solidFill>
            <a:srgbClr val="0070C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7461437" y="1299953"/>
            <a:ext cx="506858" cy="1262705"/>
          </a:xfrm>
          <a:prstGeom prst="rect">
            <a:avLst/>
          </a:prstGeom>
          <a:solidFill>
            <a:srgbClr val="0070C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972301" y="1314327"/>
            <a:ext cx="497440" cy="632579"/>
          </a:xfrm>
          <a:prstGeom prst="rect">
            <a:avLst/>
          </a:prstGeom>
          <a:solidFill>
            <a:srgbClr val="0070C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36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12928" b="1590"/>
          <a:stretch/>
        </p:blipFill>
        <p:spPr>
          <a:xfrm>
            <a:off x="0" y="336912"/>
            <a:ext cx="9842941" cy="650764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69156" y="656714"/>
            <a:ext cx="456985" cy="4496818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21867" y="1311086"/>
            <a:ext cx="515262" cy="3842446"/>
          </a:xfrm>
          <a:prstGeom prst="rect">
            <a:avLst/>
          </a:prstGeom>
          <a:solidFill>
            <a:schemeClr val="accent2">
              <a:alpha val="3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667806" y="2599089"/>
            <a:ext cx="4813676" cy="2554443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667806" y="5338482"/>
            <a:ext cx="6790394" cy="1277471"/>
          </a:xfrm>
          <a:prstGeom prst="rect">
            <a:avLst/>
          </a:prstGeom>
          <a:solidFill>
            <a:srgbClr val="FF00FF">
              <a:alpha val="29804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964088" y="656713"/>
            <a:ext cx="489194" cy="4496819"/>
          </a:xfrm>
          <a:prstGeom prst="rect">
            <a:avLst/>
          </a:prstGeom>
          <a:solidFill>
            <a:srgbClr val="7030A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458201" y="1311087"/>
            <a:ext cx="497340" cy="3842446"/>
          </a:xfrm>
          <a:prstGeom prst="rect">
            <a:avLst/>
          </a:prstGeom>
          <a:solidFill>
            <a:srgbClr val="0070C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494929" y="1311086"/>
            <a:ext cx="484094" cy="625289"/>
          </a:xfrm>
          <a:prstGeom prst="rect">
            <a:avLst/>
          </a:prstGeom>
          <a:solidFill>
            <a:schemeClr val="accent6">
              <a:alpha val="4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972301" y="1960353"/>
            <a:ext cx="484094" cy="625289"/>
          </a:xfrm>
          <a:prstGeom prst="rect">
            <a:avLst/>
          </a:prstGeom>
          <a:solidFill>
            <a:schemeClr val="accent6">
              <a:alpha val="4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985747" y="2592167"/>
            <a:ext cx="484094" cy="625289"/>
          </a:xfrm>
          <a:prstGeom prst="rect">
            <a:avLst/>
          </a:prstGeom>
          <a:solidFill>
            <a:schemeClr val="accent6">
              <a:alpha val="4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469536" y="2592167"/>
            <a:ext cx="484094" cy="625289"/>
          </a:xfrm>
          <a:prstGeom prst="rect">
            <a:avLst/>
          </a:prstGeom>
          <a:solidFill>
            <a:schemeClr val="accent6">
              <a:alpha val="4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479927" y="3229444"/>
            <a:ext cx="484094" cy="625289"/>
          </a:xfrm>
          <a:prstGeom prst="rect">
            <a:avLst/>
          </a:prstGeom>
          <a:solidFill>
            <a:schemeClr val="accent6">
              <a:alpha val="4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965560" y="3229444"/>
            <a:ext cx="484094" cy="625289"/>
          </a:xfrm>
          <a:prstGeom prst="rect">
            <a:avLst/>
          </a:prstGeom>
          <a:solidFill>
            <a:schemeClr val="accent6">
              <a:alpha val="4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972568" y="3881627"/>
            <a:ext cx="484094" cy="625289"/>
          </a:xfrm>
          <a:prstGeom prst="rect">
            <a:avLst/>
          </a:prstGeom>
          <a:solidFill>
            <a:schemeClr val="accent6">
              <a:alpha val="4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385047" y="215153"/>
            <a:ext cx="4988859" cy="20578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252882" y="215153"/>
            <a:ext cx="470647" cy="4281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496611" y="1953431"/>
            <a:ext cx="484094" cy="1263659"/>
          </a:xfrm>
          <a:prstGeom prst="rect">
            <a:avLst/>
          </a:prstGeom>
          <a:solidFill>
            <a:schemeClr val="tx1">
              <a:lumMod val="50000"/>
              <a:lumOff val="50000"/>
              <a:alpha val="4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501501" y="3223615"/>
            <a:ext cx="954894" cy="655823"/>
          </a:xfrm>
          <a:prstGeom prst="rect">
            <a:avLst/>
          </a:prstGeom>
          <a:solidFill>
            <a:schemeClr val="tx1">
              <a:lumMod val="50000"/>
              <a:lumOff val="50000"/>
              <a:alpha val="4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481482" y="3879804"/>
            <a:ext cx="1472148" cy="1273728"/>
          </a:xfrm>
          <a:prstGeom prst="rect">
            <a:avLst/>
          </a:prstGeom>
          <a:solidFill>
            <a:schemeClr val="tx1">
              <a:lumMod val="50000"/>
              <a:lumOff val="50000"/>
              <a:alpha val="4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966192" y="4515690"/>
            <a:ext cx="484094" cy="637843"/>
          </a:xfrm>
          <a:prstGeom prst="rect">
            <a:avLst/>
          </a:prstGeom>
          <a:solidFill>
            <a:schemeClr val="tx1">
              <a:lumMod val="50000"/>
              <a:lumOff val="50000"/>
              <a:alpha val="4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0540957" y="323465"/>
            <a:ext cx="147407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Alkali Metals</a:t>
            </a:r>
          </a:p>
          <a:p>
            <a:endParaRPr lang="en-US" b="1" dirty="0"/>
          </a:p>
          <a:p>
            <a:r>
              <a:rPr lang="en-US" b="1" dirty="0"/>
              <a:t>Alkaline Earth Metals</a:t>
            </a:r>
          </a:p>
          <a:p>
            <a:endParaRPr lang="en-US" b="1" dirty="0"/>
          </a:p>
          <a:p>
            <a:r>
              <a:rPr lang="en-US" b="1" dirty="0"/>
              <a:t>Transition Metals</a:t>
            </a:r>
          </a:p>
          <a:p>
            <a:endParaRPr lang="en-US" b="1" dirty="0"/>
          </a:p>
          <a:p>
            <a:r>
              <a:rPr lang="en-US" b="1" dirty="0"/>
              <a:t>Other Metals</a:t>
            </a:r>
          </a:p>
          <a:p>
            <a:endParaRPr lang="en-US" b="1" dirty="0"/>
          </a:p>
          <a:p>
            <a:r>
              <a:rPr lang="en-US" b="1" dirty="0"/>
              <a:t>Rare Earth Metals</a:t>
            </a:r>
          </a:p>
          <a:p>
            <a:endParaRPr lang="en-US" b="1" dirty="0"/>
          </a:p>
          <a:p>
            <a:r>
              <a:rPr lang="en-US" b="1" dirty="0"/>
              <a:t>Metalloids/</a:t>
            </a:r>
            <a:br>
              <a:rPr lang="en-US" b="1" dirty="0"/>
            </a:br>
            <a:r>
              <a:rPr lang="en-US" b="1" dirty="0"/>
              <a:t>Semimetals</a:t>
            </a:r>
          </a:p>
          <a:p>
            <a:endParaRPr lang="en-US" b="1" dirty="0"/>
          </a:p>
          <a:p>
            <a:r>
              <a:rPr lang="en-US" b="1" dirty="0"/>
              <a:t>Other </a:t>
            </a:r>
            <a:br>
              <a:rPr lang="en-US" b="1" dirty="0"/>
            </a:br>
            <a:r>
              <a:rPr lang="en-US" b="1" dirty="0"/>
              <a:t>Non-metals</a:t>
            </a:r>
          </a:p>
          <a:p>
            <a:endParaRPr lang="en-US" b="1" dirty="0"/>
          </a:p>
          <a:p>
            <a:r>
              <a:rPr lang="en-US" b="1" dirty="0"/>
              <a:t>Halogens</a:t>
            </a:r>
          </a:p>
          <a:p>
            <a:endParaRPr lang="en-US" b="1" dirty="0"/>
          </a:p>
          <a:p>
            <a:r>
              <a:rPr lang="en-US" b="1" dirty="0"/>
              <a:t>Noble Gases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0029643" y="199514"/>
            <a:ext cx="456985" cy="457200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10029644" y="982059"/>
            <a:ext cx="456985" cy="457200"/>
          </a:xfrm>
          <a:prstGeom prst="rect">
            <a:avLst/>
          </a:prstGeom>
          <a:solidFill>
            <a:schemeClr val="accent2">
              <a:alpha val="3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0038081" y="1815797"/>
            <a:ext cx="457200" cy="4572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0035000" y="3983954"/>
            <a:ext cx="457200" cy="457200"/>
          </a:xfrm>
          <a:prstGeom prst="rect">
            <a:avLst/>
          </a:prstGeom>
          <a:solidFill>
            <a:schemeClr val="accent6">
              <a:alpha val="4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10035000" y="2522506"/>
            <a:ext cx="457200" cy="457200"/>
          </a:xfrm>
          <a:prstGeom prst="rect">
            <a:avLst/>
          </a:prstGeom>
          <a:solidFill>
            <a:schemeClr val="tx1">
              <a:lumMod val="50000"/>
              <a:lumOff val="50000"/>
              <a:alpha val="4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0035000" y="3146935"/>
            <a:ext cx="457200" cy="457200"/>
          </a:xfrm>
          <a:prstGeom prst="rect">
            <a:avLst/>
          </a:prstGeom>
          <a:solidFill>
            <a:srgbClr val="FF00FF">
              <a:alpha val="29804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0035000" y="5513293"/>
            <a:ext cx="457200" cy="457200"/>
          </a:xfrm>
          <a:prstGeom prst="rect">
            <a:avLst/>
          </a:prstGeom>
          <a:solidFill>
            <a:srgbClr val="0070C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0035000" y="4800802"/>
            <a:ext cx="457200" cy="457200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10035000" y="6185696"/>
            <a:ext cx="457200" cy="457200"/>
          </a:xfrm>
          <a:prstGeom prst="rect">
            <a:avLst/>
          </a:prstGeom>
          <a:solidFill>
            <a:srgbClr val="7030A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8503876" y="5204020"/>
            <a:ext cx="15882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Polonium sometimes considered an other metal, sometimes a metalloid/ semimetal. Astatine sometimes a metalloid sometimes a halogen. No big deal, its weird!</a:t>
            </a:r>
          </a:p>
        </p:txBody>
      </p:sp>
      <p:sp>
        <p:nvSpPr>
          <p:cNvPr id="33" name="Text Box 21"/>
          <p:cNvSpPr txBox="1">
            <a:spLocks noChangeArrowheads="1"/>
          </p:cNvSpPr>
          <p:nvPr/>
        </p:nvSpPr>
        <p:spPr bwMode="auto">
          <a:xfrm>
            <a:off x="2027730" y="483207"/>
            <a:ext cx="3792221" cy="1569660"/>
          </a:xfrm>
          <a:prstGeom prst="rect">
            <a:avLst/>
          </a:prstGeom>
          <a:solidFill>
            <a:srgbClr val="FFFFFF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Using this as a guide, color code your periodic table to show the </a:t>
            </a:r>
            <a:r>
              <a:rPr lang="en-US" altLang="en-U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GROUP NAMES</a:t>
            </a:r>
            <a:endParaRPr lang="en-US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922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160</Words>
  <Application>Microsoft Office PowerPoint</Application>
  <PresentationFormat>Widescreen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Classes of elements color coded on tiny periodic table that is a glue in on your KCQ Notes page, group names color coded on big periodic table inside the worksheet questions</vt:lpstr>
      <vt:lpstr>PowerPoint Presentation</vt:lpstr>
      <vt:lpstr>PowerPoint Presentation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Classes of Elements</dc:title>
  <dc:creator>Farmer, Stephanie [DH]</dc:creator>
  <cp:lastModifiedBy>Farmer, Stephanie [DH]</cp:lastModifiedBy>
  <cp:revision>12</cp:revision>
  <dcterms:created xsi:type="dcterms:W3CDTF">2018-09-28T16:12:04Z</dcterms:created>
  <dcterms:modified xsi:type="dcterms:W3CDTF">2022-08-20T21:40:32Z</dcterms:modified>
</cp:coreProperties>
</file>