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5A6F-E0C4-4749-A37F-668E25A334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4ECA9D8-4887-4AFA-8D7D-2C5ECE998F8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5A6F-E0C4-4749-A37F-668E25A334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A9D8-4887-4AFA-8D7D-2C5ECE998F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5A6F-E0C4-4749-A37F-668E25A334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A9D8-4887-4AFA-8D7D-2C5ECE998F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5A6F-E0C4-4749-A37F-668E25A334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A9D8-4887-4AFA-8D7D-2C5ECE998F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5A6F-E0C4-4749-A37F-668E25A334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ECA9D8-4887-4AFA-8D7D-2C5ECE998F8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5A6F-E0C4-4749-A37F-668E25A334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A9D8-4887-4AFA-8D7D-2C5ECE998F8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5A6F-E0C4-4749-A37F-668E25A334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A9D8-4887-4AFA-8D7D-2C5ECE998F8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5A6F-E0C4-4749-A37F-668E25A334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A9D8-4887-4AFA-8D7D-2C5ECE998F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5A6F-E0C4-4749-A37F-668E25A334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A9D8-4887-4AFA-8D7D-2C5ECE998F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5A6F-E0C4-4749-A37F-668E25A334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A9D8-4887-4AFA-8D7D-2C5ECE998F8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5A6F-E0C4-4749-A37F-668E25A334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ECA9D8-4887-4AFA-8D7D-2C5ECE998F8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445A6F-E0C4-4749-A37F-668E25A334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4ECA9D8-4887-4AFA-8D7D-2C5ECE998F8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video.google.com/videoplay?docid=-6774056658207442485#docid=3825610222960975525" TargetMode="External"/><Relationship Id="rId2" Type="http://schemas.openxmlformats.org/officeDocument/2006/relationships/hyperlink" Target="http://video.google.com/videoplay?docid=-213426665480139289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609600"/>
            <a:ext cx="8991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39688"/>
            <a:ext cx="86106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+mj-lt"/>
                <a:cs typeface="+mn-cs"/>
              </a:rPr>
              <a:t>Jumpstart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+mn-cs"/>
              </a:rPr>
              <a:t>#</a:t>
            </a:r>
            <a:endParaRPr lang="en-US" sz="3600" dirty="0">
              <a:solidFill>
                <a:schemeClr val="accent1">
                  <a:lumMod val="75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6148" name="TextBox 24"/>
          <p:cNvSpPr txBox="1">
            <a:spLocks noChangeArrowheads="1"/>
          </p:cNvSpPr>
          <p:nvPr/>
        </p:nvSpPr>
        <p:spPr bwMode="auto">
          <a:xfrm>
            <a:off x="228600" y="838200"/>
            <a:ext cx="8686800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b="1" dirty="0"/>
              <a:t>Take out your periodic table. </a:t>
            </a:r>
          </a:p>
          <a:p>
            <a:pPr eaLnBrk="1" hangingPunct="1"/>
            <a:r>
              <a:rPr lang="en-US" altLang="en-US" sz="2000" b="1" dirty="0"/>
              <a:t>Work on these questions quietly by yourself.  When you finish then check your answers with your neighbor. </a:t>
            </a:r>
          </a:p>
          <a:p>
            <a:pPr eaLnBrk="1" hangingPunct="1"/>
            <a:endParaRPr lang="en-US" altLang="en-US" sz="2000" dirty="0"/>
          </a:p>
          <a:p>
            <a:pPr eaLnBrk="1" hangingPunct="1">
              <a:buFontTx/>
              <a:buAutoNum type="arabicParenR"/>
            </a:pPr>
            <a:r>
              <a:rPr lang="en-US" altLang="en-US" sz="2000" dirty="0"/>
              <a:t>  </a:t>
            </a:r>
            <a:r>
              <a:rPr lang="en-US" altLang="en-US" sz="2000"/>
              <a:t>Write </a:t>
            </a:r>
            <a:r>
              <a:rPr lang="en-US" altLang="en-US" sz="2000" smtClean="0"/>
              <a:t>3 </a:t>
            </a:r>
            <a:r>
              <a:rPr lang="en-US" altLang="en-US" sz="2000" dirty="0"/>
              <a:t>sentences about </a:t>
            </a:r>
            <a:r>
              <a:rPr lang="en-US" altLang="en-US" sz="2000" dirty="0" smtClean="0"/>
              <a:t>why </a:t>
            </a:r>
            <a:r>
              <a:rPr lang="en-US" altLang="en-US" sz="2000" dirty="0"/>
              <a:t>the periodic table </a:t>
            </a:r>
            <a:r>
              <a:rPr lang="en-US" altLang="en-US" sz="2000" dirty="0" smtClean="0"/>
              <a:t>is </a:t>
            </a:r>
            <a:r>
              <a:rPr lang="en-US" altLang="en-US" sz="2000" dirty="0"/>
              <a:t>set up how it is.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2) Identify each element as an alkali metal, alkaline earth metal, transition metal, halogen, or noble gas</a:t>
            </a:r>
          </a:p>
          <a:p>
            <a:pPr eaLnBrk="1" hangingPunct="1"/>
            <a:r>
              <a:rPr lang="en-US" altLang="en-US" sz="2000" dirty="0" smtClean="0"/>
              <a:t>	a</a:t>
            </a:r>
            <a:r>
              <a:rPr lang="en-US" altLang="en-US" sz="2000" dirty="0"/>
              <a:t>) Lithium       b) Krypton        c) Cobalt	   d) Barium      e) Chlorine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3) Give </a:t>
            </a:r>
            <a:r>
              <a:rPr lang="en-US" altLang="en-US" sz="2000" dirty="0" smtClean="0"/>
              <a:t>1 example </a:t>
            </a:r>
            <a:r>
              <a:rPr lang="en-US" altLang="en-US" sz="2000" dirty="0"/>
              <a:t>of elements for each category that are NOT used in #2</a:t>
            </a:r>
          </a:p>
          <a:p>
            <a:pPr eaLnBrk="1" hangingPunct="1"/>
            <a:r>
              <a:rPr lang="en-US" altLang="en-US" sz="2000" dirty="0" smtClean="0"/>
              <a:t>	a</a:t>
            </a:r>
            <a:r>
              <a:rPr lang="en-US" altLang="en-US" sz="2000" dirty="0"/>
              <a:t>) noble gases    </a:t>
            </a:r>
            <a:r>
              <a:rPr lang="en-US" altLang="en-US" sz="2000" dirty="0" smtClean="0"/>
              <a:t>	        c) </a:t>
            </a:r>
            <a:r>
              <a:rPr lang="en-US" altLang="en-US" sz="2000" dirty="0"/>
              <a:t>halogens    </a:t>
            </a:r>
            <a:r>
              <a:rPr lang="en-US" altLang="en-US" sz="2000" dirty="0" smtClean="0"/>
              <a:t>	    e) </a:t>
            </a:r>
            <a:r>
              <a:rPr lang="en-US" altLang="en-US" sz="2000" dirty="0"/>
              <a:t>alkali metals   </a:t>
            </a:r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r>
              <a:rPr lang="en-US" altLang="en-US" sz="2000" dirty="0" smtClean="0"/>
              <a:t>	b) </a:t>
            </a:r>
            <a:r>
              <a:rPr lang="en-US" altLang="en-US" sz="2000" dirty="0"/>
              <a:t>alkaline earth </a:t>
            </a:r>
            <a:r>
              <a:rPr lang="en-US" altLang="en-US" sz="2000" dirty="0" smtClean="0"/>
              <a:t>metals	        d) </a:t>
            </a:r>
            <a:r>
              <a:rPr lang="en-US" altLang="en-US" sz="2000" dirty="0"/>
              <a:t>transition metal</a:t>
            </a:r>
          </a:p>
          <a:p>
            <a:pPr eaLnBrk="1" hangingPunct="1"/>
            <a:endParaRPr lang="en-US" altLang="en-US" sz="2000" dirty="0"/>
          </a:p>
          <a:p>
            <a:pPr lvl="1" eaLnBrk="1" hangingPunct="1">
              <a:buFontTx/>
              <a:buAutoNum type="arabicParenR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8023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609600"/>
            <a:ext cx="8991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39688"/>
            <a:ext cx="86106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+mj-lt"/>
                <a:cs typeface="+mn-cs"/>
              </a:rPr>
              <a:t>Structure of the Periodic Table</a:t>
            </a:r>
          </a:p>
        </p:txBody>
      </p:sp>
      <p:pic>
        <p:nvPicPr>
          <p:cNvPr id="7172" name="Picture 2" descr="http://www.corrosionsource.com/handbook/periodic/periodic_tab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914400"/>
            <a:ext cx="7089775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19200" y="5334000"/>
            <a:ext cx="7467600" cy="1447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6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en-US" sz="4000" b="1" smtClean="0">
                <a:solidFill>
                  <a:schemeClr val="tx1"/>
                </a:solidFill>
              </a:rPr>
              <a:t>Has to do with electron configuration</a:t>
            </a:r>
            <a:endParaRPr lang="en-US" altLang="en-US" b="1" smtClean="0">
              <a:solidFill>
                <a:schemeClr val="tx1"/>
              </a:solidFill>
            </a:endParaRPr>
          </a:p>
        </p:txBody>
      </p:sp>
      <p:sp>
        <p:nvSpPr>
          <p:cNvPr id="8195" name="Title 3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altLang="en-US" smtClean="0"/>
              <a:t>Reactivity</a:t>
            </a:r>
          </a:p>
        </p:txBody>
      </p:sp>
    </p:spTree>
    <p:extLst>
      <p:ext uri="{BB962C8B-B14F-4D97-AF65-F5344CB8AC3E}">
        <p14:creationId xmlns:p14="http://schemas.microsoft.com/office/powerpoint/2010/main" val="226677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877888" y="-228600"/>
            <a:ext cx="7772400" cy="1143000"/>
          </a:xfrm>
        </p:spPr>
        <p:txBody>
          <a:bodyPr/>
          <a:lstStyle/>
          <a:p>
            <a:pPr algn="ctr"/>
            <a:r>
              <a:rPr lang="en-US" altLang="en-US" b="1" smtClean="0">
                <a:solidFill>
                  <a:schemeClr val="accent1"/>
                </a:solidFill>
              </a:rPr>
              <a:t>Reactivity</a:t>
            </a:r>
          </a:p>
        </p:txBody>
      </p:sp>
      <p:pic>
        <p:nvPicPr>
          <p:cNvPr id="9219" name="Picture 2" descr="http://www.corrosionsource.com/handbook/periodic/periodic_tab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2819400"/>
            <a:ext cx="8378825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1143000" y="1676400"/>
            <a:ext cx="0" cy="11430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848600" y="2057400"/>
            <a:ext cx="0" cy="11430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7200" y="838200"/>
            <a:ext cx="1447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400"/>
              <a:t>Most Reactive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124700" y="1204913"/>
            <a:ext cx="14478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400"/>
              <a:t>Most Reactive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362200" y="1254125"/>
            <a:ext cx="43434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/>
              <a:t>Closest to a full Octet – Full Valence Shell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8305800" y="1792288"/>
            <a:ext cx="0" cy="11430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581900" y="604838"/>
            <a:ext cx="1447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400"/>
              <a:t>Least Reactive - INERT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389188" y="1058863"/>
            <a:ext cx="4343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/>
              <a:t>Already have a full shell!  Don’t want to lose it!</a:t>
            </a:r>
          </a:p>
        </p:txBody>
      </p:sp>
    </p:spTree>
    <p:extLst>
      <p:ext uri="{BB962C8B-B14F-4D97-AF65-F5344CB8AC3E}">
        <p14:creationId xmlns:p14="http://schemas.microsoft.com/office/powerpoint/2010/main" val="387156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  <p:bldP spid="9" grpId="1"/>
      <p:bldP spid="10" grpId="0"/>
      <p:bldP spid="10" grpId="1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772400" cy="1905000"/>
          </a:xfrm>
        </p:spPr>
        <p:txBody>
          <a:bodyPr>
            <a:normAutofit/>
          </a:bodyPr>
          <a:lstStyle/>
          <a:p>
            <a:pPr algn="ctr"/>
            <a:r>
              <a:rPr lang="en-US" altLang="en-US" sz="4800" b="1" dirty="0" smtClean="0">
                <a:solidFill>
                  <a:schemeClr val="accent1"/>
                </a:solidFill>
              </a:rPr>
              <a:t>Elements in the same group have similar behaviors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590800"/>
            <a:ext cx="7772400" cy="3429000"/>
          </a:xfrm>
        </p:spPr>
        <p:txBody>
          <a:bodyPr/>
          <a:lstStyle/>
          <a:p>
            <a:pPr marL="0" indent="0" algn="ctr">
              <a:buFont typeface="Wingdings 2" pitchFamily="18" charset="2"/>
              <a:buNone/>
            </a:pPr>
            <a:r>
              <a:rPr lang="en-US" altLang="en-US" sz="4400" smtClean="0"/>
              <a:t> Because they have the same number of valence electrons!!!</a:t>
            </a:r>
          </a:p>
        </p:txBody>
      </p:sp>
    </p:spTree>
    <p:extLst>
      <p:ext uri="{BB962C8B-B14F-4D97-AF65-F5344CB8AC3E}">
        <p14:creationId xmlns:p14="http://schemas.microsoft.com/office/powerpoint/2010/main" val="191576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400" b="1" u="sng" dirty="0" smtClean="0">
                <a:solidFill>
                  <a:schemeClr val="tx1"/>
                </a:solidFill>
              </a:rPr>
              <a:t>Reactivity in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800" b="1" dirty="0" smtClean="0"/>
              <a:t>Metals – </a:t>
            </a:r>
            <a:r>
              <a:rPr lang="en-US" sz="2800" dirty="0" smtClean="0"/>
              <a:t>more reactive as you go </a:t>
            </a:r>
            <a:r>
              <a:rPr lang="en-US" sz="2800" b="1" dirty="0" smtClean="0"/>
              <a:t>DOWN</a:t>
            </a:r>
          </a:p>
          <a:p>
            <a:pPr lvl="1">
              <a:defRPr/>
            </a:pPr>
            <a:r>
              <a:rPr lang="en-US" sz="2800" dirty="0" smtClean="0"/>
              <a:t>Easier to lose electrons because valence electrons are further away from nucleus</a:t>
            </a:r>
          </a:p>
          <a:p>
            <a:pPr lvl="1"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b="1" dirty="0" smtClean="0"/>
              <a:t>Non-metals – </a:t>
            </a:r>
            <a:r>
              <a:rPr lang="en-US" sz="2800" dirty="0" smtClean="0"/>
              <a:t>more reactive as you go </a:t>
            </a:r>
            <a:r>
              <a:rPr lang="en-US" sz="2800" b="1" dirty="0" smtClean="0"/>
              <a:t>UP</a:t>
            </a:r>
          </a:p>
          <a:p>
            <a:pPr lvl="1">
              <a:defRPr/>
            </a:pPr>
            <a:r>
              <a:rPr lang="en-US" sz="2800" dirty="0" smtClean="0"/>
              <a:t>Smaller the atom the more it wants an electron to gain</a:t>
            </a:r>
          </a:p>
          <a:p>
            <a:pPr marL="319088" lvl="1" indent="0">
              <a:buFont typeface="Wingdings 2" pitchFamily="18" charset="2"/>
              <a:buNone/>
              <a:defRPr/>
            </a:pPr>
            <a:endParaRPr lang="en-US" sz="2800" dirty="0"/>
          </a:p>
          <a:p>
            <a:pPr marL="319088" lvl="1" indent="0">
              <a:buFont typeface="Wingdings 2" pitchFamily="18" charset="2"/>
              <a:buNone/>
              <a:defRPr/>
            </a:pPr>
            <a:r>
              <a:rPr lang="en-US" sz="2800" dirty="0" err="1" smtClean="0">
                <a:hlinkClick r:id="rId2"/>
              </a:rPr>
              <a:t>Brainiac</a:t>
            </a:r>
            <a:r>
              <a:rPr lang="en-US" sz="2800" dirty="0" smtClean="0">
                <a:hlinkClick r:id="rId2"/>
              </a:rPr>
              <a:t> Video</a:t>
            </a:r>
            <a:endParaRPr lang="en-US" sz="2800" dirty="0" smtClean="0"/>
          </a:p>
          <a:p>
            <a:pPr marL="319088" lvl="1" indent="0">
              <a:buFont typeface="Wingdings 2" pitchFamily="18" charset="2"/>
              <a:buNone/>
              <a:defRPr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hlinkClick r:id="rId3"/>
              </a:rPr>
              <a:t>Disposal of Sodium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40977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</TotalTime>
  <Words>170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Franklin Gothic Book</vt:lpstr>
      <vt:lpstr>Perpetua</vt:lpstr>
      <vt:lpstr>Wingdings 2</vt:lpstr>
      <vt:lpstr>Equity</vt:lpstr>
      <vt:lpstr>PowerPoint Presentation</vt:lpstr>
      <vt:lpstr>PowerPoint Presentation</vt:lpstr>
      <vt:lpstr>Reactivity</vt:lpstr>
      <vt:lpstr>Reactivity</vt:lpstr>
      <vt:lpstr>Elements in the same group have similar behaviors</vt:lpstr>
      <vt:lpstr>Reactivity in Groups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Anne Farmer</dc:creator>
  <cp:lastModifiedBy>Farmer, Stephanie [DH]</cp:lastModifiedBy>
  <cp:revision>4</cp:revision>
  <dcterms:created xsi:type="dcterms:W3CDTF">2014-10-11T20:43:26Z</dcterms:created>
  <dcterms:modified xsi:type="dcterms:W3CDTF">2014-11-03T23:10:40Z</dcterms:modified>
</cp:coreProperties>
</file>