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2"/>
  </p:notesMasterIdLst>
  <p:sldIdLst>
    <p:sldId id="372" r:id="rId2"/>
    <p:sldId id="359" r:id="rId3"/>
    <p:sldId id="260" r:id="rId4"/>
    <p:sldId id="304" r:id="rId5"/>
    <p:sldId id="351" r:id="rId6"/>
    <p:sldId id="352" r:id="rId7"/>
    <p:sldId id="360" r:id="rId8"/>
    <p:sldId id="350" r:id="rId9"/>
    <p:sldId id="268" r:id="rId10"/>
    <p:sldId id="263" r:id="rId11"/>
    <p:sldId id="264" r:id="rId12"/>
    <p:sldId id="361" r:id="rId13"/>
    <p:sldId id="366" r:id="rId14"/>
    <p:sldId id="364" r:id="rId15"/>
    <p:sldId id="367" r:id="rId16"/>
    <p:sldId id="368" r:id="rId17"/>
    <p:sldId id="365" r:id="rId18"/>
    <p:sldId id="369" r:id="rId19"/>
    <p:sldId id="362" r:id="rId20"/>
    <p:sldId id="371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99CCFF"/>
    <a:srgbClr val="663300"/>
    <a:srgbClr val="990099"/>
    <a:srgbClr val="FF0066"/>
    <a:srgbClr val="33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A50F2FB-20C0-4E0E-BD93-0ECB80B4EF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4661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940AC324-9C32-4D4D-9F24-58DFA38A8C57}" type="slidenum">
              <a:rPr lang="en-US" altLang="en-US" sz="1200"/>
              <a:pPr/>
              <a:t>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239219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:\paint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E5594CF5-06E7-4292-BB81-141EA944A3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462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589CD-AA50-4405-85CB-3860739389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6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5A5A8-3738-46E5-A76D-0A5C482780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208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06BC7-BB3B-4060-8BE3-7B5C74F8EB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52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C4759-339B-410E-82EF-7C705F66A8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244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9D18D-2B3B-457A-9B89-55180F9D9B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6494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F466B-DB6C-4193-BDA8-37B1670E37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282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A566B-1625-4C69-BAED-CF103E71C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80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C682-CC42-4B87-B11F-917F4E4C5B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06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9E291-0BD3-4C33-AFC7-D10C6532EB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198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C9EED-F5EE-42B0-A2F2-8E4222F3C7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226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0D46B05E-7A3B-4DD9-980A-DFC39ADE89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A:\paint.GIF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rkstreet.com/resources/metallic-bonding-animation.swf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79400" y="-152400"/>
            <a:ext cx="7721600" cy="1143000"/>
          </a:xfrm>
        </p:spPr>
        <p:txBody>
          <a:bodyPr/>
          <a:lstStyle/>
          <a:p>
            <a:r>
              <a:rPr lang="en-US" altLang="en-US" u="sng" smtClean="0">
                <a:solidFill>
                  <a:srgbClr val="00B050"/>
                </a:solidFill>
              </a:rPr>
              <a:t>ADD TO IT NOTES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838200" y="1524000"/>
            <a:ext cx="8305800" cy="609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Subtitle 2"/>
          <p:cNvSpPr>
            <a:spLocks noGrp="1"/>
          </p:cNvSpPr>
          <p:nvPr>
            <p:ph type="subTitle" idx="1"/>
          </p:nvPr>
        </p:nvSpPr>
        <p:spPr>
          <a:xfrm>
            <a:off x="76200" y="1066800"/>
            <a:ext cx="9067800" cy="5486400"/>
          </a:xfrm>
        </p:spPr>
        <p:txBody>
          <a:bodyPr/>
          <a:lstStyle/>
          <a:p>
            <a:r>
              <a:rPr lang="en-US" altLang="en-US" sz="2400" smtClean="0">
                <a:solidFill>
                  <a:srgbClr val="0070C0"/>
                </a:solidFill>
              </a:rPr>
              <a:t>1) Go through the following PowerPoint</a:t>
            </a:r>
            <a:br>
              <a:rPr lang="en-US" altLang="en-US" sz="2400" smtClean="0">
                <a:solidFill>
                  <a:srgbClr val="0070C0"/>
                </a:solidFill>
              </a:rPr>
            </a:br>
            <a:endParaRPr lang="en-US" altLang="en-US" sz="2400" smtClean="0">
              <a:solidFill>
                <a:srgbClr val="0070C0"/>
              </a:solidFill>
            </a:endParaRPr>
          </a:p>
          <a:p>
            <a:r>
              <a:rPr lang="en-US" altLang="en-US" sz="2400" smtClean="0">
                <a:solidFill>
                  <a:srgbClr val="0070C0"/>
                </a:solidFill>
              </a:rPr>
              <a:t>2) </a:t>
            </a:r>
            <a:r>
              <a:rPr lang="en-US" altLang="en-US" sz="2400" smtClean="0">
                <a:solidFill>
                  <a:schemeClr val="accent1"/>
                </a:solidFill>
              </a:rPr>
              <a:t>TAKE NOTES </a:t>
            </a:r>
            <a:r>
              <a:rPr lang="en-US" altLang="en-US" sz="2400" smtClean="0">
                <a:solidFill>
                  <a:srgbClr val="0070C0"/>
                </a:solidFill>
              </a:rPr>
              <a:t>in </a:t>
            </a:r>
            <a:r>
              <a:rPr lang="en-US" altLang="en-US" sz="2400" smtClean="0"/>
              <a:t>BLACK PEN</a:t>
            </a:r>
            <a:r>
              <a:rPr lang="en-US" altLang="en-US" sz="2400" smtClean="0">
                <a:solidFill>
                  <a:srgbClr val="0070C0"/>
                </a:solidFill>
              </a:rPr>
              <a:t>. And ONLY black pen.</a:t>
            </a:r>
          </a:p>
          <a:p>
            <a:r>
              <a:rPr lang="en-US" altLang="en-US" sz="2400" smtClean="0">
                <a:solidFill>
                  <a:srgbClr val="0070C0"/>
                </a:solidFill>
              </a:rPr>
              <a:t> </a:t>
            </a:r>
            <a:br>
              <a:rPr lang="en-US" altLang="en-US" sz="2400" smtClean="0">
                <a:solidFill>
                  <a:srgbClr val="0070C0"/>
                </a:solidFill>
              </a:rPr>
            </a:br>
            <a:r>
              <a:rPr lang="en-US" altLang="en-US" sz="2400" smtClean="0">
                <a:solidFill>
                  <a:srgbClr val="0070C0"/>
                </a:solidFill>
              </a:rPr>
              <a:t>3) </a:t>
            </a:r>
            <a:r>
              <a:rPr lang="en-US" altLang="en-US" sz="2400" smtClean="0">
                <a:solidFill>
                  <a:schemeClr val="accent1"/>
                </a:solidFill>
              </a:rPr>
              <a:t>LEAVE SPACE</a:t>
            </a:r>
            <a:r>
              <a:rPr lang="en-US" altLang="en-US" sz="2400" smtClean="0">
                <a:solidFill>
                  <a:srgbClr val="0070C0"/>
                </a:solidFill>
              </a:rPr>
              <a:t> around your notes! VERY important</a:t>
            </a:r>
          </a:p>
          <a:p>
            <a:endParaRPr lang="en-US" altLang="en-US" sz="2400" smtClean="0">
              <a:solidFill>
                <a:srgbClr val="0070C0"/>
              </a:solidFill>
            </a:endParaRPr>
          </a:p>
          <a:p>
            <a:r>
              <a:rPr lang="en-US" altLang="en-US" sz="2400" smtClean="0">
                <a:solidFill>
                  <a:srgbClr val="0070C0"/>
                </a:solidFill>
              </a:rPr>
              <a:t>4) The next day in class we will go over the </a:t>
            </a:r>
            <a:br>
              <a:rPr lang="en-US" altLang="en-US" sz="2400" smtClean="0">
                <a:solidFill>
                  <a:srgbClr val="0070C0"/>
                </a:solidFill>
              </a:rPr>
            </a:br>
            <a:r>
              <a:rPr lang="en-US" altLang="en-US" sz="2400" smtClean="0">
                <a:solidFill>
                  <a:srgbClr val="0070C0"/>
                </a:solidFill>
              </a:rPr>
              <a:t>    PowerPoint with more details added, and I will </a:t>
            </a:r>
            <a:br>
              <a:rPr lang="en-US" altLang="en-US" sz="2400" smtClean="0">
                <a:solidFill>
                  <a:srgbClr val="0070C0"/>
                </a:solidFill>
              </a:rPr>
            </a:br>
            <a:r>
              <a:rPr lang="en-US" altLang="en-US" sz="2400" smtClean="0">
                <a:solidFill>
                  <a:srgbClr val="0070C0"/>
                </a:solidFill>
              </a:rPr>
              <a:t>    point out the key information</a:t>
            </a:r>
          </a:p>
          <a:p>
            <a:endParaRPr lang="en-US" altLang="en-US" sz="2400" smtClean="0"/>
          </a:p>
          <a:p>
            <a:r>
              <a:rPr lang="en-US" altLang="en-US" sz="2400" smtClean="0">
                <a:solidFill>
                  <a:srgbClr val="0070C0"/>
                </a:solidFill>
              </a:rPr>
              <a:t>5) During step #4 you will </a:t>
            </a:r>
            <a:r>
              <a:rPr lang="en-US" altLang="en-US" sz="2400" smtClean="0">
                <a:solidFill>
                  <a:schemeClr val="accent1"/>
                </a:solidFill>
              </a:rPr>
              <a:t>ADD TO YOUR NOTES </a:t>
            </a:r>
            <a:r>
              <a:rPr lang="en-US" altLang="en-US" sz="2400" smtClean="0">
                <a:solidFill>
                  <a:srgbClr val="0070C0"/>
                </a:solidFill>
              </a:rPr>
              <a:t/>
            </a:r>
            <a:br>
              <a:rPr lang="en-US" altLang="en-US" sz="2400" smtClean="0">
                <a:solidFill>
                  <a:srgbClr val="0070C0"/>
                </a:solidFill>
              </a:rPr>
            </a:br>
            <a:r>
              <a:rPr lang="en-US" altLang="en-US" sz="2400" smtClean="0">
                <a:solidFill>
                  <a:srgbClr val="0070C0"/>
                </a:solidFill>
              </a:rPr>
              <a:t>    using a </a:t>
            </a:r>
            <a:r>
              <a:rPr lang="en-US" altLang="en-US" sz="2400" smtClean="0">
                <a:solidFill>
                  <a:srgbClr val="00B050"/>
                </a:solidFill>
              </a:rPr>
              <a:t>GREEN PEN </a:t>
            </a:r>
            <a:r>
              <a:rPr lang="en-US" altLang="en-US" sz="2400" smtClean="0">
                <a:solidFill>
                  <a:srgbClr val="0070C0"/>
                </a:solidFill>
              </a:rPr>
              <a:t>that I will give you.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B87111C2-D874-485B-9435-4191A40E031D}" type="slidenum">
              <a:rPr lang="en-US" altLang="en-US" sz="1400">
                <a:solidFill>
                  <a:srgbClr val="5E574E"/>
                </a:solidFill>
                <a:latin typeface="Arial" charset="0"/>
              </a:rPr>
              <a:pPr/>
              <a:t>1</a:t>
            </a:fld>
            <a:endParaRPr lang="en-US" altLang="en-US" sz="140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00D35C83-2AAE-4B60-BEC8-4F16D25BE6B9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10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Properties of Ionic Compounds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609600" y="2209800"/>
            <a:ext cx="79248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itchFamily="66" charset="0"/>
              </a:rPr>
              <a:t>They are solids with high melting points (typically &gt; 400</a:t>
            </a:r>
            <a:r>
              <a:rPr kumimoji="0" lang="en-US" altLang="en-US">
                <a:latin typeface="Comic Sans MS" pitchFamily="66" charset="0"/>
                <a:sym typeface="Symbol" pitchFamily="18" charset="2"/>
              </a:rPr>
              <a:t>C)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itchFamily="66" charset="0"/>
                <a:sym typeface="Symbol" pitchFamily="18" charset="2"/>
              </a:rPr>
              <a:t>Many are soluble in water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67600" y="1981200"/>
            <a:ext cx="2971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Clr>
                <a:srgbClr val="0099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8800" dirty="0" smtClean="0"/>
              <a:t> </a:t>
            </a:r>
          </a:p>
          <a:p>
            <a:pPr marL="685800" indent="-685800">
              <a:buClr>
                <a:srgbClr val="0099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8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CA4E2B33-0BE8-4709-8719-562889CC7392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11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Properties of Ionic Compounds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685800" y="2286000"/>
            <a:ext cx="7620000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SzPct val="200000"/>
              <a:buFontTx/>
              <a:buChar char="•"/>
            </a:pPr>
            <a:r>
              <a:rPr kumimoji="0" lang="en-US" altLang="en-US" dirty="0">
                <a:latin typeface="Comic Sans MS" pitchFamily="66" charset="0"/>
              </a:rPr>
              <a:t>Molten compounds conduct electricity well because they contain mobile charged particles (ions).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200000"/>
              <a:buFontTx/>
              <a:buChar char="•"/>
            </a:pPr>
            <a:r>
              <a:rPr kumimoji="0" lang="en-US" altLang="en-US" dirty="0">
                <a:latin typeface="Comic Sans MS" pitchFamily="66" charset="0"/>
              </a:rPr>
              <a:t>Aqueous solutions conduct electricity well for the same reason.</a:t>
            </a:r>
          </a:p>
        </p:txBody>
      </p:sp>
      <p:sp>
        <p:nvSpPr>
          <p:cNvPr id="2" name="Rectangle 1"/>
          <p:cNvSpPr/>
          <p:nvPr/>
        </p:nvSpPr>
        <p:spPr>
          <a:xfrm>
            <a:off x="8105278" y="2286000"/>
            <a:ext cx="1495922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 indent="-685800">
              <a:buClr>
                <a:srgbClr val="0099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8800" dirty="0" smtClean="0"/>
              <a:t> </a:t>
            </a:r>
          </a:p>
          <a:p>
            <a:pPr marL="685800" indent="-685800">
              <a:buClr>
                <a:srgbClr val="0099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8800" dirty="0" smtClean="0"/>
              <a:t> </a:t>
            </a:r>
          </a:p>
          <a:p>
            <a:pPr marL="685800" indent="-685800">
              <a:buClr>
                <a:srgbClr val="009900"/>
              </a:buClr>
              <a:buSzPct val="110000"/>
              <a:buFont typeface="Wingdings" panose="05000000000000000000" pitchFamily="2" charset="2"/>
              <a:buChar char="ü"/>
            </a:pPr>
            <a:endParaRPr lang="en-US" sz="8800" dirty="0" smtClean="0"/>
          </a:p>
        </p:txBody>
      </p:sp>
      <p:sp>
        <p:nvSpPr>
          <p:cNvPr id="6" name="Flowchart: Alternate Process 5"/>
          <p:cNvSpPr/>
          <p:nvPr/>
        </p:nvSpPr>
        <p:spPr bwMode="auto">
          <a:xfrm>
            <a:off x="457200" y="5059361"/>
            <a:ext cx="3810000" cy="1455061"/>
          </a:xfrm>
          <a:prstGeom prst="flowChartAlternateProcess">
            <a:avLst/>
          </a:prstGeom>
          <a:solidFill>
            <a:schemeClr val="bg1"/>
          </a:solidFill>
          <a:ln w="571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/>
              <a:t>Electrons can move around because ions are broken apart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7" name="12-Point Star 6"/>
          <p:cNvSpPr/>
          <p:nvPr/>
        </p:nvSpPr>
        <p:spPr bwMode="auto">
          <a:xfrm>
            <a:off x="5638800" y="4611865"/>
            <a:ext cx="2921876" cy="1829119"/>
          </a:xfrm>
          <a:prstGeom prst="star12">
            <a:avLst/>
          </a:prstGeom>
          <a:solidFill>
            <a:schemeClr val="bg1"/>
          </a:solidFill>
          <a:ln w="571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/>
              <a:t>Like frogs on a </a:t>
            </a:r>
            <a:r>
              <a:rPr lang="en-US" sz="2400" dirty="0" err="1" smtClean="0"/>
              <a:t>lilypad</a:t>
            </a:r>
            <a:r>
              <a:rPr lang="en-US" sz="2400" dirty="0" smtClean="0"/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COVALENT BONDS</a:t>
            </a:r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82FF79AE-E912-4E36-80BD-67CD5FFD9B1C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12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1508" name="Title 1"/>
          <p:cNvSpPr txBox="1">
            <a:spLocks/>
          </p:cNvSpPr>
          <p:nvPr/>
        </p:nvSpPr>
        <p:spPr bwMode="auto">
          <a:xfrm>
            <a:off x="609600" y="3276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solidFill>
                  <a:schemeClr val="tx2"/>
                </a:solidFill>
                <a:latin typeface="Arial Black" pitchFamily="34" charset="0"/>
              </a:rPr>
              <a:t>Sharing Electrons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400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838200" y="1219200"/>
            <a:ext cx="83058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4800">
              <a:latin typeface="Comic Sans MS" pitchFamily="66" charset="0"/>
            </a:endParaRP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6EFA15B8-908E-4248-B8AF-ACF040D99859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13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71600"/>
            <a:ext cx="903605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2-Point Star 4"/>
          <p:cNvSpPr/>
          <p:nvPr/>
        </p:nvSpPr>
        <p:spPr bwMode="auto">
          <a:xfrm>
            <a:off x="1905000" y="3509418"/>
            <a:ext cx="4832346" cy="3005006"/>
          </a:xfrm>
          <a:prstGeom prst="star12">
            <a:avLst/>
          </a:prstGeom>
          <a:solidFill>
            <a:schemeClr val="bg1"/>
          </a:solidFill>
          <a:ln w="571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/>
              <a:t>Each atom is tricked into thinking it has a full shell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838200" y="1219200"/>
            <a:ext cx="83058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4800">
              <a:latin typeface="Comic Sans MS" pitchFamily="66" charset="0"/>
            </a:endParaRPr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4DBD5153-4762-4D72-80F1-8608B3089C58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14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9169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2-Point Star 4"/>
          <p:cNvSpPr/>
          <p:nvPr/>
        </p:nvSpPr>
        <p:spPr bwMode="auto">
          <a:xfrm>
            <a:off x="273054" y="3509418"/>
            <a:ext cx="4832346" cy="3005006"/>
          </a:xfrm>
          <a:prstGeom prst="star12">
            <a:avLst/>
          </a:prstGeom>
          <a:solidFill>
            <a:schemeClr val="bg1"/>
          </a:solidFill>
          <a:ln w="571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/>
              <a:t>Each atom is tricked into thinking it has a full shell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838200" y="1219200"/>
            <a:ext cx="83058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4800">
              <a:latin typeface="Comic Sans MS" pitchFamily="66" charset="0"/>
            </a:endParaRPr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4E423DD5-C5F6-4AA4-83A4-E8EB8F1A38C5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15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1061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2-Point Star 4"/>
          <p:cNvSpPr/>
          <p:nvPr/>
        </p:nvSpPr>
        <p:spPr bwMode="auto">
          <a:xfrm>
            <a:off x="273054" y="3509418"/>
            <a:ext cx="4832346" cy="3005006"/>
          </a:xfrm>
          <a:prstGeom prst="star12">
            <a:avLst/>
          </a:prstGeom>
          <a:solidFill>
            <a:schemeClr val="bg1"/>
          </a:solidFill>
          <a:ln w="571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/>
              <a:t>Can get complicated molecules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838200" y="1219200"/>
            <a:ext cx="83058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4800">
              <a:latin typeface="Comic Sans MS" pitchFamily="66" charset="0"/>
            </a:endParaRPr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931E396D-6F39-4624-842F-982932E359E1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16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7566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Oval 4"/>
          <p:cNvSpPr>
            <a:spLocks noChangeArrowheads="1"/>
          </p:cNvSpPr>
          <p:nvPr/>
        </p:nvSpPr>
        <p:spPr bwMode="auto">
          <a:xfrm>
            <a:off x="7467600" y="1600200"/>
            <a:ext cx="136525" cy="136525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4800">
              <a:latin typeface="Comic Sans MS" pitchFamily="66" charset="0"/>
            </a:endParaRPr>
          </a:p>
        </p:txBody>
      </p:sp>
      <p:sp>
        <p:nvSpPr>
          <p:cNvPr id="27654" name="Oval 5"/>
          <p:cNvSpPr>
            <a:spLocks noChangeArrowheads="1"/>
          </p:cNvSpPr>
          <p:nvPr/>
        </p:nvSpPr>
        <p:spPr bwMode="auto">
          <a:xfrm>
            <a:off x="7483475" y="1828800"/>
            <a:ext cx="136525" cy="136525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48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Properties of Covalent Bonds</a:t>
            </a:r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9D19459D-AA54-445E-B64D-62376CC29AE0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17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5800" y="2286000"/>
            <a:ext cx="76200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itchFamily="66" charset="0"/>
              </a:rPr>
              <a:t>Don’t Conduct Electricity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itchFamily="66" charset="0"/>
              </a:rPr>
              <a:t> Low melting points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itchFamily="66" charset="0"/>
              </a:rPr>
              <a:t> Usually not soluble in water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0" y="1966079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685800" indent="-685800">
              <a:buClr>
                <a:srgbClr val="0099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5400" dirty="0" smtClean="0"/>
              <a:t> </a:t>
            </a:r>
          </a:p>
          <a:p>
            <a:pPr marL="685800" indent="-685800">
              <a:buClr>
                <a:srgbClr val="0099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5400" dirty="0" smtClean="0"/>
              <a:t> </a:t>
            </a:r>
          </a:p>
          <a:p>
            <a:pPr marL="685800" indent="-685800">
              <a:buClr>
                <a:srgbClr val="0099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5400" dirty="0"/>
              <a:t> </a:t>
            </a:r>
            <a:endParaRPr lang="en-US" sz="5400" dirty="0" smtClean="0"/>
          </a:p>
          <a:p>
            <a:pPr marL="685800" indent="-685800">
              <a:buClr>
                <a:srgbClr val="009900"/>
              </a:buClr>
              <a:buSzPct val="110000"/>
              <a:buFont typeface="Wingdings" panose="05000000000000000000" pitchFamily="2" charset="2"/>
              <a:buChar char="ü"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E861ACDB-1995-4BA8-9FF2-E9E055706C5B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18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kumimoji="1" lang="en-US" sz="4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METALLIC BONDS</a:t>
            </a:r>
          </a:p>
        </p:txBody>
      </p:sp>
      <p:sp>
        <p:nvSpPr>
          <p:cNvPr id="29700" name="Title 1"/>
          <p:cNvSpPr txBox="1">
            <a:spLocks/>
          </p:cNvSpPr>
          <p:nvPr/>
        </p:nvSpPr>
        <p:spPr bwMode="auto">
          <a:xfrm>
            <a:off x="609600" y="3276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solidFill>
                  <a:schemeClr val="tx2"/>
                </a:solidFill>
                <a:latin typeface="Arial Black" pitchFamily="34" charset="0"/>
              </a:rPr>
              <a:t>Free Flowing Electrons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400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8EFD6A86-E9E3-4999-9BF2-9BF805F7F301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19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762000" y="533400"/>
            <a:ext cx="838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4800">
                <a:latin typeface="Comic Sans MS" pitchFamily="66" charset="0"/>
              </a:rPr>
              <a:t>Metal – Metal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685800" y="2057400"/>
            <a:ext cx="79248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3600" dirty="0">
                <a:latin typeface="Comic Sans MS" pitchFamily="66" charset="0"/>
              </a:rPr>
              <a:t>Electrons are able to flow freely through the metal in a </a:t>
            </a:r>
            <a:endParaRPr kumimoji="0" lang="en-US" altLang="en-US" sz="3600" dirty="0" smtClean="0">
              <a:latin typeface="Comic Sans MS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3600" dirty="0" smtClean="0">
                <a:latin typeface="Comic Sans MS" pitchFamily="66" charset="0"/>
              </a:rPr>
              <a:t>“</a:t>
            </a:r>
            <a:r>
              <a:rPr kumimoji="0" lang="en-US" altLang="en-US" sz="3600" dirty="0">
                <a:latin typeface="Comic Sans MS" pitchFamily="66" charset="0"/>
              </a:rPr>
              <a:t>SEA OF ELECTRONS”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3600" dirty="0">
                <a:latin typeface="Comic Sans MS" pitchFamily="66" charset="0"/>
                <a:hlinkClick r:id="rId2"/>
              </a:rPr>
              <a:t>Sea of Electrons Animation</a:t>
            </a:r>
            <a:endParaRPr kumimoji="0" lang="en-US" altLang="en-US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 sz="7200" smtClean="0"/>
              <a:t>Introduction to Types of Bonds</a:t>
            </a: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215326CC-F7D3-490D-BC4B-6309E1B9FAE7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2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Properties of Metals</a:t>
            </a:r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8DB4D44E-79D5-4D99-97F6-FC7454430E67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20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5800" y="1752600"/>
            <a:ext cx="76200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itchFamily="66" charset="0"/>
              </a:rPr>
              <a:t>Solid at room temperature (except for mercury…it is a liquid!)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itchFamily="66" charset="0"/>
              </a:rPr>
              <a:t>Conduct electricity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itchFamily="66" charset="0"/>
              </a:rPr>
              <a:t>Malleable 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itchFamily="66" charset="0"/>
              </a:rPr>
              <a:t>Ductile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itchFamily="66" charset="0"/>
              </a:rPr>
              <a:t>Have a wide range of melting points. </a:t>
            </a:r>
          </a:p>
        </p:txBody>
      </p:sp>
      <p:sp>
        <p:nvSpPr>
          <p:cNvPr id="2" name="Rectangle 1"/>
          <p:cNvSpPr/>
          <p:nvPr/>
        </p:nvSpPr>
        <p:spPr>
          <a:xfrm>
            <a:off x="7223270" y="-152400"/>
            <a:ext cx="224292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 indent="-685800">
              <a:buClr>
                <a:srgbClr val="0099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13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2F7E13C2-B01E-406B-BB54-A7D99F7F6F79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3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Types of Chemical Bonds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731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>
                <a:latin typeface="Comic Sans MS" pitchFamily="66" charset="0"/>
              </a:rPr>
              <a:t>Ionic   (Metal - Nonmetal)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981200" y="3124200"/>
            <a:ext cx="6477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>
                <a:latin typeface="Comic Sans MS" pitchFamily="66" charset="0"/>
              </a:rPr>
              <a:t>Covalent  (Nonmetal - Nonmetal)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581400" y="4267200"/>
            <a:ext cx="5562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>
                <a:latin typeface="Comic Sans MS" pitchFamily="66" charset="0"/>
              </a:rPr>
              <a:t>Metallic  (Metal - Metal)</a:t>
            </a:r>
          </a:p>
        </p:txBody>
      </p:sp>
      <p:sp>
        <p:nvSpPr>
          <p:cNvPr id="3" name="12-Point Star 2"/>
          <p:cNvSpPr/>
          <p:nvPr/>
        </p:nvSpPr>
        <p:spPr bwMode="auto">
          <a:xfrm rot="20356492">
            <a:off x="273054" y="3509418"/>
            <a:ext cx="2921876" cy="3005006"/>
          </a:xfrm>
          <a:prstGeom prst="star12">
            <a:avLst/>
          </a:prstGeom>
          <a:solidFill>
            <a:schemeClr val="bg1"/>
          </a:solidFill>
          <a:ln w="571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Identify types of bonds by types of elements!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E8F756A7-9BB1-4528-A473-987E477A033E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4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Chemical Reactions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762000" y="1905000"/>
            <a:ext cx="78486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>
                <a:srgbClr val="FF0000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itchFamily="66" charset="0"/>
              </a:rPr>
              <a:t>They do this by transferring or sharing electrons in order to make “bonds”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SzPct val="200000"/>
              <a:buFontTx/>
              <a:buChar char="•"/>
            </a:pPr>
            <a:endParaRPr kumimoji="0" lang="en-US" altLang="en-US">
              <a:latin typeface="Comic Sans MS" pitchFamily="66" charset="0"/>
            </a:endParaRPr>
          </a:p>
          <a:p>
            <a:pPr>
              <a:spcBef>
                <a:spcPct val="50000"/>
              </a:spcBef>
              <a:buClr>
                <a:srgbClr val="FF0000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itchFamily="66" charset="0"/>
              </a:rPr>
              <a:t>Ionic – electrons transferred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itchFamily="66" charset="0"/>
              </a:rPr>
              <a:t>Covalent – electons shared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itchFamily="66" charset="0"/>
              </a:rPr>
              <a:t>Metallic – free flowing electrons</a:t>
            </a:r>
          </a:p>
        </p:txBody>
      </p:sp>
      <p:sp>
        <p:nvSpPr>
          <p:cNvPr id="5" name="12-Point Star 4"/>
          <p:cNvSpPr/>
          <p:nvPr/>
        </p:nvSpPr>
        <p:spPr bwMode="auto">
          <a:xfrm>
            <a:off x="3589283" y="2895600"/>
            <a:ext cx="5047593" cy="1502503"/>
          </a:xfrm>
          <a:prstGeom prst="star12">
            <a:avLst/>
          </a:prstGeom>
          <a:solidFill>
            <a:schemeClr val="bg1"/>
          </a:solidFill>
          <a:ln w="571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/>
              <a:t>Q: What is a…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Q: What happens during a…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bother making bonds?</a:t>
            </a:r>
          </a:p>
        </p:txBody>
      </p:sp>
      <p:sp>
        <p:nvSpPr>
          <p:cNvPr id="717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1D78987E-6B8E-4F7F-8D36-719621A6B5AA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5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066800" y="1676400"/>
            <a:ext cx="7772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>
                <a:latin typeface="Comic Sans MS" pitchFamily="66" charset="0"/>
              </a:rPr>
              <a:t>Atoms want to have a full outer shell like the noble gases have: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>
                <a:latin typeface="Comic Sans MS" pitchFamily="66" charset="0"/>
              </a:rPr>
              <a:t>	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304800" y="3200400"/>
            <a:ext cx="6400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>
                <a:latin typeface="Comic Sans MS" pitchFamily="66" charset="0"/>
              </a:rPr>
              <a:t>Ne:  1s</a:t>
            </a:r>
            <a:r>
              <a:rPr kumimoji="0" lang="en-US" altLang="en-US" baseline="30000">
                <a:latin typeface="Comic Sans MS" pitchFamily="66" charset="0"/>
              </a:rPr>
              <a:t>2</a:t>
            </a:r>
            <a:r>
              <a:rPr kumimoji="0" lang="en-US" altLang="en-US">
                <a:latin typeface="Comic Sans MS" pitchFamily="66" charset="0"/>
              </a:rPr>
              <a:t>2s</a:t>
            </a:r>
            <a:r>
              <a:rPr kumimoji="0" lang="en-US" altLang="en-US" baseline="30000">
                <a:latin typeface="Comic Sans MS" pitchFamily="66" charset="0"/>
              </a:rPr>
              <a:t>2</a:t>
            </a:r>
            <a:r>
              <a:rPr kumimoji="0" lang="en-US" altLang="en-US">
                <a:latin typeface="Comic Sans MS" pitchFamily="66" charset="0"/>
              </a:rPr>
              <a:t>2p</a:t>
            </a:r>
            <a:r>
              <a:rPr kumimoji="0" lang="en-US" altLang="en-US" baseline="30000">
                <a:latin typeface="Comic Sans MS" pitchFamily="66" charset="0"/>
              </a:rPr>
              <a:t>6</a:t>
            </a:r>
            <a:endParaRPr kumimoji="0" lang="en-US" altLang="en-US">
              <a:latin typeface="Comic Sans MS" pitchFamily="66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81000" y="3962400"/>
            <a:ext cx="502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>
                <a:latin typeface="Comic Sans MS" pitchFamily="66" charset="0"/>
              </a:rPr>
              <a:t>Ar:  1s</a:t>
            </a:r>
            <a:r>
              <a:rPr kumimoji="0" lang="en-US" altLang="en-US" baseline="30000">
                <a:latin typeface="Comic Sans MS" pitchFamily="66" charset="0"/>
              </a:rPr>
              <a:t>2</a:t>
            </a:r>
            <a:r>
              <a:rPr kumimoji="0" lang="en-US" altLang="en-US">
                <a:latin typeface="Comic Sans MS" pitchFamily="66" charset="0"/>
              </a:rPr>
              <a:t>2s</a:t>
            </a:r>
            <a:r>
              <a:rPr kumimoji="0" lang="en-US" altLang="en-US" baseline="30000">
                <a:latin typeface="Comic Sans MS" pitchFamily="66" charset="0"/>
              </a:rPr>
              <a:t>2</a:t>
            </a:r>
            <a:r>
              <a:rPr kumimoji="0" lang="en-US" altLang="en-US">
                <a:latin typeface="Comic Sans MS" pitchFamily="66" charset="0"/>
              </a:rPr>
              <a:t>2p</a:t>
            </a:r>
            <a:r>
              <a:rPr kumimoji="0" lang="en-US" altLang="en-US" baseline="30000">
                <a:latin typeface="Comic Sans MS" pitchFamily="66" charset="0"/>
              </a:rPr>
              <a:t>6</a:t>
            </a:r>
            <a:r>
              <a:rPr kumimoji="0" lang="en-US" altLang="en-US">
                <a:latin typeface="Comic Sans MS" pitchFamily="66" charset="0"/>
              </a:rPr>
              <a:t>3s</a:t>
            </a:r>
            <a:r>
              <a:rPr kumimoji="0" lang="en-US" altLang="en-US" baseline="30000">
                <a:latin typeface="Comic Sans MS" pitchFamily="66" charset="0"/>
              </a:rPr>
              <a:t>2</a:t>
            </a:r>
            <a:r>
              <a:rPr kumimoji="0" lang="en-US" altLang="en-US">
                <a:latin typeface="Comic Sans MS" pitchFamily="66" charset="0"/>
              </a:rPr>
              <a:t>3p</a:t>
            </a:r>
            <a:r>
              <a:rPr kumimoji="0" lang="en-US" altLang="en-US" baseline="30000">
                <a:latin typeface="Comic Sans MS" pitchFamily="66" charset="0"/>
              </a:rPr>
              <a:t>6</a:t>
            </a:r>
            <a:endParaRPr kumimoji="0" lang="en-US" altLang="en-US">
              <a:latin typeface="Comic Sans MS" pitchFamily="66" charset="0"/>
            </a:endParaRPr>
          </a:p>
        </p:txBody>
      </p:sp>
      <p:sp>
        <p:nvSpPr>
          <p:cNvPr id="7175" name="Line 5"/>
          <p:cNvSpPr>
            <a:spLocks noChangeShapeType="1"/>
          </p:cNvSpPr>
          <p:nvPr/>
        </p:nvSpPr>
        <p:spPr bwMode="auto">
          <a:xfrm>
            <a:off x="1905000" y="3733800"/>
            <a:ext cx="1447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>
            <a:off x="3124200" y="4572000"/>
            <a:ext cx="1447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TextBox 8"/>
          <p:cNvSpPr txBox="1">
            <a:spLocks noChangeArrowheads="1"/>
          </p:cNvSpPr>
          <p:nvPr/>
        </p:nvSpPr>
        <p:spPr bwMode="auto">
          <a:xfrm>
            <a:off x="304800" y="5562600"/>
            <a:ext cx="853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latin typeface="Comic Sans MS" pitchFamily="66" charset="0"/>
              </a:rPr>
              <a:t>*NOTICE:  A full outer shell = 8 e</a:t>
            </a:r>
            <a:r>
              <a:rPr kumimoji="0" lang="en-US" altLang="en-US" baseline="30000">
                <a:latin typeface="Comic Sans MS" pitchFamily="66" charset="0"/>
              </a:rPr>
              <a:t>-</a:t>
            </a:r>
          </a:p>
        </p:txBody>
      </p:sp>
      <p:sp>
        <p:nvSpPr>
          <p:cNvPr id="10" name="12-Point Star 9"/>
          <p:cNvSpPr/>
          <p:nvPr/>
        </p:nvSpPr>
        <p:spPr bwMode="auto">
          <a:xfrm>
            <a:off x="5181600" y="2459897"/>
            <a:ext cx="3886200" cy="3005006"/>
          </a:xfrm>
          <a:prstGeom prst="star12">
            <a:avLst/>
          </a:prstGeom>
          <a:solidFill>
            <a:schemeClr val="bg1"/>
          </a:solidFill>
          <a:ln w="571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WHY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BOND???</a:t>
            </a:r>
            <a:endParaRPr kumimoji="0" lang="en-US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TO HAVE A FULL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VALENCE SHELL!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823200" cy="1143000"/>
          </a:xfrm>
        </p:spPr>
        <p:txBody>
          <a:bodyPr/>
          <a:lstStyle/>
          <a:p>
            <a:r>
              <a:rPr lang="en-US" altLang="en-US" smtClean="0"/>
              <a:t>Which electrons are involved in bonding?</a:t>
            </a:r>
          </a:p>
        </p:txBody>
      </p:sp>
      <p:sp>
        <p:nvSpPr>
          <p:cNvPr id="819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8A4174B7-C781-4885-9947-20D4C43CED4D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6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304800" y="1827213"/>
            <a:ext cx="8378825" cy="457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b="1" u="sng">
                <a:latin typeface="Comic Sans MS" pitchFamily="66" charset="0"/>
              </a:rPr>
              <a:t>Valence Electrons:</a:t>
            </a:r>
            <a:r>
              <a:rPr lang="en-US" altLang="en-US">
                <a:latin typeface="Comic Sans MS" pitchFamily="66" charset="0"/>
              </a:rPr>
              <a:t>  The e- in the highest occupied energy level of an atom  </a:t>
            </a:r>
            <a:endParaRPr lang="en-US" altLang="en-US" b="1">
              <a:latin typeface="Comic Sans MS" pitchFamily="66" charset="0"/>
            </a:endParaRPr>
          </a:p>
          <a:p>
            <a:endParaRPr lang="en-US" altLang="en-US"/>
          </a:p>
          <a:p>
            <a:endParaRPr lang="en-US" altLang="en-US" b="1" u="sng">
              <a:latin typeface="Comic Sans MS" pitchFamily="66" charset="0"/>
            </a:endParaRPr>
          </a:p>
          <a:p>
            <a:endParaRPr lang="en-US" altLang="en-US"/>
          </a:p>
        </p:txBody>
      </p:sp>
      <p:sp>
        <p:nvSpPr>
          <p:cNvPr id="2" name="Up Arrow 1"/>
          <p:cNvSpPr/>
          <p:nvPr/>
        </p:nvSpPr>
        <p:spPr bwMode="auto">
          <a:xfrm>
            <a:off x="2665412" y="1219200"/>
            <a:ext cx="1828800" cy="3124200"/>
          </a:xfrm>
          <a:prstGeom prst="upArrow">
            <a:avLst/>
          </a:prstGeom>
          <a:solidFill>
            <a:srgbClr val="009900"/>
          </a:solidFill>
          <a:ln w="95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IONIC BONDS</a:t>
            </a:r>
          </a:p>
        </p:txBody>
      </p:sp>
      <p:sp>
        <p:nvSpPr>
          <p:cNvPr id="921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CD1DEFD6-5853-463D-AD4D-CF7A6C8B2E1A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7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9220" name="Title 1"/>
          <p:cNvSpPr txBox="1">
            <a:spLocks/>
          </p:cNvSpPr>
          <p:nvPr/>
        </p:nvSpPr>
        <p:spPr bwMode="auto">
          <a:xfrm>
            <a:off x="609600" y="3276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solidFill>
                  <a:schemeClr val="tx2"/>
                </a:solidFill>
                <a:latin typeface="Arial Black" pitchFamily="34" charset="0"/>
              </a:rPr>
              <a:t>Transferring Electrons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400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897FDF22-EFF4-4D19-9A08-2CAB9926D4E4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8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Ionic Bonds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85344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accent1"/>
              </a:buClr>
              <a:buSzPct val="200000"/>
              <a:buFontTx/>
              <a:buNone/>
            </a:pPr>
            <a:r>
              <a:rPr kumimoji="0" lang="en-US" altLang="en-US" sz="4000">
                <a:latin typeface="Comic Sans MS" pitchFamily="66" charset="0"/>
              </a:rPr>
              <a:t>       metal + nonmetal</a:t>
            </a:r>
          </a:p>
          <a:p>
            <a:pPr>
              <a:spcBef>
                <a:spcPct val="0"/>
              </a:spcBef>
              <a:buClr>
                <a:schemeClr val="accent1"/>
              </a:buClr>
              <a:buSzPct val="200000"/>
              <a:buFontTx/>
              <a:buNone/>
            </a:pPr>
            <a:r>
              <a:rPr kumimoji="0" lang="en-US" altLang="en-US" u="sng">
                <a:latin typeface="Comic Sans MS" pitchFamily="66" charset="0"/>
              </a:rPr>
              <a:t>low ionization energy</a:t>
            </a:r>
            <a:r>
              <a:rPr kumimoji="0" lang="en-US" altLang="en-US">
                <a:latin typeface="Comic Sans MS" pitchFamily="66" charset="0"/>
              </a:rPr>
              <a:t>            </a:t>
            </a:r>
            <a:r>
              <a:rPr kumimoji="0" lang="en-US" altLang="en-US" u="sng">
                <a:latin typeface="Comic Sans MS" pitchFamily="66" charset="0"/>
              </a:rPr>
              <a:t>high e</a:t>
            </a:r>
            <a:r>
              <a:rPr kumimoji="0" lang="en-US" altLang="en-US" u="sng" baseline="30000">
                <a:latin typeface="Comic Sans MS" pitchFamily="66" charset="0"/>
              </a:rPr>
              <a:t>-</a:t>
            </a:r>
            <a:r>
              <a:rPr kumimoji="0" lang="en-US" altLang="en-US" u="sng">
                <a:latin typeface="Comic Sans MS" pitchFamily="66" charset="0"/>
              </a:rPr>
              <a:t> affinity</a:t>
            </a:r>
          </a:p>
          <a:p>
            <a:pPr>
              <a:spcBef>
                <a:spcPct val="0"/>
              </a:spcBef>
              <a:buClr>
                <a:schemeClr val="accent1"/>
              </a:buClr>
              <a:buSzPct val="200000"/>
              <a:buFontTx/>
              <a:buNone/>
            </a:pPr>
            <a:r>
              <a:rPr kumimoji="0" lang="en-US" altLang="en-US">
                <a:latin typeface="Comic Sans MS" pitchFamily="66" charset="0"/>
              </a:rPr>
              <a:t>Wants to get rid 			Wants to gain</a:t>
            </a:r>
          </a:p>
          <a:p>
            <a:pPr>
              <a:spcBef>
                <a:spcPct val="0"/>
              </a:spcBef>
              <a:buClr>
                <a:schemeClr val="accent1"/>
              </a:buClr>
              <a:buSzPct val="200000"/>
              <a:buFontTx/>
              <a:buNone/>
            </a:pPr>
            <a:r>
              <a:rPr kumimoji="0" lang="en-US" altLang="en-US">
                <a:latin typeface="Comic Sans MS" pitchFamily="66" charset="0"/>
              </a:rPr>
              <a:t>of an electron				an electron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>
                <a:schemeClr val="accent1"/>
              </a:buClr>
              <a:buSzPct val="200000"/>
              <a:buFontTx/>
              <a:buNone/>
            </a:pPr>
            <a:r>
              <a:rPr kumimoji="0" lang="en-US" altLang="en-US">
                <a:latin typeface="Comic Sans MS" pitchFamily="66" charset="0"/>
              </a:rPr>
              <a:t>Therefore:</a:t>
            </a:r>
          </a:p>
          <a:p>
            <a:pPr algn="ctr">
              <a:spcBef>
                <a:spcPct val="50000"/>
              </a:spcBef>
              <a:buClr>
                <a:schemeClr val="accent1"/>
              </a:buClr>
              <a:buSzPct val="200000"/>
              <a:buFontTx/>
              <a:buNone/>
            </a:pPr>
            <a:endParaRPr kumimoji="0" lang="en-US" altLang="en-US">
              <a:latin typeface="Comic Sans MS" pitchFamily="66" charset="0"/>
            </a:endParaRPr>
          </a:p>
          <a:p>
            <a:pPr algn="ctr">
              <a:spcBef>
                <a:spcPct val="0"/>
              </a:spcBef>
              <a:buClr>
                <a:schemeClr val="accent1"/>
              </a:buClr>
              <a:buSzPct val="200000"/>
              <a:buFontTx/>
              <a:buNone/>
            </a:pPr>
            <a:endParaRPr kumimoji="0" lang="en-US" altLang="en-US">
              <a:latin typeface="Comic Sans MS" pitchFamily="66" charset="0"/>
            </a:endParaRPr>
          </a:p>
          <a:p>
            <a:pPr algn="ctr">
              <a:spcBef>
                <a:spcPct val="0"/>
              </a:spcBef>
              <a:buClr>
                <a:schemeClr val="accent1"/>
              </a:buClr>
              <a:buSzPct val="200000"/>
              <a:buFontTx/>
              <a:buNone/>
            </a:pPr>
            <a:r>
              <a:rPr kumimoji="0" lang="en-US" altLang="en-US">
                <a:latin typeface="Comic Sans MS" pitchFamily="66" charset="0"/>
              </a:rPr>
              <a:t>Metal   +  Nonmetal </a:t>
            </a:r>
          </a:p>
          <a:p>
            <a:pPr algn="ctr">
              <a:spcBef>
                <a:spcPct val="0"/>
              </a:spcBef>
              <a:buClr>
                <a:schemeClr val="accent1"/>
              </a:buClr>
              <a:buSzPct val="200000"/>
              <a:buFontTx/>
              <a:buNone/>
            </a:pPr>
            <a:r>
              <a:rPr kumimoji="0" lang="en-US" altLang="en-US">
                <a:latin typeface="Comic Sans MS" pitchFamily="66" charset="0"/>
              </a:rPr>
              <a:t>Cation (positive)  + Anion (negative)</a:t>
            </a:r>
          </a:p>
        </p:txBody>
      </p:sp>
      <p:cxnSp>
        <p:nvCxnSpPr>
          <p:cNvPr id="12293" name="Straight Arrow Connector 6"/>
          <p:cNvCxnSpPr>
            <a:cxnSpLocks noChangeShapeType="1"/>
          </p:cNvCxnSpPr>
          <p:nvPr/>
        </p:nvCxnSpPr>
        <p:spPr bwMode="auto">
          <a:xfrm flipV="1">
            <a:off x="2362200" y="2133600"/>
            <a:ext cx="533400" cy="228600"/>
          </a:xfrm>
          <a:prstGeom prst="straightConnector1">
            <a:avLst/>
          </a:prstGeom>
          <a:noFill/>
          <a:ln w="57150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4" name="Straight Arrow Connector 7"/>
          <p:cNvCxnSpPr>
            <a:cxnSpLocks noChangeShapeType="1"/>
          </p:cNvCxnSpPr>
          <p:nvPr/>
        </p:nvCxnSpPr>
        <p:spPr bwMode="auto">
          <a:xfrm rot="10800000">
            <a:off x="7239000" y="1981200"/>
            <a:ext cx="533400" cy="304800"/>
          </a:xfrm>
          <a:prstGeom prst="straightConnector1">
            <a:avLst/>
          </a:prstGeom>
          <a:noFill/>
          <a:ln w="57150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5" name="Curved Down Arrow 11"/>
          <p:cNvSpPr>
            <a:spLocks noChangeArrowheads="1"/>
          </p:cNvSpPr>
          <p:nvPr/>
        </p:nvSpPr>
        <p:spPr bwMode="auto">
          <a:xfrm>
            <a:off x="3429000" y="4800600"/>
            <a:ext cx="2362200" cy="838200"/>
          </a:xfrm>
          <a:prstGeom prst="curvedDownArrow">
            <a:avLst>
              <a:gd name="adj1" fmla="val 24998"/>
              <a:gd name="adj2" fmla="val 49997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4800">
              <a:latin typeface="Comic Sans MS" pitchFamily="66" charset="0"/>
            </a:endParaRPr>
          </a:p>
        </p:txBody>
      </p:sp>
      <p:sp>
        <p:nvSpPr>
          <p:cNvPr id="12296" name="TextBox 12"/>
          <p:cNvSpPr txBox="1">
            <a:spLocks noChangeArrowheads="1"/>
          </p:cNvSpPr>
          <p:nvPr/>
        </p:nvSpPr>
        <p:spPr bwMode="auto">
          <a:xfrm>
            <a:off x="4302125" y="4191000"/>
            <a:ext cx="6508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4400">
                <a:latin typeface="Comic Sans MS" pitchFamily="66" charset="0"/>
              </a:rPr>
              <a:t>e</a:t>
            </a:r>
            <a:r>
              <a:rPr kumimoji="0" lang="en-US" altLang="en-US" sz="4400" baseline="30000">
                <a:latin typeface="Comic Sans MS" pitchFamily="66" charset="0"/>
              </a:rPr>
              <a:t>-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304800" y="228600"/>
            <a:ext cx="8534400" cy="6588125"/>
          </a:xfrm>
          <a:prstGeom prst="roundRect">
            <a:avLst/>
          </a:prstGeom>
          <a:noFill/>
          <a:ln w="762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1D0A7258-312F-4152-BC63-D6AD04105E21}" type="slidenum">
              <a:rPr kumimoji="0" lang="en-US" altLang="en-US" sz="1400">
                <a:solidFill>
                  <a:schemeClr val="bg2"/>
                </a:solidFill>
                <a:latin typeface="Arial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9</a:t>
            </a:fld>
            <a:endParaRPr kumimoji="0"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NaCl – opposites attract!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838200" y="2133600"/>
            <a:ext cx="73152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>
                <a:latin typeface="Comic Sans MS" pitchFamily="66" charset="0"/>
              </a:rPr>
              <a:t>The two “happy” ions now attract each other electrically.  The resulting attraction is an ionic bond.  A bond between ions.</a:t>
            </a:r>
          </a:p>
        </p:txBody>
      </p:sp>
      <p:sp>
        <p:nvSpPr>
          <p:cNvPr id="15365" name="Oval 4"/>
          <p:cNvSpPr>
            <a:spLocks noChangeArrowheads="1"/>
          </p:cNvSpPr>
          <p:nvPr/>
        </p:nvSpPr>
        <p:spPr bwMode="auto">
          <a:xfrm>
            <a:off x="5257800" y="3733800"/>
            <a:ext cx="1524000" cy="1447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4800">
              <a:latin typeface="Comic Sans MS" pitchFamily="66" charset="0"/>
            </a:endParaRPr>
          </a:p>
        </p:txBody>
      </p:sp>
      <p:sp>
        <p:nvSpPr>
          <p:cNvPr id="15366" name="Oval 5"/>
          <p:cNvSpPr>
            <a:spLocks noChangeArrowheads="1"/>
          </p:cNvSpPr>
          <p:nvPr/>
        </p:nvSpPr>
        <p:spPr bwMode="auto">
          <a:xfrm>
            <a:off x="7696200" y="4038600"/>
            <a:ext cx="990600" cy="9906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4800">
              <a:latin typeface="Comic Sans MS" pitchFamily="66" charset="0"/>
            </a:endParaRPr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5562600" y="3962400"/>
            <a:ext cx="99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>
                <a:latin typeface="Comic Sans MS" pitchFamily="66" charset="0"/>
              </a:rPr>
              <a:t>Cl</a:t>
            </a:r>
            <a:r>
              <a:rPr kumimoji="0" lang="en-US" altLang="en-US" baseline="30000">
                <a:latin typeface="Comic Sans MS" pitchFamily="66" charset="0"/>
              </a:rPr>
              <a:t>-</a:t>
            </a:r>
            <a:endParaRPr kumimoji="0" lang="en-US" altLang="en-US">
              <a:latin typeface="Comic Sans MS" pitchFamily="66" charset="0"/>
            </a:endParaRPr>
          </a:p>
        </p:txBody>
      </p:sp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7772400" y="4267200"/>
            <a:ext cx="1600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>
                <a:latin typeface="Comic Sans MS" pitchFamily="66" charset="0"/>
              </a:rPr>
              <a:t>Na</a:t>
            </a:r>
            <a:r>
              <a:rPr kumimoji="0" lang="en-US" altLang="en-US" baseline="30000">
                <a:latin typeface="Comic Sans MS" pitchFamily="66" charset="0"/>
              </a:rPr>
              <a:t>+</a:t>
            </a:r>
            <a:endParaRPr kumimoji="0" lang="en-US" altLang="en-US">
              <a:latin typeface="Comic Sans MS" pitchFamily="66" charset="0"/>
            </a:endParaRPr>
          </a:p>
        </p:txBody>
      </p:sp>
      <p:sp>
        <p:nvSpPr>
          <p:cNvPr id="15369" name="Line 8"/>
          <p:cNvSpPr>
            <a:spLocks noChangeShapeType="1"/>
          </p:cNvSpPr>
          <p:nvPr/>
        </p:nvSpPr>
        <p:spPr bwMode="auto">
          <a:xfrm>
            <a:off x="6781800" y="4495800"/>
            <a:ext cx="914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12-Point Star 11"/>
          <p:cNvSpPr/>
          <p:nvPr/>
        </p:nvSpPr>
        <p:spPr bwMode="auto">
          <a:xfrm>
            <a:off x="152400" y="4195894"/>
            <a:ext cx="5099930" cy="2281106"/>
          </a:xfrm>
          <a:prstGeom prst="star12">
            <a:avLst/>
          </a:prstGeom>
          <a:solidFill>
            <a:schemeClr val="bg1"/>
          </a:solidFill>
          <a:ln w="571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Electrostatic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attraction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3511</TotalTime>
  <Words>408</Words>
  <Application>Microsoft Office PowerPoint</Application>
  <PresentationFormat>On-screen Show (4:3)</PresentationFormat>
  <Paragraphs>109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Arial Black</vt:lpstr>
      <vt:lpstr>Comic Sans MS</vt:lpstr>
      <vt:lpstr>Monotype Sorts</vt:lpstr>
      <vt:lpstr>Symbol</vt:lpstr>
      <vt:lpstr>Tahoma</vt:lpstr>
      <vt:lpstr>Times New Roman</vt:lpstr>
      <vt:lpstr>Wingdings</vt:lpstr>
      <vt:lpstr>Contemporary Portrait</vt:lpstr>
      <vt:lpstr>ADD TO IT NOTES</vt:lpstr>
      <vt:lpstr>PowerPoint Presentation</vt:lpstr>
      <vt:lpstr>Types of Chemical Bonds</vt:lpstr>
      <vt:lpstr>Chemical Reactions</vt:lpstr>
      <vt:lpstr>Why bother making bonds?</vt:lpstr>
      <vt:lpstr>Which electrons are involved in bonding?</vt:lpstr>
      <vt:lpstr>IONIC BONDS</vt:lpstr>
      <vt:lpstr>Ionic Bonds</vt:lpstr>
      <vt:lpstr>NaCl – opposites attract!</vt:lpstr>
      <vt:lpstr>Properties of Ionic Compounds</vt:lpstr>
      <vt:lpstr>Properties of Ionic Compounds</vt:lpstr>
      <vt:lpstr>COVALENT BONDS</vt:lpstr>
      <vt:lpstr>PowerPoint Presentation</vt:lpstr>
      <vt:lpstr>PowerPoint Presentation</vt:lpstr>
      <vt:lpstr>PowerPoint Presentation</vt:lpstr>
      <vt:lpstr>PowerPoint Presentation</vt:lpstr>
      <vt:lpstr>Properties of Covalent Bonds</vt:lpstr>
      <vt:lpstr>PowerPoint Presentation</vt:lpstr>
      <vt:lpstr>PowerPoint Presentation</vt:lpstr>
      <vt:lpstr>Properties of Metals</vt:lpstr>
    </vt:vector>
  </TitlesOfParts>
  <Company>Conejo Valley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Force between 2 hydrogen atoms</dc:title>
  <dc:creator>Rick Freed</dc:creator>
  <cp:lastModifiedBy>Farmer, Stephanie [DH]</cp:lastModifiedBy>
  <cp:revision>216</cp:revision>
  <cp:lastPrinted>1999-10-27T21:13:49Z</cp:lastPrinted>
  <dcterms:created xsi:type="dcterms:W3CDTF">1999-10-22T19:26:48Z</dcterms:created>
  <dcterms:modified xsi:type="dcterms:W3CDTF">2014-11-12T23:03:11Z</dcterms:modified>
</cp:coreProperties>
</file>