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90" d="100"/>
          <a:sy n="90" d="100"/>
        </p:scale>
        <p:origin x="8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42657A-5CD6-41A8-995D-4E73A1AE1225}"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52020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42657A-5CD6-41A8-995D-4E73A1AE1225}"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216306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42657A-5CD6-41A8-995D-4E73A1AE1225}"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3809428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42657A-5CD6-41A8-995D-4E73A1AE1225}"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75438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642657A-5CD6-41A8-995D-4E73A1AE1225}" type="datetimeFigureOut">
              <a:rPr lang="en-US" smtClean="0"/>
              <a:t>11/17/2020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446900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42657A-5CD6-41A8-995D-4E73A1AE1225}"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3408333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42657A-5CD6-41A8-995D-4E73A1AE1225}" type="datetimeFigureOut">
              <a:rPr lang="en-US" smtClean="0"/>
              <a:t>11/17/2020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429159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42657A-5CD6-41A8-995D-4E73A1AE1225}" type="datetimeFigureOut">
              <a:rPr lang="en-US" smtClean="0"/>
              <a:t>11/17/2020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77558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2657A-5CD6-41A8-995D-4E73A1AE1225}" type="datetimeFigureOut">
              <a:rPr lang="en-US" smtClean="0"/>
              <a:t>11/17/2020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75505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42657A-5CD6-41A8-995D-4E73A1AE1225}"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173797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642657A-5CD6-41A8-995D-4E73A1AE1225}" type="datetimeFigureOut">
              <a:rPr lang="en-US" smtClean="0"/>
              <a:t>11/17/2020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883474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2657A-5CD6-41A8-995D-4E73A1AE1225}" type="datetimeFigureOut">
              <a:rPr lang="en-US" smtClean="0"/>
              <a:t>11/17/2020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4E9927-D8C8-4C47-93E8-E6AD0395504A}" type="slidenum">
              <a:rPr lang="en-US" smtClean="0"/>
              <a:t>‹#›</a:t>
            </a:fld>
            <a:endParaRPr lang="en-US"/>
          </a:p>
        </p:txBody>
      </p:sp>
    </p:spTree>
    <p:extLst>
      <p:ext uri="{BB962C8B-B14F-4D97-AF65-F5344CB8AC3E}">
        <p14:creationId xmlns:p14="http://schemas.microsoft.com/office/powerpoint/2010/main" val="185027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xJV71CCTNqc" TargetMode="External"/><Relationship Id="rId2" Type="http://schemas.openxmlformats.org/officeDocument/2006/relationships/hyperlink" Target="https://youtu.be/CrXC36JqHKE" TargetMode="External"/><Relationship Id="rId1" Type="http://schemas.openxmlformats.org/officeDocument/2006/relationships/slideLayout" Target="../slideLayouts/slideLayout2.xml"/><Relationship Id="rId4" Type="http://schemas.openxmlformats.org/officeDocument/2006/relationships/hyperlink" Target="https://youtu.be/TSmMySJMV7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037806"/>
          </a:xfrm>
        </p:spPr>
        <p:txBody>
          <a:bodyPr/>
          <a:lstStyle/>
          <a:p>
            <a:r>
              <a:rPr lang="en-US" dirty="0" smtClean="0">
                <a:latin typeface="Elephant" panose="02020904090505020303" pitchFamily="18" charset="0"/>
              </a:rPr>
              <a:t>Lewis </a:t>
            </a:r>
            <a:r>
              <a:rPr lang="en-US" dirty="0" smtClean="0">
                <a:latin typeface="Elephant" panose="02020904090505020303" pitchFamily="18" charset="0"/>
              </a:rPr>
              <a:t>Structures </a:t>
            </a:r>
            <a:br>
              <a:rPr lang="en-US" dirty="0" smtClean="0">
                <a:latin typeface="Elephant" panose="02020904090505020303" pitchFamily="18" charset="0"/>
              </a:rPr>
            </a:br>
            <a:r>
              <a:rPr lang="en-US" dirty="0" smtClean="0">
                <a:latin typeface="Elephant" panose="02020904090505020303" pitchFamily="18" charset="0"/>
              </a:rPr>
              <a:t>  </a:t>
            </a:r>
            <a:r>
              <a:rPr lang="en-US" dirty="0" smtClean="0">
                <a:latin typeface="Elephant" panose="02020904090505020303" pitchFamily="18" charset="0"/>
              </a:rPr>
              <a:t>Intro Lesson</a:t>
            </a:r>
            <a:endParaRPr lang="en-US" dirty="0">
              <a:latin typeface="Elephant" panose="02020904090505020303" pitchFamily="18" charset="0"/>
            </a:endParaRPr>
          </a:p>
        </p:txBody>
      </p:sp>
      <p:pic>
        <p:nvPicPr>
          <p:cNvPr id="6" name="Picture 5"/>
          <p:cNvPicPr>
            <a:picLocks noChangeAspect="1"/>
          </p:cNvPicPr>
          <p:nvPr/>
        </p:nvPicPr>
        <p:blipFill>
          <a:blip r:embed="rId2"/>
          <a:stretch>
            <a:fillRect/>
          </a:stretch>
        </p:blipFill>
        <p:spPr>
          <a:xfrm>
            <a:off x="2321192" y="2037806"/>
            <a:ext cx="7549615" cy="4140926"/>
          </a:xfrm>
          <a:prstGeom prst="rect">
            <a:avLst/>
          </a:prstGeom>
        </p:spPr>
      </p:pic>
    </p:spTree>
    <p:extLst>
      <p:ext uri="{BB962C8B-B14F-4D97-AF65-F5344CB8AC3E}">
        <p14:creationId xmlns:p14="http://schemas.microsoft.com/office/powerpoint/2010/main" val="4176104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Content Placeholder 2"/>
          <p:cNvSpPr txBox="1">
            <a:spLocks/>
          </p:cNvSpPr>
          <p:nvPr/>
        </p:nvSpPr>
        <p:spPr>
          <a:xfrm>
            <a:off x="347254" y="2510927"/>
            <a:ext cx="11586753" cy="335734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smtClean="0">
                <a:solidFill>
                  <a:srgbClr val="00B050"/>
                </a:solidFill>
              </a:rPr>
              <a:t>PLACEMENT “RULES”</a:t>
            </a:r>
          </a:p>
          <a:p>
            <a:pPr marL="914400" indent="-914400">
              <a:buFont typeface="+mj-lt"/>
              <a:buAutoNum type="arabicParenR" startAt="2"/>
            </a:pPr>
            <a:r>
              <a:rPr lang="en-US" sz="3200" b="1" dirty="0" smtClean="0"/>
              <a:t>The </a:t>
            </a:r>
            <a:r>
              <a:rPr lang="en-US" sz="3200" b="1" i="1" u="sng" dirty="0" smtClean="0"/>
              <a:t>least </a:t>
            </a:r>
            <a:r>
              <a:rPr lang="en-US" sz="3200" b="1" dirty="0" smtClean="0"/>
              <a:t>electronegative atom goes in the inside/center</a:t>
            </a:r>
          </a:p>
          <a:p>
            <a:pPr marL="457200" lvl="1" indent="0">
              <a:buNone/>
            </a:pPr>
            <a:r>
              <a:rPr lang="en-US" sz="2800" b="1" dirty="0" smtClean="0">
                <a:solidFill>
                  <a:srgbClr val="FF0000"/>
                </a:solidFill>
              </a:rPr>
              <a:t> </a:t>
            </a:r>
            <a:r>
              <a:rPr lang="en-US" sz="2800" b="1" dirty="0" smtClean="0">
                <a:solidFill>
                  <a:srgbClr val="00B050"/>
                </a:solidFill>
              </a:rPr>
              <a:t>	- except for hydrogen!</a:t>
            </a:r>
          </a:p>
        </p:txBody>
      </p:sp>
      <p:sp>
        <p:nvSpPr>
          <p:cNvPr id="3" name="Content Placeholder 2"/>
          <p:cNvSpPr>
            <a:spLocks noGrp="1"/>
          </p:cNvSpPr>
          <p:nvPr>
            <p:ph idx="1"/>
          </p:nvPr>
        </p:nvSpPr>
        <p:spPr>
          <a:xfrm>
            <a:off x="89263" y="747952"/>
            <a:ext cx="12102737" cy="1612850"/>
          </a:xfrm>
        </p:spPr>
        <p:txBody>
          <a:bodyPr>
            <a:normAutofit fontScale="25000" lnSpcReduction="20000"/>
          </a:bodyPr>
          <a:lstStyle/>
          <a:p>
            <a:pPr marL="0" indent="0">
              <a:buNone/>
            </a:pPr>
            <a:r>
              <a:rPr lang="en-US" sz="14400" dirty="0" smtClean="0"/>
              <a:t>Knowing where to place your atoms can be hard. There are some guidelines to follow but they can be broken often. You always draw the best structure possible. It may not be great, but you can only do the best you can do!</a:t>
            </a:r>
            <a:endParaRPr lang="en-US" sz="4800" dirty="0" smtClean="0"/>
          </a:p>
          <a:p>
            <a:pPr marL="0" indent="0">
              <a:buNone/>
            </a:pPr>
            <a:r>
              <a:rPr lang="en-US" sz="4000" i="1" dirty="0" smtClean="0"/>
              <a:t/>
            </a:r>
            <a:br>
              <a:rPr lang="en-US" sz="4000" i="1" dirty="0" smtClean="0"/>
            </a:br>
            <a:endParaRPr lang="en-US" sz="3600" i="1" dirty="0">
              <a:solidFill>
                <a:srgbClr val="FF0000"/>
              </a:solidFill>
            </a:endParaRPr>
          </a:p>
        </p:txBody>
      </p:sp>
      <p:sp>
        <p:nvSpPr>
          <p:cNvPr id="2" name="Title 1"/>
          <p:cNvSpPr>
            <a:spLocks noGrp="1"/>
          </p:cNvSpPr>
          <p:nvPr>
            <p:ph type="title"/>
          </p:nvPr>
        </p:nvSpPr>
        <p:spPr>
          <a:xfrm>
            <a:off x="0" y="13794"/>
            <a:ext cx="10515600" cy="829178"/>
          </a:xfrm>
        </p:spPr>
        <p:txBody>
          <a:bodyPr/>
          <a:lstStyle/>
          <a:p>
            <a:r>
              <a:rPr lang="en-US" b="1" u="sng" dirty="0" smtClean="0">
                <a:latin typeface="Elephant" panose="02020904090505020303" pitchFamily="18" charset="0"/>
              </a:rPr>
              <a:t>Covalent Molecules</a:t>
            </a:r>
            <a:endParaRPr lang="en-US" b="1" u="sng" dirty="0">
              <a:latin typeface="Elephant" panose="02020904090505020303" pitchFamily="18" charset="0"/>
            </a:endParaRPr>
          </a:p>
        </p:txBody>
      </p:sp>
      <p:sp>
        <p:nvSpPr>
          <p:cNvPr id="4" name="Rectangle 3"/>
          <p:cNvSpPr/>
          <p:nvPr/>
        </p:nvSpPr>
        <p:spPr>
          <a:xfrm>
            <a:off x="5884817" y="3811885"/>
            <a:ext cx="3461657" cy="167204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b="1" dirty="0">
              <a:solidFill>
                <a:schemeClr val="tx1"/>
              </a:solidFill>
            </a:endParaRPr>
          </a:p>
        </p:txBody>
      </p:sp>
      <p:cxnSp>
        <p:nvCxnSpPr>
          <p:cNvPr id="6" name="Straight Arrow Connector 5"/>
          <p:cNvCxnSpPr/>
          <p:nvPr/>
        </p:nvCxnSpPr>
        <p:spPr>
          <a:xfrm flipV="1">
            <a:off x="6038306" y="3989468"/>
            <a:ext cx="3082834" cy="134547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2816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Content Placeholder 2"/>
          <p:cNvSpPr txBox="1">
            <a:spLocks/>
          </p:cNvSpPr>
          <p:nvPr/>
        </p:nvSpPr>
        <p:spPr>
          <a:xfrm>
            <a:off x="391884" y="2579953"/>
            <a:ext cx="11586753" cy="342246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smtClean="0">
                <a:solidFill>
                  <a:srgbClr val="00B050"/>
                </a:solidFill>
              </a:rPr>
              <a:t>PLACEMENT “RULES”</a:t>
            </a:r>
          </a:p>
          <a:p>
            <a:pPr marL="914400" indent="-914400">
              <a:buFont typeface="+mj-lt"/>
              <a:buAutoNum type="arabicParenR" startAt="3"/>
            </a:pPr>
            <a:r>
              <a:rPr lang="en-US" sz="3200" b="1" dirty="0" smtClean="0"/>
              <a:t>Symmetry is good!</a:t>
            </a:r>
          </a:p>
          <a:p>
            <a:pPr marL="457200" lvl="1" indent="0">
              <a:buNone/>
            </a:pPr>
            <a:r>
              <a:rPr lang="en-US" sz="2800" b="1" dirty="0" smtClean="0">
                <a:solidFill>
                  <a:srgbClr val="FF0000"/>
                </a:solidFill>
              </a:rPr>
              <a:t> </a:t>
            </a:r>
            <a:r>
              <a:rPr lang="en-US" sz="2800" b="1" dirty="0" smtClean="0">
                <a:solidFill>
                  <a:srgbClr val="00B050"/>
                </a:solidFill>
              </a:rPr>
              <a:t>	- When possible!</a:t>
            </a:r>
          </a:p>
        </p:txBody>
      </p:sp>
      <p:sp>
        <p:nvSpPr>
          <p:cNvPr id="3" name="Content Placeholder 2"/>
          <p:cNvSpPr>
            <a:spLocks noGrp="1"/>
          </p:cNvSpPr>
          <p:nvPr>
            <p:ph idx="1"/>
          </p:nvPr>
        </p:nvSpPr>
        <p:spPr>
          <a:xfrm>
            <a:off x="133893" y="805218"/>
            <a:ext cx="12102737" cy="1977172"/>
          </a:xfrm>
        </p:spPr>
        <p:txBody>
          <a:bodyPr>
            <a:normAutofit fontScale="25000" lnSpcReduction="20000"/>
          </a:bodyPr>
          <a:lstStyle/>
          <a:p>
            <a:pPr marL="0" indent="0">
              <a:buNone/>
            </a:pPr>
            <a:r>
              <a:rPr lang="en-US" sz="14400" dirty="0" smtClean="0"/>
              <a:t>Knowing where to place your atoms can be hard. There are some guidelines to follow but they can be broken often. You always draw the best structure possible. It may not be great, but you can only do the best you can do!</a:t>
            </a:r>
            <a:endParaRPr lang="en-US" sz="4800" dirty="0" smtClean="0"/>
          </a:p>
          <a:p>
            <a:pPr marL="0" indent="0">
              <a:buNone/>
            </a:pPr>
            <a:r>
              <a:rPr lang="en-US" sz="4000" i="1" dirty="0" smtClean="0"/>
              <a:t/>
            </a:r>
            <a:br>
              <a:rPr lang="en-US" sz="4000" i="1" dirty="0" smtClean="0"/>
            </a:br>
            <a:endParaRPr lang="en-US" sz="3600" i="1" dirty="0">
              <a:solidFill>
                <a:srgbClr val="FF0000"/>
              </a:solidFill>
            </a:endParaRPr>
          </a:p>
        </p:txBody>
      </p:sp>
      <p:sp>
        <p:nvSpPr>
          <p:cNvPr id="2" name="Title 1"/>
          <p:cNvSpPr>
            <a:spLocks noGrp="1"/>
          </p:cNvSpPr>
          <p:nvPr>
            <p:ph type="title"/>
          </p:nvPr>
        </p:nvSpPr>
        <p:spPr>
          <a:xfrm>
            <a:off x="0" y="13793"/>
            <a:ext cx="10515600" cy="994313"/>
          </a:xfrm>
        </p:spPr>
        <p:txBody>
          <a:bodyPr/>
          <a:lstStyle/>
          <a:p>
            <a:r>
              <a:rPr lang="en-US" b="1" u="sng" dirty="0" smtClean="0">
                <a:latin typeface="Elephant" panose="02020904090505020303" pitchFamily="18" charset="0"/>
              </a:rPr>
              <a:t>Covalent Molecules</a:t>
            </a:r>
            <a:endParaRPr lang="en-US" b="1" u="sng" dirty="0">
              <a:latin typeface="Elephant" panose="02020904090505020303" pitchFamily="18" charset="0"/>
            </a:endParaRPr>
          </a:p>
        </p:txBody>
      </p:sp>
      <p:pic>
        <p:nvPicPr>
          <p:cNvPr id="5" name="Picture 4"/>
          <p:cNvPicPr>
            <a:picLocks noChangeAspect="1"/>
          </p:cNvPicPr>
          <p:nvPr/>
        </p:nvPicPr>
        <p:blipFill rotWithShape="1">
          <a:blip r:embed="rId2"/>
          <a:srcRect r="3981"/>
          <a:stretch/>
        </p:blipFill>
        <p:spPr>
          <a:xfrm>
            <a:off x="5762761" y="3518282"/>
            <a:ext cx="2323148" cy="874123"/>
          </a:xfrm>
          <a:prstGeom prst="rect">
            <a:avLst/>
          </a:prstGeom>
        </p:spPr>
      </p:pic>
      <p:pic>
        <p:nvPicPr>
          <p:cNvPr id="7" name="Picture 6"/>
          <p:cNvPicPr>
            <a:picLocks noChangeAspect="1"/>
          </p:cNvPicPr>
          <p:nvPr/>
        </p:nvPicPr>
        <p:blipFill>
          <a:blip r:embed="rId3"/>
          <a:stretch>
            <a:fillRect/>
          </a:stretch>
        </p:blipFill>
        <p:spPr>
          <a:xfrm>
            <a:off x="5710510" y="4552798"/>
            <a:ext cx="2427650" cy="1024657"/>
          </a:xfrm>
          <a:prstGeom prst="rect">
            <a:avLst/>
          </a:prstGeom>
        </p:spPr>
      </p:pic>
      <p:sp>
        <p:nvSpPr>
          <p:cNvPr id="8" name="TextBox 7"/>
          <p:cNvSpPr txBox="1"/>
          <p:nvPr/>
        </p:nvSpPr>
        <p:spPr>
          <a:xfrm>
            <a:off x="8634544" y="3588802"/>
            <a:ext cx="3174275" cy="523220"/>
          </a:xfrm>
          <a:prstGeom prst="rect">
            <a:avLst/>
          </a:prstGeom>
          <a:noFill/>
        </p:spPr>
        <p:txBody>
          <a:bodyPr wrap="square" rtlCol="0">
            <a:spAutoFit/>
          </a:bodyPr>
          <a:lstStyle/>
          <a:p>
            <a:r>
              <a:rPr lang="en-US" sz="2800" i="1" dirty="0" smtClean="0"/>
              <a:t>Fine but not great</a:t>
            </a:r>
            <a:endParaRPr lang="en-US" sz="2800" i="1" dirty="0"/>
          </a:p>
        </p:txBody>
      </p:sp>
      <p:sp>
        <p:nvSpPr>
          <p:cNvPr id="10" name="TextBox 9"/>
          <p:cNvSpPr txBox="1"/>
          <p:nvPr/>
        </p:nvSpPr>
        <p:spPr>
          <a:xfrm>
            <a:off x="8634543" y="4656824"/>
            <a:ext cx="3174275" cy="523220"/>
          </a:xfrm>
          <a:prstGeom prst="rect">
            <a:avLst/>
          </a:prstGeom>
          <a:noFill/>
        </p:spPr>
        <p:txBody>
          <a:bodyPr wrap="square" rtlCol="0">
            <a:spAutoFit/>
          </a:bodyPr>
          <a:lstStyle/>
          <a:p>
            <a:r>
              <a:rPr lang="en-US" sz="2800" i="1" dirty="0" smtClean="0"/>
              <a:t>Better! Symmetrical!</a:t>
            </a:r>
            <a:endParaRPr lang="en-US" sz="2800" i="1" dirty="0"/>
          </a:p>
        </p:txBody>
      </p:sp>
    </p:spTree>
    <p:extLst>
      <p:ext uri="{BB962C8B-B14F-4D97-AF65-F5344CB8AC3E}">
        <p14:creationId xmlns:p14="http://schemas.microsoft.com/office/powerpoint/2010/main" val="2766455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18" y="156754"/>
            <a:ext cx="11769635" cy="5930536"/>
          </a:xfrm>
        </p:spPr>
        <p:txBody>
          <a:bodyPr>
            <a:normAutofit/>
          </a:bodyPr>
          <a:lstStyle/>
          <a:p>
            <a:pPr marL="0" indent="0" algn="ctr">
              <a:buNone/>
            </a:pPr>
            <a:r>
              <a:rPr lang="en-US" sz="6000" u="sng" dirty="0" smtClean="0">
                <a:latin typeface="Elephant" panose="02020904090505020303" pitchFamily="18" charset="0"/>
              </a:rPr>
              <a:t>Lesson will continue in class </a:t>
            </a:r>
            <a:r>
              <a:rPr lang="en-US" sz="7200" dirty="0" smtClean="0">
                <a:latin typeface="Elephant" panose="02020904090505020303" pitchFamily="18" charset="0"/>
              </a:rPr>
              <a:t/>
            </a:r>
            <a:br>
              <a:rPr lang="en-US" sz="7200" dirty="0" smtClean="0">
                <a:latin typeface="Elephant" panose="02020904090505020303" pitchFamily="18" charset="0"/>
              </a:rPr>
            </a:br>
            <a:r>
              <a:rPr lang="en-US" sz="5400" dirty="0" smtClean="0"/>
              <a:t>I show you how to draw covalent molecules using the basics you learned here. Make sure you know this stuff!</a:t>
            </a:r>
            <a:endParaRPr lang="en-US" sz="5400" dirty="0"/>
          </a:p>
        </p:txBody>
      </p:sp>
      <p:pic>
        <p:nvPicPr>
          <p:cNvPr id="2050" name="Picture 2" descr="Image result for stay tun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2431" y="3461658"/>
            <a:ext cx="4558179" cy="3017520"/>
          </a:xfrm>
          <a:prstGeom prst="rect">
            <a:avLst/>
          </a:prstGeom>
          <a:ln w="762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6552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18" y="559558"/>
            <a:ext cx="11769635" cy="5527732"/>
          </a:xfrm>
        </p:spPr>
        <p:txBody>
          <a:bodyPr>
            <a:normAutofit fontScale="92500" lnSpcReduction="20000"/>
          </a:bodyPr>
          <a:lstStyle/>
          <a:p>
            <a:pPr marL="0" indent="0" algn="ctr">
              <a:buNone/>
            </a:pPr>
            <a:r>
              <a:rPr lang="en-US" sz="6000" u="sng" dirty="0" smtClean="0">
                <a:latin typeface="Elephant" panose="02020904090505020303" pitchFamily="18" charset="0"/>
              </a:rPr>
              <a:t>YouTube Links to Lessons</a:t>
            </a:r>
          </a:p>
          <a:p>
            <a:pPr marL="0" indent="0">
              <a:buNone/>
            </a:pPr>
            <a:endParaRPr lang="en-US" sz="1400" b="1" u="sng" dirty="0" smtClean="0"/>
          </a:p>
          <a:p>
            <a:pPr marL="0" indent="0">
              <a:buNone/>
            </a:pPr>
            <a:r>
              <a:rPr lang="en-US" sz="4400" b="1" dirty="0" smtClean="0"/>
              <a:t>Part A – Intro </a:t>
            </a:r>
            <a:endParaRPr lang="en-US" sz="4400" b="1" dirty="0"/>
          </a:p>
          <a:p>
            <a:pPr marL="0" indent="0">
              <a:buNone/>
            </a:pPr>
            <a:r>
              <a:rPr lang="en-US" sz="4400" dirty="0">
                <a:hlinkClick r:id="rId2"/>
              </a:rPr>
              <a:t>https://</a:t>
            </a:r>
            <a:r>
              <a:rPr lang="en-US" sz="4400" dirty="0" smtClean="0">
                <a:hlinkClick r:id="rId2"/>
              </a:rPr>
              <a:t>youtu.be/CrXC36JqHKE</a:t>
            </a:r>
            <a:r>
              <a:rPr lang="en-US" sz="4400" dirty="0" smtClean="0"/>
              <a:t> </a:t>
            </a:r>
          </a:p>
          <a:p>
            <a:pPr marL="0" indent="0">
              <a:buNone/>
            </a:pPr>
            <a:r>
              <a:rPr lang="en-US" sz="4400" dirty="0" smtClean="0"/>
              <a:t/>
            </a:r>
            <a:br>
              <a:rPr lang="en-US" sz="4400" dirty="0" smtClean="0"/>
            </a:br>
            <a:r>
              <a:rPr lang="en-US" sz="4400" b="1" dirty="0" smtClean="0"/>
              <a:t>Part B – Single Bonds </a:t>
            </a:r>
          </a:p>
          <a:p>
            <a:pPr marL="0" indent="0">
              <a:buNone/>
            </a:pPr>
            <a:r>
              <a:rPr lang="en-US" sz="4400" dirty="0">
                <a:hlinkClick r:id="rId3"/>
              </a:rPr>
              <a:t>https://</a:t>
            </a:r>
            <a:r>
              <a:rPr lang="en-US" sz="4400" dirty="0" smtClean="0">
                <a:hlinkClick r:id="rId3"/>
              </a:rPr>
              <a:t>youtu.be/xJV71CCTNqc</a:t>
            </a:r>
            <a:r>
              <a:rPr lang="en-US" sz="4400" dirty="0" smtClean="0"/>
              <a:t> </a:t>
            </a:r>
          </a:p>
          <a:p>
            <a:pPr marL="0" indent="0">
              <a:buNone/>
            </a:pPr>
            <a:endParaRPr lang="en-US" sz="4400" dirty="0"/>
          </a:p>
          <a:p>
            <a:pPr marL="0" indent="0">
              <a:buNone/>
            </a:pPr>
            <a:r>
              <a:rPr lang="en-US" sz="4400" b="1" dirty="0" smtClean="0"/>
              <a:t>Part C – Double/Triple Bonds </a:t>
            </a:r>
          </a:p>
          <a:p>
            <a:pPr marL="0" indent="0">
              <a:buNone/>
            </a:pPr>
            <a:r>
              <a:rPr lang="en-US" sz="4400" i="1">
                <a:hlinkClick r:id="rId4"/>
              </a:rPr>
              <a:t>https</a:t>
            </a:r>
            <a:r>
              <a:rPr lang="en-US" sz="4400" i="1">
                <a:hlinkClick r:id="rId4"/>
              </a:rPr>
              <a:t>://</a:t>
            </a:r>
            <a:r>
              <a:rPr lang="en-US" sz="4400" i="1" smtClean="0">
                <a:hlinkClick r:id="rId4"/>
              </a:rPr>
              <a:t>youtu.be/TSmMySJMV7M</a:t>
            </a:r>
            <a:r>
              <a:rPr lang="en-US" sz="4400" i="1" smtClean="0"/>
              <a:t> </a:t>
            </a:r>
            <a:endParaRPr lang="en-US" sz="5400" dirty="0"/>
          </a:p>
        </p:txBody>
      </p:sp>
    </p:spTree>
    <p:extLst>
      <p:ext uri="{BB962C8B-B14F-4D97-AF65-F5344CB8AC3E}">
        <p14:creationId xmlns:p14="http://schemas.microsoft.com/office/powerpoint/2010/main" val="2303758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325563"/>
          </a:xfrm>
        </p:spPr>
        <p:txBody>
          <a:bodyPr/>
          <a:lstStyle/>
          <a:p>
            <a:r>
              <a:rPr lang="en-US" b="1" u="sng" dirty="0" smtClean="0">
                <a:latin typeface="Elephant" panose="02020904090505020303" pitchFamily="18" charset="0"/>
              </a:rPr>
              <a:t>Things Bond with Valence Electrons </a:t>
            </a:r>
            <a:endParaRPr lang="en-US" b="1" u="sng" dirty="0">
              <a:latin typeface="Elephant" panose="02020904090505020303" pitchFamily="18" charset="0"/>
            </a:endParaRPr>
          </a:p>
        </p:txBody>
      </p:sp>
      <p:sp>
        <p:nvSpPr>
          <p:cNvPr id="3" name="Content Placeholder 2"/>
          <p:cNvSpPr>
            <a:spLocks noGrp="1"/>
          </p:cNvSpPr>
          <p:nvPr>
            <p:ph idx="1"/>
          </p:nvPr>
        </p:nvSpPr>
        <p:spPr>
          <a:xfrm>
            <a:off x="287383" y="1201783"/>
            <a:ext cx="11904617" cy="4975180"/>
          </a:xfrm>
        </p:spPr>
        <p:txBody>
          <a:bodyPr>
            <a:noAutofit/>
          </a:bodyPr>
          <a:lstStyle/>
          <a:p>
            <a:r>
              <a:rPr lang="en-US" sz="4000" dirty="0" smtClean="0"/>
              <a:t>Valence electrons - on the </a:t>
            </a:r>
            <a:r>
              <a:rPr lang="en-US" sz="4000" b="1" dirty="0" smtClean="0"/>
              <a:t>outside</a:t>
            </a:r>
            <a:r>
              <a:rPr lang="en-US" sz="4000" dirty="0" smtClean="0"/>
              <a:t> </a:t>
            </a:r>
          </a:p>
          <a:p>
            <a:pPr lvl="1"/>
            <a:r>
              <a:rPr lang="en-US" sz="3600" dirty="0" smtClean="0"/>
              <a:t>What another atom can see when they “bump into” each other to bond.</a:t>
            </a:r>
          </a:p>
          <a:p>
            <a:r>
              <a:rPr lang="en-US" sz="4000" dirty="0" smtClean="0"/>
              <a:t> You have to know the # of valence electrons for </a:t>
            </a:r>
            <a:r>
              <a:rPr lang="en-US" sz="4000" b="1" dirty="0" smtClean="0"/>
              <a:t>EACH </a:t>
            </a:r>
            <a:r>
              <a:rPr lang="en-US" sz="4000" dirty="0" smtClean="0"/>
              <a:t>atom in the molecule. </a:t>
            </a:r>
          </a:p>
          <a:p>
            <a:pPr lvl="1"/>
            <a:r>
              <a:rPr lang="en-US" sz="3600" dirty="0" smtClean="0"/>
              <a:t>From the periodic table pattern of groups 1A, 2A, 3A…etc</a:t>
            </a:r>
            <a:r>
              <a:rPr lang="en-US" sz="2800" dirty="0" smtClean="0"/>
              <a:t>.</a:t>
            </a:r>
          </a:p>
          <a:p>
            <a:pPr lvl="2"/>
            <a:r>
              <a:rPr lang="en-US" sz="3200" dirty="0" smtClean="0"/>
              <a:t>Li = 1</a:t>
            </a:r>
          </a:p>
          <a:p>
            <a:pPr lvl="2"/>
            <a:r>
              <a:rPr lang="en-US" sz="3200" dirty="0" smtClean="0"/>
              <a:t>Be = 2</a:t>
            </a:r>
          </a:p>
          <a:p>
            <a:pPr lvl="2"/>
            <a:r>
              <a:rPr lang="en-US" sz="3200" dirty="0" smtClean="0"/>
              <a:t>N = 5 </a:t>
            </a:r>
            <a:endParaRPr lang="en-US" sz="3200" dirty="0"/>
          </a:p>
        </p:txBody>
      </p:sp>
    </p:spTree>
    <p:extLst>
      <p:ext uri="{BB962C8B-B14F-4D97-AF65-F5344CB8AC3E}">
        <p14:creationId xmlns:p14="http://schemas.microsoft.com/office/powerpoint/2010/main" val="31566988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r>
              <a:rPr lang="en-US" b="1" u="sng" dirty="0" smtClean="0">
                <a:latin typeface="Elephant" panose="02020904090505020303" pitchFamily="18" charset="0"/>
              </a:rPr>
              <a:t>The Octet “Rule”</a:t>
            </a:r>
            <a:endParaRPr lang="en-US" b="1" u="sng" dirty="0">
              <a:latin typeface="Elephant" panose="02020904090505020303" pitchFamily="18" charset="0"/>
            </a:endParaRPr>
          </a:p>
        </p:txBody>
      </p:sp>
      <p:sp>
        <p:nvSpPr>
          <p:cNvPr id="3" name="Content Placeholder 2"/>
          <p:cNvSpPr>
            <a:spLocks noGrp="1"/>
          </p:cNvSpPr>
          <p:nvPr>
            <p:ph idx="1"/>
          </p:nvPr>
        </p:nvSpPr>
        <p:spPr>
          <a:xfrm>
            <a:off x="838200" y="1078173"/>
            <a:ext cx="10515600" cy="4873841"/>
          </a:xfrm>
        </p:spPr>
        <p:txBody>
          <a:bodyPr/>
          <a:lstStyle/>
          <a:p>
            <a:r>
              <a:rPr lang="en-US" sz="3600" dirty="0" smtClean="0"/>
              <a:t>Most atoms want to have 8 electrons</a:t>
            </a:r>
          </a:p>
          <a:p>
            <a:r>
              <a:rPr lang="en-US" sz="3600" dirty="0" smtClean="0"/>
              <a:t>Is broken a LOT!</a:t>
            </a:r>
          </a:p>
          <a:p>
            <a:pPr marL="0" indent="0">
              <a:buNone/>
            </a:pPr>
            <a:r>
              <a:rPr lang="en-US" b="1" u="sng" dirty="0" smtClean="0"/>
              <a:t>COMMON EXCEPTIONS</a:t>
            </a:r>
          </a:p>
          <a:p>
            <a:pPr marL="0" indent="0">
              <a:buNone/>
            </a:pPr>
            <a:endParaRPr lang="en-US" b="1" u="sng" dirty="0"/>
          </a:p>
        </p:txBody>
      </p:sp>
      <p:graphicFrame>
        <p:nvGraphicFramePr>
          <p:cNvPr id="4" name="Table 3"/>
          <p:cNvGraphicFramePr>
            <a:graphicFrameLocks noGrp="1"/>
          </p:cNvGraphicFramePr>
          <p:nvPr>
            <p:extLst>
              <p:ext uri="{D42A27DB-BD31-4B8C-83A1-F6EECF244321}">
                <p14:modId xmlns:p14="http://schemas.microsoft.com/office/powerpoint/2010/main" val="582811836"/>
              </p:ext>
            </p:extLst>
          </p:nvPr>
        </p:nvGraphicFramePr>
        <p:xfrm>
          <a:off x="961572" y="2988356"/>
          <a:ext cx="8128000" cy="1950720"/>
        </p:xfrm>
        <a:graphic>
          <a:graphicData uri="http://schemas.openxmlformats.org/drawingml/2006/table">
            <a:tbl>
              <a:tblPr firstRow="1" bandRow="1">
                <a:tableStyleId>{5940675A-B579-460E-94D1-54222C63F5DA}</a:tableStyleId>
              </a:tblPr>
              <a:tblGrid>
                <a:gridCol w="1625600">
                  <a:extLst>
                    <a:ext uri="{9D8B030D-6E8A-4147-A177-3AD203B41FA5}">
                      <a16:colId xmlns:a16="http://schemas.microsoft.com/office/drawing/2014/main" val="452345268"/>
                    </a:ext>
                  </a:extLst>
                </a:gridCol>
                <a:gridCol w="1625600">
                  <a:extLst>
                    <a:ext uri="{9D8B030D-6E8A-4147-A177-3AD203B41FA5}">
                      <a16:colId xmlns:a16="http://schemas.microsoft.com/office/drawing/2014/main" val="316341378"/>
                    </a:ext>
                  </a:extLst>
                </a:gridCol>
                <a:gridCol w="1625600">
                  <a:extLst>
                    <a:ext uri="{9D8B030D-6E8A-4147-A177-3AD203B41FA5}">
                      <a16:colId xmlns:a16="http://schemas.microsoft.com/office/drawing/2014/main" val="51922115"/>
                    </a:ext>
                  </a:extLst>
                </a:gridCol>
                <a:gridCol w="1625600">
                  <a:extLst>
                    <a:ext uri="{9D8B030D-6E8A-4147-A177-3AD203B41FA5}">
                      <a16:colId xmlns:a16="http://schemas.microsoft.com/office/drawing/2014/main" val="1272459526"/>
                    </a:ext>
                  </a:extLst>
                </a:gridCol>
                <a:gridCol w="1625600">
                  <a:extLst>
                    <a:ext uri="{9D8B030D-6E8A-4147-A177-3AD203B41FA5}">
                      <a16:colId xmlns:a16="http://schemas.microsoft.com/office/drawing/2014/main" val="2061711987"/>
                    </a:ext>
                  </a:extLst>
                </a:gridCol>
              </a:tblGrid>
              <a:tr h="0">
                <a:tc>
                  <a:txBody>
                    <a:bodyPr/>
                    <a:lstStyle/>
                    <a:p>
                      <a:pPr algn="ctr"/>
                      <a:r>
                        <a:rPr lang="en-US" sz="2800" b="0" i="1" dirty="0" smtClean="0"/>
                        <a:t>Element</a:t>
                      </a:r>
                      <a:endParaRPr lang="en-US" sz="2800" b="0" i="1" dirty="0"/>
                    </a:p>
                  </a:txBody>
                  <a:tcPr/>
                </a:tc>
                <a:tc>
                  <a:txBody>
                    <a:bodyPr/>
                    <a:lstStyle/>
                    <a:p>
                      <a:pPr algn="ctr"/>
                      <a:r>
                        <a:rPr lang="en-US" sz="3200" b="1" dirty="0" smtClean="0"/>
                        <a:t>H</a:t>
                      </a:r>
                      <a:endParaRPr lang="en-US" sz="3200" b="1" dirty="0"/>
                    </a:p>
                  </a:txBody>
                  <a:tcPr/>
                </a:tc>
                <a:tc>
                  <a:txBody>
                    <a:bodyPr/>
                    <a:lstStyle/>
                    <a:p>
                      <a:pPr algn="ctr"/>
                      <a:r>
                        <a:rPr lang="en-US" sz="3200" b="1" dirty="0" smtClean="0"/>
                        <a:t>B</a:t>
                      </a:r>
                      <a:endParaRPr lang="en-US" sz="3200" b="1" dirty="0"/>
                    </a:p>
                  </a:txBody>
                  <a:tcPr/>
                </a:tc>
                <a:tc>
                  <a:txBody>
                    <a:bodyPr/>
                    <a:lstStyle/>
                    <a:p>
                      <a:pPr algn="ctr"/>
                      <a:r>
                        <a:rPr lang="en-US" sz="3200" b="1" dirty="0" smtClean="0"/>
                        <a:t>P</a:t>
                      </a:r>
                      <a:endParaRPr lang="en-US" sz="3200" b="1" dirty="0"/>
                    </a:p>
                  </a:txBody>
                  <a:tcPr/>
                </a:tc>
                <a:tc>
                  <a:txBody>
                    <a:bodyPr/>
                    <a:lstStyle/>
                    <a:p>
                      <a:pPr algn="ctr"/>
                      <a:r>
                        <a:rPr lang="en-US" sz="3200" b="1" dirty="0" smtClean="0"/>
                        <a:t>S</a:t>
                      </a:r>
                      <a:endParaRPr lang="en-US" sz="3200" b="1" dirty="0"/>
                    </a:p>
                  </a:txBody>
                  <a:tcPr/>
                </a:tc>
                <a:extLst>
                  <a:ext uri="{0D108BD9-81ED-4DB2-BD59-A6C34878D82A}">
                    <a16:rowId xmlns:a16="http://schemas.microsoft.com/office/drawing/2014/main" val="1598472906"/>
                  </a:ext>
                </a:extLst>
              </a:tr>
              <a:tr h="370840">
                <a:tc>
                  <a:txBody>
                    <a:bodyPr/>
                    <a:lstStyle/>
                    <a:p>
                      <a:pPr algn="ctr"/>
                      <a:r>
                        <a:rPr lang="en-US" sz="2800" b="0" i="1" dirty="0" smtClean="0"/>
                        <a:t># of </a:t>
                      </a:r>
                      <a:r>
                        <a:rPr lang="en-US" sz="2800" b="0" i="1" dirty="0" err="1" smtClean="0"/>
                        <a:t>ve</a:t>
                      </a:r>
                      <a:r>
                        <a:rPr lang="en-US" sz="2800" b="0" i="1" dirty="0" smtClean="0"/>
                        <a:t>-</a:t>
                      </a:r>
                      <a:r>
                        <a:rPr lang="en-US" sz="2800" b="0" i="1" baseline="0" dirty="0" smtClean="0"/>
                        <a:t> it is happy with </a:t>
                      </a:r>
                      <a:endParaRPr lang="en-US" sz="2800" b="0" i="1" dirty="0"/>
                    </a:p>
                  </a:txBody>
                  <a:tcPr/>
                </a:tc>
                <a:tc>
                  <a:txBody>
                    <a:bodyPr/>
                    <a:lstStyle/>
                    <a:p>
                      <a:pPr algn="ctr"/>
                      <a:r>
                        <a:rPr lang="en-US" sz="3200" b="1" dirty="0" smtClean="0"/>
                        <a:t>2</a:t>
                      </a:r>
                      <a:endParaRPr lang="en-US" sz="3200" b="1" dirty="0"/>
                    </a:p>
                  </a:txBody>
                  <a:tcPr anchor="ctr"/>
                </a:tc>
                <a:tc>
                  <a:txBody>
                    <a:bodyPr/>
                    <a:lstStyle/>
                    <a:p>
                      <a:pPr algn="ctr"/>
                      <a:r>
                        <a:rPr lang="en-US" sz="3200" b="1" dirty="0" smtClean="0"/>
                        <a:t>6</a:t>
                      </a:r>
                      <a:endParaRPr lang="en-US" sz="3200" b="1" dirty="0"/>
                    </a:p>
                  </a:txBody>
                  <a:tcPr anchor="ctr"/>
                </a:tc>
                <a:tc>
                  <a:txBody>
                    <a:bodyPr/>
                    <a:lstStyle/>
                    <a:p>
                      <a:pPr algn="ctr"/>
                      <a:r>
                        <a:rPr lang="en-US" sz="3200" b="1" dirty="0" smtClean="0"/>
                        <a:t>10</a:t>
                      </a:r>
                      <a:endParaRPr lang="en-US" sz="3200" b="1" dirty="0"/>
                    </a:p>
                  </a:txBody>
                  <a:tcPr anchor="ctr"/>
                </a:tc>
                <a:tc>
                  <a:txBody>
                    <a:bodyPr/>
                    <a:lstStyle/>
                    <a:p>
                      <a:pPr algn="ctr"/>
                      <a:r>
                        <a:rPr lang="en-US" sz="3200" b="1" dirty="0" smtClean="0"/>
                        <a:t>12</a:t>
                      </a:r>
                      <a:endParaRPr lang="en-US" sz="3200" b="1" dirty="0"/>
                    </a:p>
                  </a:txBody>
                  <a:tcPr anchor="ctr"/>
                </a:tc>
                <a:extLst>
                  <a:ext uri="{0D108BD9-81ED-4DB2-BD59-A6C34878D82A}">
                    <a16:rowId xmlns:a16="http://schemas.microsoft.com/office/drawing/2014/main" val="2050374139"/>
                  </a:ext>
                </a:extLst>
              </a:tr>
            </a:tbl>
          </a:graphicData>
        </a:graphic>
      </p:graphicFrame>
      <p:sp>
        <p:nvSpPr>
          <p:cNvPr id="5" name="TextBox 4"/>
          <p:cNvSpPr txBox="1"/>
          <p:nvPr/>
        </p:nvSpPr>
        <p:spPr>
          <a:xfrm>
            <a:off x="9165409" y="3363551"/>
            <a:ext cx="2700382" cy="1200329"/>
          </a:xfrm>
          <a:prstGeom prst="rect">
            <a:avLst/>
          </a:prstGeom>
          <a:noFill/>
        </p:spPr>
        <p:txBody>
          <a:bodyPr wrap="square" rtlCol="0">
            <a:spAutoFit/>
          </a:bodyPr>
          <a:lstStyle/>
          <a:p>
            <a:pPr algn="ctr"/>
            <a:r>
              <a:rPr lang="en-US" sz="2400" i="1" dirty="0" smtClean="0"/>
              <a:t>More than 8 is called an “expanded octet”</a:t>
            </a:r>
            <a:endParaRPr lang="en-US" sz="2400" i="1" dirty="0"/>
          </a:p>
        </p:txBody>
      </p:sp>
    </p:spTree>
    <p:extLst>
      <p:ext uri="{BB962C8B-B14F-4D97-AF65-F5344CB8AC3E}">
        <p14:creationId xmlns:p14="http://schemas.microsoft.com/office/powerpoint/2010/main" val="474731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r>
              <a:rPr lang="en-US" b="1" u="sng" dirty="0" smtClean="0">
                <a:latin typeface="Elephant" panose="02020904090505020303" pitchFamily="18" charset="0"/>
              </a:rPr>
              <a:t>Single Atoms</a:t>
            </a:r>
            <a:endParaRPr lang="en-US" b="1" u="sng" dirty="0">
              <a:latin typeface="Elephant" panose="02020904090505020303" pitchFamily="18" charset="0"/>
            </a:endParaRPr>
          </a:p>
        </p:txBody>
      </p:sp>
      <p:sp>
        <p:nvSpPr>
          <p:cNvPr id="3" name="Content Placeholder 2"/>
          <p:cNvSpPr>
            <a:spLocks noGrp="1"/>
          </p:cNvSpPr>
          <p:nvPr>
            <p:ph idx="1"/>
          </p:nvPr>
        </p:nvSpPr>
        <p:spPr>
          <a:xfrm>
            <a:off x="776153" y="1199532"/>
            <a:ext cx="10515600" cy="4351338"/>
          </a:xfrm>
        </p:spPr>
        <p:txBody>
          <a:bodyPr>
            <a:normAutofit/>
          </a:bodyPr>
          <a:lstStyle/>
          <a:p>
            <a:pPr marL="0" indent="0">
              <a:buNone/>
            </a:pPr>
            <a:r>
              <a:rPr lang="en-US" sz="4000" dirty="0" smtClean="0"/>
              <a:t>Each dot is a valence electron! </a:t>
            </a:r>
            <a:endParaRPr lang="en-US" sz="4000" dirty="0"/>
          </a:p>
        </p:txBody>
      </p:sp>
      <p:sp>
        <p:nvSpPr>
          <p:cNvPr id="4" name="TextBox 3"/>
          <p:cNvSpPr txBox="1"/>
          <p:nvPr/>
        </p:nvSpPr>
        <p:spPr>
          <a:xfrm>
            <a:off x="1844040" y="2272938"/>
            <a:ext cx="1852749" cy="1015663"/>
          </a:xfrm>
          <a:prstGeom prst="rect">
            <a:avLst/>
          </a:prstGeom>
          <a:noFill/>
        </p:spPr>
        <p:txBody>
          <a:bodyPr wrap="square" rtlCol="0">
            <a:spAutoFit/>
          </a:bodyPr>
          <a:lstStyle/>
          <a:p>
            <a:r>
              <a:rPr lang="en-US" sz="6000" dirty="0" smtClean="0"/>
              <a:t>Li</a:t>
            </a:r>
            <a:endParaRPr lang="en-US" sz="6000" dirty="0"/>
          </a:p>
        </p:txBody>
      </p:sp>
      <p:sp>
        <p:nvSpPr>
          <p:cNvPr id="5" name="TextBox 4"/>
          <p:cNvSpPr txBox="1"/>
          <p:nvPr/>
        </p:nvSpPr>
        <p:spPr>
          <a:xfrm>
            <a:off x="3696789" y="2272937"/>
            <a:ext cx="1852749" cy="1015663"/>
          </a:xfrm>
          <a:prstGeom prst="rect">
            <a:avLst/>
          </a:prstGeom>
          <a:noFill/>
        </p:spPr>
        <p:txBody>
          <a:bodyPr wrap="square" rtlCol="0">
            <a:spAutoFit/>
          </a:bodyPr>
          <a:lstStyle/>
          <a:p>
            <a:r>
              <a:rPr lang="en-US" sz="6000" dirty="0" smtClean="0"/>
              <a:t>Be</a:t>
            </a:r>
            <a:endParaRPr lang="en-US" sz="6000" dirty="0"/>
          </a:p>
        </p:txBody>
      </p:sp>
      <p:sp>
        <p:nvSpPr>
          <p:cNvPr id="6" name="TextBox 5"/>
          <p:cNvSpPr txBox="1"/>
          <p:nvPr/>
        </p:nvSpPr>
        <p:spPr>
          <a:xfrm>
            <a:off x="5549538" y="2272936"/>
            <a:ext cx="1852749" cy="1015663"/>
          </a:xfrm>
          <a:prstGeom prst="rect">
            <a:avLst/>
          </a:prstGeom>
          <a:noFill/>
        </p:spPr>
        <p:txBody>
          <a:bodyPr wrap="square" rtlCol="0">
            <a:spAutoFit/>
          </a:bodyPr>
          <a:lstStyle/>
          <a:p>
            <a:r>
              <a:rPr lang="en-US" sz="6000" dirty="0" smtClean="0"/>
              <a:t>B</a:t>
            </a:r>
            <a:endParaRPr lang="en-US" sz="6000" dirty="0"/>
          </a:p>
        </p:txBody>
      </p:sp>
      <p:sp>
        <p:nvSpPr>
          <p:cNvPr id="7" name="TextBox 6"/>
          <p:cNvSpPr txBox="1"/>
          <p:nvPr/>
        </p:nvSpPr>
        <p:spPr>
          <a:xfrm>
            <a:off x="7402287" y="2272935"/>
            <a:ext cx="1852749" cy="1015663"/>
          </a:xfrm>
          <a:prstGeom prst="rect">
            <a:avLst/>
          </a:prstGeom>
          <a:noFill/>
        </p:spPr>
        <p:txBody>
          <a:bodyPr wrap="square" rtlCol="0">
            <a:spAutoFit/>
          </a:bodyPr>
          <a:lstStyle/>
          <a:p>
            <a:r>
              <a:rPr lang="en-US" sz="6000" dirty="0" smtClean="0"/>
              <a:t>C</a:t>
            </a:r>
            <a:endParaRPr lang="en-US" sz="6000" dirty="0"/>
          </a:p>
        </p:txBody>
      </p:sp>
      <p:sp>
        <p:nvSpPr>
          <p:cNvPr id="8" name="TextBox 7"/>
          <p:cNvSpPr txBox="1"/>
          <p:nvPr/>
        </p:nvSpPr>
        <p:spPr>
          <a:xfrm>
            <a:off x="7402286" y="3989748"/>
            <a:ext cx="1852749" cy="1015663"/>
          </a:xfrm>
          <a:prstGeom prst="rect">
            <a:avLst/>
          </a:prstGeom>
          <a:noFill/>
        </p:spPr>
        <p:txBody>
          <a:bodyPr wrap="square" rtlCol="0">
            <a:spAutoFit/>
          </a:bodyPr>
          <a:lstStyle/>
          <a:p>
            <a:r>
              <a:rPr lang="en-US" sz="6000" dirty="0" smtClean="0"/>
              <a:t>Ne</a:t>
            </a:r>
            <a:endParaRPr lang="en-US" sz="6000" dirty="0"/>
          </a:p>
        </p:txBody>
      </p:sp>
      <p:sp>
        <p:nvSpPr>
          <p:cNvPr id="9" name="TextBox 8"/>
          <p:cNvSpPr txBox="1"/>
          <p:nvPr/>
        </p:nvSpPr>
        <p:spPr>
          <a:xfrm>
            <a:off x="3696788" y="3989816"/>
            <a:ext cx="1852749" cy="1015663"/>
          </a:xfrm>
          <a:prstGeom prst="rect">
            <a:avLst/>
          </a:prstGeom>
          <a:noFill/>
        </p:spPr>
        <p:txBody>
          <a:bodyPr wrap="square" rtlCol="0">
            <a:spAutoFit/>
          </a:bodyPr>
          <a:lstStyle/>
          <a:p>
            <a:r>
              <a:rPr lang="en-US" sz="6000" dirty="0" smtClean="0"/>
              <a:t>O</a:t>
            </a:r>
            <a:endParaRPr lang="en-US" sz="6000" dirty="0"/>
          </a:p>
        </p:txBody>
      </p:sp>
      <p:sp>
        <p:nvSpPr>
          <p:cNvPr id="10" name="TextBox 9"/>
          <p:cNvSpPr txBox="1"/>
          <p:nvPr/>
        </p:nvSpPr>
        <p:spPr>
          <a:xfrm>
            <a:off x="5549536" y="3989749"/>
            <a:ext cx="1852749" cy="1015663"/>
          </a:xfrm>
          <a:prstGeom prst="rect">
            <a:avLst/>
          </a:prstGeom>
          <a:noFill/>
        </p:spPr>
        <p:txBody>
          <a:bodyPr wrap="square" rtlCol="0">
            <a:spAutoFit/>
          </a:bodyPr>
          <a:lstStyle/>
          <a:p>
            <a:r>
              <a:rPr lang="en-US" sz="6000" dirty="0" smtClean="0"/>
              <a:t>F</a:t>
            </a:r>
            <a:endParaRPr lang="en-US" sz="6000" dirty="0"/>
          </a:p>
        </p:txBody>
      </p:sp>
      <p:sp>
        <p:nvSpPr>
          <p:cNvPr id="11" name="TextBox 10"/>
          <p:cNvSpPr txBox="1"/>
          <p:nvPr/>
        </p:nvSpPr>
        <p:spPr>
          <a:xfrm>
            <a:off x="1983925" y="4027886"/>
            <a:ext cx="1852749" cy="1015663"/>
          </a:xfrm>
          <a:prstGeom prst="rect">
            <a:avLst/>
          </a:prstGeom>
          <a:noFill/>
        </p:spPr>
        <p:txBody>
          <a:bodyPr wrap="square" rtlCol="0">
            <a:spAutoFit/>
          </a:bodyPr>
          <a:lstStyle/>
          <a:p>
            <a:r>
              <a:rPr lang="en-US" sz="6000" dirty="0" smtClean="0"/>
              <a:t>N</a:t>
            </a:r>
            <a:endParaRPr lang="en-US" sz="6000" dirty="0"/>
          </a:p>
        </p:txBody>
      </p:sp>
      <p:sp>
        <p:nvSpPr>
          <p:cNvPr id="12" name="Oval 11"/>
          <p:cNvSpPr/>
          <p:nvPr/>
        </p:nvSpPr>
        <p:spPr>
          <a:xfrm>
            <a:off x="2496095" y="26901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650378" y="269013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47458" y="314435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148253" y="269013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792287" y="313035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658103" y="224112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360674" y="269013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001002" y="272368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7658103" y="31650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213423" y="27236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253347" y="400337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557057" y="464269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240284" y="492731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847856" y="44859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3948793"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343944" y="460403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079423" y="49147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556365" y="444727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5766708"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070418" y="452565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596889" y="484946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5361217" y="451258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7682593"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8462011" y="430465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708719" y="493071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229212" y="429159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564141" y="436995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4355919" y="433680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829594" y="491478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074500" y="428750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5853791" y="484791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5357405" y="426273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7226486" y="460101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962900" y="399166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468551" y="460576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8006987" y="491478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2615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697" y="1123407"/>
            <a:ext cx="11725290" cy="5630090"/>
          </a:xfrm>
        </p:spPr>
        <p:txBody>
          <a:bodyPr>
            <a:normAutofit/>
          </a:bodyPr>
          <a:lstStyle/>
          <a:p>
            <a:pPr marL="0" indent="0">
              <a:buNone/>
            </a:pPr>
            <a:r>
              <a:rPr lang="en-US" sz="4400" dirty="0" smtClean="0"/>
              <a:t>Adjust the # of valence e</a:t>
            </a:r>
            <a:r>
              <a:rPr lang="en-US" sz="4400" baseline="30000" dirty="0" smtClean="0"/>
              <a:t>-</a:t>
            </a:r>
            <a:r>
              <a:rPr lang="en-US" sz="4400" dirty="0" smtClean="0"/>
              <a:t> because of the charge!</a:t>
            </a:r>
            <a:br>
              <a:rPr lang="en-US" sz="4400" dirty="0" smtClean="0"/>
            </a:br>
            <a:endParaRPr lang="en-US" sz="4400" dirty="0" smtClean="0"/>
          </a:p>
          <a:p>
            <a:pPr marL="0" indent="0">
              <a:buNone/>
            </a:pPr>
            <a:endParaRPr lang="en-US" sz="4400" dirty="0"/>
          </a:p>
          <a:p>
            <a:pPr marL="0" indent="0">
              <a:buNone/>
            </a:pPr>
            <a:endParaRPr lang="en-US" sz="4400" dirty="0" smtClean="0"/>
          </a:p>
          <a:p>
            <a:pPr marL="0" indent="0">
              <a:buNone/>
            </a:pPr>
            <a:endParaRPr lang="en-US" sz="4400" dirty="0"/>
          </a:p>
          <a:p>
            <a:pPr marL="0" indent="0">
              <a:buNone/>
            </a:pPr>
            <a:endParaRPr lang="en-US" sz="4400" dirty="0" smtClean="0"/>
          </a:p>
          <a:p>
            <a:pPr marL="0" indent="0">
              <a:buNone/>
            </a:pPr>
            <a:r>
              <a:rPr lang="en-US" sz="4000" i="1" dirty="0" smtClean="0"/>
              <a:t/>
            </a:r>
            <a:br>
              <a:rPr lang="en-US" sz="4000" i="1" dirty="0" smtClean="0"/>
            </a:br>
            <a:r>
              <a:rPr lang="en-US" sz="3600" i="1" dirty="0" smtClean="0">
                <a:solidFill>
                  <a:srgbClr val="FF0000"/>
                </a:solidFill>
              </a:rPr>
              <a:t>Draw square brackets and the charge when drawing an ion!</a:t>
            </a:r>
            <a:endParaRPr lang="en-US" sz="3600" i="1" dirty="0">
              <a:solidFill>
                <a:srgbClr val="FF0000"/>
              </a:solidFill>
            </a:endParaRPr>
          </a:p>
        </p:txBody>
      </p:sp>
      <p:sp>
        <p:nvSpPr>
          <p:cNvPr id="76" name="TextBox 75"/>
          <p:cNvSpPr txBox="1"/>
          <p:nvPr/>
        </p:nvSpPr>
        <p:spPr>
          <a:xfrm>
            <a:off x="7985759" y="3933469"/>
            <a:ext cx="4101737" cy="1569660"/>
          </a:xfrm>
          <a:prstGeom prst="rect">
            <a:avLst/>
          </a:prstGeom>
          <a:noFill/>
        </p:spPr>
        <p:txBody>
          <a:bodyPr wrap="square" rtlCol="0">
            <a:spAutoFit/>
          </a:bodyPr>
          <a:lstStyle/>
          <a:p>
            <a:r>
              <a:rPr lang="en-US" sz="9600" dirty="0" smtClean="0"/>
              <a:t>[      ]</a:t>
            </a:r>
            <a:r>
              <a:rPr lang="en-US" sz="8800" baseline="30000" dirty="0" smtClean="0"/>
              <a:t>3-</a:t>
            </a:r>
            <a:endParaRPr lang="en-US" sz="9600" baseline="30000" dirty="0"/>
          </a:p>
        </p:txBody>
      </p:sp>
      <p:sp>
        <p:nvSpPr>
          <p:cNvPr id="2" name="Title 1"/>
          <p:cNvSpPr>
            <a:spLocks noGrp="1"/>
          </p:cNvSpPr>
          <p:nvPr>
            <p:ph type="title"/>
          </p:nvPr>
        </p:nvSpPr>
        <p:spPr>
          <a:xfrm>
            <a:off x="0" y="13793"/>
            <a:ext cx="12192000" cy="1325563"/>
          </a:xfrm>
        </p:spPr>
        <p:txBody>
          <a:bodyPr/>
          <a:lstStyle/>
          <a:p>
            <a:r>
              <a:rPr lang="en-US" b="1" u="sng" dirty="0" smtClean="0">
                <a:latin typeface="Elephant" panose="02020904090505020303" pitchFamily="18" charset="0"/>
              </a:rPr>
              <a:t>Ions - Anions</a:t>
            </a:r>
            <a:endParaRPr lang="en-US" b="1" u="sng" dirty="0">
              <a:latin typeface="Elephant" panose="02020904090505020303" pitchFamily="18" charset="0"/>
            </a:endParaRPr>
          </a:p>
        </p:txBody>
      </p:sp>
      <p:sp>
        <p:nvSpPr>
          <p:cNvPr id="9" name="TextBox 8"/>
          <p:cNvSpPr txBox="1"/>
          <p:nvPr/>
        </p:nvSpPr>
        <p:spPr>
          <a:xfrm>
            <a:off x="1453246" y="2547986"/>
            <a:ext cx="722001" cy="1015663"/>
          </a:xfrm>
          <a:prstGeom prst="rect">
            <a:avLst/>
          </a:prstGeom>
          <a:noFill/>
        </p:spPr>
        <p:txBody>
          <a:bodyPr wrap="square" rtlCol="0">
            <a:spAutoFit/>
          </a:bodyPr>
          <a:lstStyle/>
          <a:p>
            <a:r>
              <a:rPr lang="en-US" sz="6000" dirty="0" smtClean="0"/>
              <a:t>O</a:t>
            </a:r>
            <a:endParaRPr lang="en-US" sz="6000" dirty="0"/>
          </a:p>
        </p:txBody>
      </p:sp>
      <p:sp>
        <p:nvSpPr>
          <p:cNvPr id="26" name="Oval 25"/>
          <p:cNvSpPr/>
          <p:nvPr/>
        </p:nvSpPr>
        <p:spPr>
          <a:xfrm>
            <a:off x="1715046" y="248262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057945" y="309582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845676" y="340657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270366" y="296519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2069920" y="282859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595847" y="340657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2514600" y="2547985"/>
            <a:ext cx="5246117" cy="830997"/>
          </a:xfrm>
          <a:prstGeom prst="rect">
            <a:avLst/>
          </a:prstGeom>
          <a:noFill/>
        </p:spPr>
        <p:txBody>
          <a:bodyPr wrap="square" rtlCol="0">
            <a:spAutoFit/>
          </a:bodyPr>
          <a:lstStyle/>
          <a:p>
            <a:pPr algn="ctr"/>
            <a:r>
              <a:rPr lang="en-US" sz="4800" i="1" dirty="0" smtClean="0"/>
              <a:t> </a:t>
            </a:r>
            <a:r>
              <a:rPr lang="en-US" sz="4400" i="1" dirty="0" smtClean="0"/>
              <a:t>6 </a:t>
            </a:r>
            <a:r>
              <a:rPr lang="en-US" sz="4400" i="1" dirty="0" err="1" smtClean="0"/>
              <a:t>ve</a:t>
            </a:r>
            <a:r>
              <a:rPr lang="en-US" sz="4400" i="1" dirty="0" smtClean="0"/>
              <a:t>- versus 8 </a:t>
            </a:r>
            <a:r>
              <a:rPr lang="en-US" sz="4400" i="1" dirty="0" err="1" smtClean="0"/>
              <a:t>ve</a:t>
            </a:r>
            <a:r>
              <a:rPr lang="en-US" sz="4400" i="1" dirty="0" smtClean="0"/>
              <a:t>- </a:t>
            </a:r>
            <a:endParaRPr lang="en-US" sz="4800" i="1" dirty="0"/>
          </a:p>
        </p:txBody>
      </p:sp>
      <p:sp>
        <p:nvSpPr>
          <p:cNvPr id="49" name="Oval 48"/>
          <p:cNvSpPr/>
          <p:nvPr/>
        </p:nvSpPr>
        <p:spPr>
          <a:xfrm>
            <a:off x="9287985" y="251114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9474128" y="308515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9261859" y="339590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8686549" y="285001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9486103" y="281792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9012030" y="339590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869429" y="2516727"/>
            <a:ext cx="1852749" cy="1015663"/>
          </a:xfrm>
          <a:prstGeom prst="rect">
            <a:avLst/>
          </a:prstGeom>
          <a:noFill/>
        </p:spPr>
        <p:txBody>
          <a:bodyPr wrap="square" rtlCol="0">
            <a:spAutoFit/>
          </a:bodyPr>
          <a:lstStyle/>
          <a:p>
            <a:r>
              <a:rPr lang="en-US" sz="6000" dirty="0" smtClean="0"/>
              <a:t>O</a:t>
            </a:r>
            <a:endParaRPr lang="en-US" sz="6000" dirty="0"/>
          </a:p>
        </p:txBody>
      </p:sp>
      <p:sp>
        <p:nvSpPr>
          <p:cNvPr id="56" name="Oval 55"/>
          <p:cNvSpPr/>
          <p:nvPr/>
        </p:nvSpPr>
        <p:spPr>
          <a:xfrm>
            <a:off x="8685190" y="311014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9012986" y="249808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7976250" y="2185828"/>
            <a:ext cx="4101737" cy="1569660"/>
          </a:xfrm>
          <a:prstGeom prst="rect">
            <a:avLst/>
          </a:prstGeom>
          <a:noFill/>
        </p:spPr>
        <p:txBody>
          <a:bodyPr wrap="square" rtlCol="0">
            <a:spAutoFit/>
          </a:bodyPr>
          <a:lstStyle/>
          <a:p>
            <a:r>
              <a:rPr lang="en-US" sz="9600" dirty="0" smtClean="0"/>
              <a:t>[      ]</a:t>
            </a:r>
            <a:r>
              <a:rPr lang="en-US" sz="8800" baseline="30000" dirty="0" smtClean="0"/>
              <a:t>2-</a:t>
            </a:r>
            <a:endParaRPr lang="en-US" sz="9600" baseline="30000" dirty="0"/>
          </a:p>
        </p:txBody>
      </p:sp>
      <p:sp>
        <p:nvSpPr>
          <p:cNvPr id="60" name="Oval 59"/>
          <p:cNvSpPr/>
          <p:nvPr/>
        </p:nvSpPr>
        <p:spPr>
          <a:xfrm>
            <a:off x="1718314" y="42357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061213" y="484893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1718314" y="515968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1273634" y="471829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2055234" y="457619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1456514" y="4249616"/>
            <a:ext cx="722001" cy="1015663"/>
          </a:xfrm>
          <a:prstGeom prst="rect">
            <a:avLst/>
          </a:prstGeom>
          <a:noFill/>
        </p:spPr>
        <p:txBody>
          <a:bodyPr wrap="square" rtlCol="0">
            <a:spAutoFit/>
          </a:bodyPr>
          <a:lstStyle/>
          <a:p>
            <a:r>
              <a:rPr lang="en-US" sz="6000" dirty="0" smtClean="0"/>
              <a:t>N</a:t>
            </a:r>
            <a:endParaRPr lang="en-US" sz="6000" dirty="0"/>
          </a:p>
        </p:txBody>
      </p:sp>
      <p:sp>
        <p:nvSpPr>
          <p:cNvPr id="67" name="Oval 66"/>
          <p:cNvSpPr/>
          <p:nvPr/>
        </p:nvSpPr>
        <p:spPr>
          <a:xfrm>
            <a:off x="9297494" y="425878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9483637" y="483279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9271368" y="514354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8696058" y="459765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9495612" y="456556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9021539" y="514354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8878938" y="4264368"/>
            <a:ext cx="1852749" cy="1015663"/>
          </a:xfrm>
          <a:prstGeom prst="rect">
            <a:avLst/>
          </a:prstGeom>
          <a:noFill/>
        </p:spPr>
        <p:txBody>
          <a:bodyPr wrap="square" rtlCol="0">
            <a:spAutoFit/>
          </a:bodyPr>
          <a:lstStyle/>
          <a:p>
            <a:r>
              <a:rPr lang="en-US" sz="6000" dirty="0" smtClean="0"/>
              <a:t>N</a:t>
            </a:r>
            <a:endParaRPr lang="en-US" sz="6000" dirty="0"/>
          </a:p>
        </p:txBody>
      </p:sp>
      <p:sp>
        <p:nvSpPr>
          <p:cNvPr id="74" name="Oval 73"/>
          <p:cNvSpPr/>
          <p:nvPr/>
        </p:nvSpPr>
        <p:spPr>
          <a:xfrm>
            <a:off x="8694699" y="48577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9022495" y="424572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2563176" y="4302800"/>
            <a:ext cx="5246117" cy="830997"/>
          </a:xfrm>
          <a:prstGeom prst="rect">
            <a:avLst/>
          </a:prstGeom>
          <a:noFill/>
        </p:spPr>
        <p:txBody>
          <a:bodyPr wrap="square" rtlCol="0">
            <a:spAutoFit/>
          </a:bodyPr>
          <a:lstStyle/>
          <a:p>
            <a:pPr algn="ctr"/>
            <a:r>
              <a:rPr lang="en-US" sz="4800" i="1" dirty="0" smtClean="0"/>
              <a:t> </a:t>
            </a:r>
            <a:r>
              <a:rPr lang="en-US" sz="4400" i="1" dirty="0" smtClean="0"/>
              <a:t>5 </a:t>
            </a:r>
            <a:r>
              <a:rPr lang="en-US" sz="4400" i="1" dirty="0" err="1" smtClean="0"/>
              <a:t>ve</a:t>
            </a:r>
            <a:r>
              <a:rPr lang="en-US" sz="4400" i="1" dirty="0" smtClean="0"/>
              <a:t>- versus 8 </a:t>
            </a:r>
            <a:r>
              <a:rPr lang="en-US" sz="4400" i="1" dirty="0" err="1" smtClean="0"/>
              <a:t>ve</a:t>
            </a:r>
            <a:r>
              <a:rPr lang="en-US" sz="4400" i="1" dirty="0" smtClean="0"/>
              <a:t>- </a:t>
            </a:r>
            <a:endParaRPr lang="en-US" sz="4800" i="1" dirty="0"/>
          </a:p>
        </p:txBody>
      </p:sp>
    </p:spTree>
    <p:extLst>
      <p:ext uri="{BB962C8B-B14F-4D97-AF65-F5344CB8AC3E}">
        <p14:creationId xmlns:p14="http://schemas.microsoft.com/office/powerpoint/2010/main" val="1786842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p:cNvSpPr txBox="1"/>
          <p:nvPr/>
        </p:nvSpPr>
        <p:spPr>
          <a:xfrm>
            <a:off x="6090121" y="3679886"/>
            <a:ext cx="4101737" cy="1569660"/>
          </a:xfrm>
          <a:prstGeom prst="rect">
            <a:avLst/>
          </a:prstGeom>
          <a:noFill/>
        </p:spPr>
        <p:txBody>
          <a:bodyPr wrap="square" rtlCol="0">
            <a:spAutoFit/>
          </a:bodyPr>
          <a:lstStyle/>
          <a:p>
            <a:r>
              <a:rPr lang="en-US" sz="9600" dirty="0" smtClean="0"/>
              <a:t>[    ]</a:t>
            </a:r>
            <a:r>
              <a:rPr lang="en-US" sz="8800" baseline="30000" dirty="0" smtClean="0"/>
              <a:t>2+</a:t>
            </a:r>
            <a:endParaRPr lang="en-US" sz="9600" baseline="30000" dirty="0"/>
          </a:p>
        </p:txBody>
      </p:sp>
      <p:sp>
        <p:nvSpPr>
          <p:cNvPr id="73" name="TextBox 72"/>
          <p:cNvSpPr txBox="1"/>
          <p:nvPr/>
        </p:nvSpPr>
        <p:spPr>
          <a:xfrm>
            <a:off x="6503511" y="3965647"/>
            <a:ext cx="1297028" cy="1015663"/>
          </a:xfrm>
          <a:prstGeom prst="rect">
            <a:avLst/>
          </a:prstGeom>
          <a:noFill/>
        </p:spPr>
        <p:txBody>
          <a:bodyPr wrap="square" rtlCol="0">
            <a:spAutoFit/>
          </a:bodyPr>
          <a:lstStyle/>
          <a:p>
            <a:r>
              <a:rPr lang="en-US" sz="6000" dirty="0" smtClean="0"/>
              <a:t>Mg</a:t>
            </a:r>
            <a:endParaRPr lang="en-US" sz="6000" dirty="0"/>
          </a:p>
        </p:txBody>
      </p:sp>
      <p:sp>
        <p:nvSpPr>
          <p:cNvPr id="6" name="Rectangle 5"/>
          <p:cNvSpPr/>
          <p:nvPr/>
        </p:nvSpPr>
        <p:spPr>
          <a:xfrm>
            <a:off x="215867" y="1052217"/>
            <a:ext cx="5554009" cy="5509200"/>
          </a:xfrm>
          <a:prstGeom prst="rect">
            <a:avLst/>
          </a:prstGeom>
        </p:spPr>
        <p:txBody>
          <a:bodyPr wrap="square">
            <a:spAutoFit/>
          </a:bodyPr>
          <a:lstStyle/>
          <a:p>
            <a:r>
              <a:rPr lang="en-US" sz="3200" dirty="0" smtClean="0"/>
              <a:t>When atoms lose all their valence electrons, they drop down to the previous level which </a:t>
            </a:r>
            <a:r>
              <a:rPr lang="en-US" sz="3200" u="sng" dirty="0" smtClean="0"/>
              <a:t>already</a:t>
            </a:r>
            <a:r>
              <a:rPr lang="en-US" sz="3200" dirty="0" smtClean="0"/>
              <a:t> is a full shell. </a:t>
            </a:r>
            <a:r>
              <a:rPr lang="en-US" sz="3200" b="1" i="1" dirty="0" smtClean="0"/>
              <a:t>HOWEVER</a:t>
            </a:r>
            <a:r>
              <a:rPr lang="en-US" sz="3200" dirty="0" smtClean="0"/>
              <a:t> – when we draw our structures we want to draw the </a:t>
            </a:r>
            <a:r>
              <a:rPr lang="en-US" sz="3200" u="sng" dirty="0" smtClean="0"/>
              <a:t>ORIGINAL</a:t>
            </a:r>
            <a:r>
              <a:rPr lang="en-US" sz="3200" dirty="0" smtClean="0"/>
              <a:t> valence shell – which is </a:t>
            </a:r>
            <a:r>
              <a:rPr lang="en-US" sz="3200" u="sng" dirty="0" smtClean="0"/>
              <a:t>now empty</a:t>
            </a:r>
            <a:r>
              <a:rPr lang="en-US" sz="3200" dirty="0" smtClean="0"/>
              <a:t>! We do this because </a:t>
            </a:r>
            <a:r>
              <a:rPr lang="en-US" sz="3200" b="1" dirty="0" smtClean="0"/>
              <a:t>we want to show how it changed</a:t>
            </a:r>
            <a:r>
              <a:rPr lang="en-US" sz="3200" dirty="0" smtClean="0"/>
              <a:t> more than what it looks like now. </a:t>
            </a:r>
            <a:endParaRPr lang="en-US" sz="3200" dirty="0"/>
          </a:p>
        </p:txBody>
      </p:sp>
      <p:sp>
        <p:nvSpPr>
          <p:cNvPr id="3" name="Content Placeholder 2"/>
          <p:cNvSpPr>
            <a:spLocks noGrp="1"/>
          </p:cNvSpPr>
          <p:nvPr>
            <p:ph idx="1"/>
          </p:nvPr>
        </p:nvSpPr>
        <p:spPr>
          <a:xfrm>
            <a:off x="5327083" y="224586"/>
            <a:ext cx="6050177" cy="1394374"/>
          </a:xfrm>
        </p:spPr>
        <p:txBody>
          <a:bodyPr>
            <a:normAutofit/>
          </a:bodyPr>
          <a:lstStyle/>
          <a:p>
            <a:pPr marL="0" indent="0">
              <a:buNone/>
            </a:pPr>
            <a:r>
              <a:rPr lang="en-US" sz="3200" dirty="0" smtClean="0"/>
              <a:t>Adjust the # of valence electrons because of the charge!!!!</a:t>
            </a:r>
            <a:endParaRPr lang="en-US" sz="3200" dirty="0"/>
          </a:p>
        </p:txBody>
      </p:sp>
      <p:sp>
        <p:nvSpPr>
          <p:cNvPr id="2" name="Title 1"/>
          <p:cNvSpPr>
            <a:spLocks noGrp="1"/>
          </p:cNvSpPr>
          <p:nvPr>
            <p:ph type="title"/>
          </p:nvPr>
        </p:nvSpPr>
        <p:spPr>
          <a:xfrm>
            <a:off x="0" y="13793"/>
            <a:ext cx="12192000" cy="1325563"/>
          </a:xfrm>
        </p:spPr>
        <p:txBody>
          <a:bodyPr/>
          <a:lstStyle/>
          <a:p>
            <a:r>
              <a:rPr lang="en-US" b="1" u="sng" dirty="0" smtClean="0">
                <a:latin typeface="Elephant" panose="02020904090505020303" pitchFamily="18" charset="0"/>
              </a:rPr>
              <a:t>Ions - Cations</a:t>
            </a:r>
            <a:endParaRPr lang="en-US" b="1" u="sng" dirty="0">
              <a:latin typeface="Elephant" panose="02020904090505020303" pitchFamily="18" charset="0"/>
            </a:endParaRPr>
          </a:p>
        </p:txBody>
      </p:sp>
      <p:sp>
        <p:nvSpPr>
          <p:cNvPr id="48" name="TextBox 47"/>
          <p:cNvSpPr txBox="1"/>
          <p:nvPr/>
        </p:nvSpPr>
        <p:spPr>
          <a:xfrm>
            <a:off x="8352172" y="2071562"/>
            <a:ext cx="3679371" cy="1323439"/>
          </a:xfrm>
          <a:prstGeom prst="rect">
            <a:avLst/>
          </a:prstGeom>
          <a:noFill/>
        </p:spPr>
        <p:txBody>
          <a:bodyPr wrap="square" rtlCol="0">
            <a:spAutoFit/>
          </a:bodyPr>
          <a:lstStyle/>
          <a:p>
            <a:pPr algn="ctr"/>
            <a:r>
              <a:rPr lang="en-US" sz="4000" dirty="0" smtClean="0"/>
              <a:t>2 </a:t>
            </a:r>
            <a:r>
              <a:rPr lang="en-US" sz="4000" dirty="0" err="1" smtClean="0"/>
              <a:t>ve</a:t>
            </a:r>
            <a:r>
              <a:rPr lang="en-US" sz="4000" dirty="0" smtClean="0"/>
              <a:t>- in original valence shell</a:t>
            </a:r>
            <a:endParaRPr lang="en-US" sz="4000" dirty="0"/>
          </a:p>
        </p:txBody>
      </p:sp>
      <p:sp>
        <p:nvSpPr>
          <p:cNvPr id="55" name="TextBox 54"/>
          <p:cNvSpPr txBox="1"/>
          <p:nvPr/>
        </p:nvSpPr>
        <p:spPr>
          <a:xfrm>
            <a:off x="6668155" y="1998777"/>
            <a:ext cx="1852749" cy="1015663"/>
          </a:xfrm>
          <a:prstGeom prst="rect">
            <a:avLst/>
          </a:prstGeom>
          <a:noFill/>
        </p:spPr>
        <p:txBody>
          <a:bodyPr wrap="square" rtlCol="0">
            <a:spAutoFit/>
          </a:bodyPr>
          <a:lstStyle/>
          <a:p>
            <a:r>
              <a:rPr lang="en-US" sz="6000" dirty="0" smtClean="0"/>
              <a:t>Mg</a:t>
            </a:r>
            <a:endParaRPr lang="en-US" sz="6000" dirty="0"/>
          </a:p>
        </p:txBody>
      </p:sp>
      <p:sp>
        <p:nvSpPr>
          <p:cNvPr id="50" name="Oval 49"/>
          <p:cNvSpPr/>
          <p:nvPr/>
        </p:nvSpPr>
        <p:spPr>
          <a:xfrm>
            <a:off x="7834559" y="261945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7833471" y="235222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8848127" y="3806817"/>
            <a:ext cx="3183416" cy="1938992"/>
          </a:xfrm>
          <a:prstGeom prst="rect">
            <a:avLst/>
          </a:prstGeom>
          <a:noFill/>
        </p:spPr>
        <p:txBody>
          <a:bodyPr wrap="square" rtlCol="0">
            <a:spAutoFit/>
          </a:bodyPr>
          <a:lstStyle/>
          <a:p>
            <a:pPr algn="ctr"/>
            <a:r>
              <a:rPr lang="en-US" sz="4000" dirty="0" smtClean="0"/>
              <a:t>0 </a:t>
            </a:r>
            <a:r>
              <a:rPr lang="en-US" sz="4000" dirty="0" err="1" smtClean="0"/>
              <a:t>ve</a:t>
            </a:r>
            <a:r>
              <a:rPr lang="en-US" sz="4000" dirty="0" smtClean="0"/>
              <a:t>- in </a:t>
            </a:r>
            <a:r>
              <a:rPr lang="en-US" sz="4000" i="1" dirty="0" smtClean="0"/>
              <a:t>original</a:t>
            </a:r>
            <a:r>
              <a:rPr lang="en-US" sz="4000" dirty="0" smtClean="0"/>
              <a:t> valence shell</a:t>
            </a:r>
            <a:endParaRPr lang="en-US" sz="4000" dirty="0"/>
          </a:p>
        </p:txBody>
      </p:sp>
    </p:spTree>
    <p:extLst>
      <p:ext uri="{BB962C8B-B14F-4D97-AF65-F5344CB8AC3E}">
        <p14:creationId xmlns:p14="http://schemas.microsoft.com/office/powerpoint/2010/main" val="2736938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Box 80"/>
          <p:cNvSpPr txBox="1"/>
          <p:nvPr/>
        </p:nvSpPr>
        <p:spPr>
          <a:xfrm>
            <a:off x="7576071" y="4256739"/>
            <a:ext cx="4101737" cy="1569660"/>
          </a:xfrm>
          <a:prstGeom prst="rect">
            <a:avLst/>
          </a:prstGeom>
          <a:noFill/>
        </p:spPr>
        <p:txBody>
          <a:bodyPr wrap="square" rtlCol="0">
            <a:spAutoFit/>
          </a:bodyPr>
          <a:lstStyle/>
          <a:p>
            <a:r>
              <a:rPr lang="en-US" sz="9600" dirty="0" smtClean="0"/>
              <a:t>[      ]</a:t>
            </a:r>
            <a:r>
              <a:rPr lang="en-US" sz="8800" baseline="30000" dirty="0" smtClean="0"/>
              <a:t>1-</a:t>
            </a:r>
            <a:endParaRPr lang="en-US" sz="9600" baseline="30000" dirty="0"/>
          </a:p>
        </p:txBody>
      </p:sp>
      <p:sp>
        <p:nvSpPr>
          <p:cNvPr id="3" name="Content Placeholder 2"/>
          <p:cNvSpPr>
            <a:spLocks noGrp="1"/>
          </p:cNvSpPr>
          <p:nvPr>
            <p:ph idx="1"/>
          </p:nvPr>
        </p:nvSpPr>
        <p:spPr>
          <a:xfrm>
            <a:off x="352697" y="1123407"/>
            <a:ext cx="11725290" cy="1456663"/>
          </a:xfrm>
        </p:spPr>
        <p:txBody>
          <a:bodyPr>
            <a:normAutofit fontScale="32500" lnSpcReduction="20000"/>
          </a:bodyPr>
          <a:lstStyle/>
          <a:p>
            <a:pPr marL="0" indent="0">
              <a:buNone/>
            </a:pPr>
            <a:r>
              <a:rPr lang="en-US" sz="12800" dirty="0" smtClean="0"/>
              <a:t>Super easy! Just draw the cation and anion next to each other. Done!</a:t>
            </a:r>
            <a:endParaRPr lang="en-US" sz="4400" dirty="0" smtClean="0"/>
          </a:p>
          <a:p>
            <a:pPr marL="0" indent="0">
              <a:buNone/>
            </a:pPr>
            <a:r>
              <a:rPr lang="en-US" sz="4000" i="1" dirty="0" smtClean="0"/>
              <a:t/>
            </a:r>
            <a:br>
              <a:rPr lang="en-US" sz="4000" i="1" dirty="0" smtClean="0"/>
            </a:br>
            <a:endParaRPr lang="en-US" sz="3600" i="1" dirty="0">
              <a:solidFill>
                <a:srgbClr val="FF0000"/>
              </a:solidFill>
            </a:endParaRPr>
          </a:p>
        </p:txBody>
      </p:sp>
      <p:sp>
        <p:nvSpPr>
          <p:cNvPr id="2" name="Title 1"/>
          <p:cNvSpPr>
            <a:spLocks noGrp="1"/>
          </p:cNvSpPr>
          <p:nvPr>
            <p:ph type="title"/>
          </p:nvPr>
        </p:nvSpPr>
        <p:spPr>
          <a:xfrm>
            <a:off x="0" y="13793"/>
            <a:ext cx="10515600" cy="1325563"/>
          </a:xfrm>
        </p:spPr>
        <p:txBody>
          <a:bodyPr/>
          <a:lstStyle/>
          <a:p>
            <a:r>
              <a:rPr lang="en-US" b="1" u="sng" dirty="0" smtClean="0">
                <a:latin typeface="Elephant" panose="02020904090505020303" pitchFamily="18" charset="0"/>
              </a:rPr>
              <a:t>Ionic Compounds</a:t>
            </a:r>
            <a:endParaRPr lang="en-US" b="1" u="sng" dirty="0">
              <a:latin typeface="Elephant" panose="02020904090505020303" pitchFamily="18" charset="0"/>
            </a:endParaRPr>
          </a:p>
        </p:txBody>
      </p:sp>
      <p:sp>
        <p:nvSpPr>
          <p:cNvPr id="49" name="Oval 48"/>
          <p:cNvSpPr/>
          <p:nvPr/>
        </p:nvSpPr>
        <p:spPr>
          <a:xfrm>
            <a:off x="8887806" y="188440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9073949" y="245841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8861680" y="27691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8286370" y="222327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9085924" y="219118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8611851" y="276916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469250" y="1889988"/>
            <a:ext cx="1852749" cy="1015663"/>
          </a:xfrm>
          <a:prstGeom prst="rect">
            <a:avLst/>
          </a:prstGeom>
          <a:noFill/>
        </p:spPr>
        <p:txBody>
          <a:bodyPr wrap="square" rtlCol="0">
            <a:spAutoFit/>
          </a:bodyPr>
          <a:lstStyle/>
          <a:p>
            <a:r>
              <a:rPr lang="en-US" sz="6000" dirty="0" smtClean="0"/>
              <a:t>O</a:t>
            </a:r>
            <a:endParaRPr lang="en-US" sz="6000" dirty="0"/>
          </a:p>
        </p:txBody>
      </p:sp>
      <p:sp>
        <p:nvSpPr>
          <p:cNvPr id="56" name="Oval 55"/>
          <p:cNvSpPr/>
          <p:nvPr/>
        </p:nvSpPr>
        <p:spPr>
          <a:xfrm>
            <a:off x="8285011" y="248340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612807" y="187134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7576071" y="1559089"/>
            <a:ext cx="4101737" cy="1569660"/>
          </a:xfrm>
          <a:prstGeom prst="rect">
            <a:avLst/>
          </a:prstGeom>
          <a:noFill/>
        </p:spPr>
        <p:txBody>
          <a:bodyPr wrap="square" rtlCol="0">
            <a:spAutoFit/>
          </a:bodyPr>
          <a:lstStyle/>
          <a:p>
            <a:r>
              <a:rPr lang="en-US" sz="9600" dirty="0" smtClean="0"/>
              <a:t>[      ]</a:t>
            </a:r>
            <a:r>
              <a:rPr lang="en-US" sz="8800" baseline="30000" dirty="0" smtClean="0"/>
              <a:t>2-</a:t>
            </a:r>
            <a:endParaRPr lang="en-US" sz="9600" baseline="30000" dirty="0"/>
          </a:p>
        </p:txBody>
      </p:sp>
      <p:sp>
        <p:nvSpPr>
          <p:cNvPr id="41" name="TextBox 40"/>
          <p:cNvSpPr txBox="1"/>
          <p:nvPr/>
        </p:nvSpPr>
        <p:spPr>
          <a:xfrm>
            <a:off x="4885508" y="1559089"/>
            <a:ext cx="4101737" cy="1569660"/>
          </a:xfrm>
          <a:prstGeom prst="rect">
            <a:avLst/>
          </a:prstGeom>
          <a:noFill/>
        </p:spPr>
        <p:txBody>
          <a:bodyPr wrap="square" rtlCol="0">
            <a:spAutoFit/>
          </a:bodyPr>
          <a:lstStyle/>
          <a:p>
            <a:r>
              <a:rPr lang="en-US" sz="9600" dirty="0" smtClean="0"/>
              <a:t>[    ]</a:t>
            </a:r>
            <a:r>
              <a:rPr lang="en-US" sz="8800" baseline="30000" dirty="0" smtClean="0"/>
              <a:t>2+</a:t>
            </a:r>
            <a:endParaRPr lang="en-US" sz="9600" baseline="30000" dirty="0"/>
          </a:p>
        </p:txBody>
      </p:sp>
      <p:sp>
        <p:nvSpPr>
          <p:cNvPr id="42" name="TextBox 41"/>
          <p:cNvSpPr txBox="1"/>
          <p:nvPr/>
        </p:nvSpPr>
        <p:spPr>
          <a:xfrm>
            <a:off x="5328238" y="1808860"/>
            <a:ext cx="1297028" cy="1015663"/>
          </a:xfrm>
          <a:prstGeom prst="rect">
            <a:avLst/>
          </a:prstGeom>
          <a:noFill/>
        </p:spPr>
        <p:txBody>
          <a:bodyPr wrap="square" rtlCol="0">
            <a:spAutoFit/>
          </a:bodyPr>
          <a:lstStyle/>
          <a:p>
            <a:r>
              <a:rPr lang="en-US" sz="6000" dirty="0" smtClean="0"/>
              <a:t>Mg</a:t>
            </a:r>
            <a:endParaRPr lang="en-US" sz="6000" dirty="0"/>
          </a:p>
        </p:txBody>
      </p:sp>
      <p:sp>
        <p:nvSpPr>
          <p:cNvPr id="43" name="Content Placeholder 2"/>
          <p:cNvSpPr txBox="1">
            <a:spLocks/>
          </p:cNvSpPr>
          <p:nvPr/>
        </p:nvSpPr>
        <p:spPr>
          <a:xfrm>
            <a:off x="98587" y="4124030"/>
            <a:ext cx="4453627" cy="2420461"/>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0100" dirty="0" smtClean="0"/>
              <a:t>More than one of a particular ion? </a:t>
            </a:r>
            <a:br>
              <a:rPr lang="en-US" sz="10100" dirty="0" smtClean="0"/>
            </a:br>
            <a:r>
              <a:rPr lang="en-US" sz="10100" dirty="0" smtClean="0"/>
              <a:t>Then just add a subscript outside the brackets!</a:t>
            </a:r>
            <a:r>
              <a:rPr lang="en-US" sz="4000" i="1" dirty="0" smtClean="0"/>
              <a:t/>
            </a:r>
            <a:br>
              <a:rPr lang="en-US" sz="4000" i="1" dirty="0" smtClean="0"/>
            </a:br>
            <a:endParaRPr lang="en-US" sz="3600" i="1" dirty="0">
              <a:solidFill>
                <a:srgbClr val="FF0000"/>
              </a:solidFill>
            </a:endParaRPr>
          </a:p>
        </p:txBody>
      </p:sp>
      <p:sp>
        <p:nvSpPr>
          <p:cNvPr id="44" name="Oval 43"/>
          <p:cNvSpPr/>
          <p:nvPr/>
        </p:nvSpPr>
        <p:spPr>
          <a:xfrm>
            <a:off x="8925903" y="46441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9112046" y="521816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899777" y="552891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8324467" y="498303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9124021" y="495094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8649948" y="552891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8611851" y="4649743"/>
            <a:ext cx="1852749" cy="1015663"/>
          </a:xfrm>
          <a:prstGeom prst="rect">
            <a:avLst/>
          </a:prstGeom>
          <a:noFill/>
        </p:spPr>
        <p:txBody>
          <a:bodyPr wrap="square" rtlCol="0">
            <a:spAutoFit/>
          </a:bodyPr>
          <a:lstStyle/>
          <a:p>
            <a:r>
              <a:rPr lang="en-US" sz="6000" dirty="0" smtClean="0"/>
              <a:t>F</a:t>
            </a:r>
            <a:endParaRPr lang="en-US" sz="6000" dirty="0"/>
          </a:p>
        </p:txBody>
      </p:sp>
      <p:sp>
        <p:nvSpPr>
          <p:cNvPr id="79" name="Oval 78"/>
          <p:cNvSpPr/>
          <p:nvPr/>
        </p:nvSpPr>
        <p:spPr>
          <a:xfrm>
            <a:off x="8323108" y="524315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8650904" y="463110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4923605" y="4318844"/>
            <a:ext cx="4101737" cy="1569660"/>
          </a:xfrm>
          <a:prstGeom prst="rect">
            <a:avLst/>
          </a:prstGeom>
          <a:noFill/>
        </p:spPr>
        <p:txBody>
          <a:bodyPr wrap="square" rtlCol="0">
            <a:spAutoFit/>
          </a:bodyPr>
          <a:lstStyle/>
          <a:p>
            <a:r>
              <a:rPr lang="en-US" sz="9600" dirty="0" smtClean="0"/>
              <a:t>[    ]</a:t>
            </a:r>
            <a:r>
              <a:rPr lang="en-US" sz="8800" baseline="30000" dirty="0" smtClean="0"/>
              <a:t>2+</a:t>
            </a:r>
            <a:endParaRPr lang="en-US" sz="9600" baseline="30000" dirty="0"/>
          </a:p>
        </p:txBody>
      </p:sp>
      <p:sp>
        <p:nvSpPr>
          <p:cNvPr id="83" name="TextBox 82"/>
          <p:cNvSpPr txBox="1"/>
          <p:nvPr/>
        </p:nvSpPr>
        <p:spPr>
          <a:xfrm>
            <a:off x="5366335" y="4568615"/>
            <a:ext cx="1297028" cy="1015663"/>
          </a:xfrm>
          <a:prstGeom prst="rect">
            <a:avLst/>
          </a:prstGeom>
          <a:noFill/>
        </p:spPr>
        <p:txBody>
          <a:bodyPr wrap="square" rtlCol="0">
            <a:spAutoFit/>
          </a:bodyPr>
          <a:lstStyle/>
          <a:p>
            <a:r>
              <a:rPr lang="en-US" sz="6000" dirty="0" smtClean="0"/>
              <a:t>Mg</a:t>
            </a:r>
            <a:endParaRPr lang="en-US" sz="6000" dirty="0"/>
          </a:p>
        </p:txBody>
      </p:sp>
      <p:sp>
        <p:nvSpPr>
          <p:cNvPr id="84" name="TextBox 83"/>
          <p:cNvSpPr txBox="1"/>
          <p:nvPr/>
        </p:nvSpPr>
        <p:spPr>
          <a:xfrm>
            <a:off x="10056388" y="5376279"/>
            <a:ext cx="1852749" cy="830997"/>
          </a:xfrm>
          <a:prstGeom prst="rect">
            <a:avLst/>
          </a:prstGeom>
          <a:noFill/>
        </p:spPr>
        <p:txBody>
          <a:bodyPr wrap="square" rtlCol="0">
            <a:spAutoFit/>
          </a:bodyPr>
          <a:lstStyle/>
          <a:p>
            <a:r>
              <a:rPr lang="en-US" sz="4800" dirty="0" smtClean="0"/>
              <a:t>2</a:t>
            </a:r>
            <a:endParaRPr lang="en-US" sz="4800" dirty="0"/>
          </a:p>
        </p:txBody>
      </p:sp>
    </p:spTree>
    <p:extLst>
      <p:ext uri="{BB962C8B-B14F-4D97-AF65-F5344CB8AC3E}">
        <p14:creationId xmlns:p14="http://schemas.microsoft.com/office/powerpoint/2010/main" val="688646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599" y="1169539"/>
            <a:ext cx="5094027" cy="4930815"/>
          </a:xfrm>
        </p:spPr>
        <p:txBody>
          <a:bodyPr>
            <a:normAutofit fontScale="25000" lnSpcReduction="20000"/>
          </a:bodyPr>
          <a:lstStyle/>
          <a:p>
            <a:pPr marL="0" indent="0">
              <a:buNone/>
            </a:pPr>
            <a:r>
              <a:rPr lang="en-US" sz="16000" dirty="0" smtClean="0"/>
              <a:t>Covalent molecules will share electrons – they each donate one (or more) to a shared bond. </a:t>
            </a:r>
            <a:r>
              <a:rPr lang="en-US" sz="16000" b="1" u="sng" dirty="0" smtClean="0">
                <a:solidFill>
                  <a:srgbClr val="FF0000"/>
                </a:solidFill>
              </a:rPr>
              <a:t>Do NOT just randomly throw dots all over your paper!!!! </a:t>
            </a:r>
            <a:r>
              <a:rPr lang="en-US" sz="16000" b="1" dirty="0" smtClean="0"/>
              <a:t>No “guessing and checking” allowed! </a:t>
            </a:r>
            <a:r>
              <a:rPr lang="en-US" sz="16000" dirty="0" smtClean="0"/>
              <a:t>Follow a </a:t>
            </a:r>
            <a:r>
              <a:rPr lang="en-US" sz="16000" b="1" u="sng" dirty="0" smtClean="0">
                <a:solidFill>
                  <a:srgbClr val="FF0000"/>
                </a:solidFill>
              </a:rPr>
              <a:t>systematic set of steps</a:t>
            </a:r>
            <a:r>
              <a:rPr lang="en-US" sz="16000" dirty="0" smtClean="0"/>
              <a:t> so you never make mistakes!</a:t>
            </a:r>
            <a:endParaRPr lang="en-US" sz="5600" dirty="0" smtClean="0"/>
          </a:p>
          <a:p>
            <a:pPr marL="0" indent="0">
              <a:buNone/>
            </a:pPr>
            <a:r>
              <a:rPr lang="en-US" sz="4000" i="1" dirty="0" smtClean="0"/>
              <a:t/>
            </a:r>
            <a:br>
              <a:rPr lang="en-US" sz="4000" i="1" dirty="0" smtClean="0"/>
            </a:br>
            <a:endParaRPr lang="en-US" sz="3600" i="1" dirty="0">
              <a:solidFill>
                <a:srgbClr val="FF0000"/>
              </a:solidFill>
            </a:endParaRPr>
          </a:p>
        </p:txBody>
      </p:sp>
      <p:sp>
        <p:nvSpPr>
          <p:cNvPr id="2" name="Title 1"/>
          <p:cNvSpPr>
            <a:spLocks noGrp="1"/>
          </p:cNvSpPr>
          <p:nvPr>
            <p:ph type="title"/>
          </p:nvPr>
        </p:nvSpPr>
        <p:spPr>
          <a:xfrm>
            <a:off x="0" y="13793"/>
            <a:ext cx="10515600" cy="1325563"/>
          </a:xfrm>
        </p:spPr>
        <p:txBody>
          <a:bodyPr/>
          <a:lstStyle/>
          <a:p>
            <a:r>
              <a:rPr lang="en-US" b="1" u="sng" dirty="0" smtClean="0">
                <a:latin typeface="Elephant" panose="02020904090505020303" pitchFamily="18" charset="0"/>
              </a:rPr>
              <a:t>Covalent Molecules</a:t>
            </a:r>
            <a:endParaRPr lang="en-US" b="1" u="sng" dirty="0">
              <a:latin typeface="Elephant" panose="02020904090505020303" pitchFamily="18" charset="0"/>
            </a:endParaRPr>
          </a:p>
        </p:txBody>
      </p:sp>
      <p:sp>
        <p:nvSpPr>
          <p:cNvPr id="30" name="Content Placeholder 2"/>
          <p:cNvSpPr txBox="1">
            <a:spLocks/>
          </p:cNvSpPr>
          <p:nvPr/>
        </p:nvSpPr>
        <p:spPr>
          <a:xfrm>
            <a:off x="5969726" y="13793"/>
            <a:ext cx="6113416" cy="6478447"/>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smtClean="0">
                <a:solidFill>
                  <a:srgbClr val="FF0000"/>
                </a:solidFill>
              </a:rPr>
              <a:t>STEPS</a:t>
            </a:r>
          </a:p>
          <a:p>
            <a:pPr marL="914400" indent="-914400">
              <a:buFont typeface="+mj-lt"/>
              <a:buAutoNum type="arabicParenR"/>
            </a:pPr>
            <a:r>
              <a:rPr lang="en-US" sz="3200" b="1" dirty="0" smtClean="0"/>
              <a:t> </a:t>
            </a:r>
            <a:r>
              <a:rPr lang="en-US" sz="3200" b="1" dirty="0" smtClean="0">
                <a:solidFill>
                  <a:srgbClr val="FF0000"/>
                </a:solidFill>
              </a:rPr>
              <a:t>Count</a:t>
            </a:r>
            <a:r>
              <a:rPr lang="en-US" sz="3200" b="1" dirty="0" smtClean="0"/>
              <a:t> &amp; sum </a:t>
            </a:r>
            <a:r>
              <a:rPr lang="en-US" sz="3200" b="1" dirty="0" err="1" smtClean="0"/>
              <a:t>ve</a:t>
            </a:r>
            <a:r>
              <a:rPr lang="en-US" sz="3200" b="1" dirty="0" smtClean="0"/>
              <a:t>-</a:t>
            </a:r>
          </a:p>
          <a:p>
            <a:pPr marL="914400" indent="-914400">
              <a:buFont typeface="+mj-lt"/>
              <a:buAutoNum type="arabicParenR"/>
            </a:pPr>
            <a:r>
              <a:rPr lang="en-US" sz="3200" b="1" dirty="0" smtClean="0"/>
              <a:t> </a:t>
            </a:r>
            <a:r>
              <a:rPr lang="en-US" sz="3200" b="1" dirty="0" smtClean="0">
                <a:solidFill>
                  <a:srgbClr val="FF0000"/>
                </a:solidFill>
              </a:rPr>
              <a:t>Place</a:t>
            </a:r>
            <a:r>
              <a:rPr lang="en-US" sz="3200" b="1" dirty="0" smtClean="0"/>
              <a:t> your atoms</a:t>
            </a:r>
          </a:p>
          <a:p>
            <a:pPr marL="914400" indent="-914400">
              <a:buFont typeface="+mj-lt"/>
              <a:buAutoNum type="arabicParenR"/>
            </a:pPr>
            <a:r>
              <a:rPr lang="en-US" sz="3200" b="1" dirty="0" smtClean="0"/>
              <a:t>Bond all atoms w/ </a:t>
            </a:r>
            <a:br>
              <a:rPr lang="en-US" sz="3200" b="1" dirty="0" smtClean="0"/>
            </a:br>
            <a:r>
              <a:rPr lang="en-US" sz="3200" b="1" dirty="0" smtClean="0"/>
              <a:t>a </a:t>
            </a:r>
            <a:r>
              <a:rPr lang="en-US" sz="3200" b="1" dirty="0" smtClean="0">
                <a:solidFill>
                  <a:srgbClr val="FF0000"/>
                </a:solidFill>
              </a:rPr>
              <a:t>single bond</a:t>
            </a:r>
          </a:p>
          <a:p>
            <a:pPr marL="914400" indent="-914400">
              <a:buFont typeface="+mj-lt"/>
              <a:buAutoNum type="arabicParenR"/>
            </a:pPr>
            <a:r>
              <a:rPr lang="en-US" sz="3200" b="1" dirty="0" smtClean="0"/>
              <a:t>Give all atoms a </a:t>
            </a:r>
            <a:r>
              <a:rPr lang="en-US" sz="3200" b="1" dirty="0" smtClean="0">
                <a:solidFill>
                  <a:srgbClr val="FF0000"/>
                </a:solidFill>
              </a:rPr>
              <a:t>full shell</a:t>
            </a:r>
          </a:p>
          <a:p>
            <a:pPr marL="914400" indent="-914400">
              <a:buFont typeface="+mj-lt"/>
              <a:buAutoNum type="arabicParenR"/>
            </a:pPr>
            <a:r>
              <a:rPr lang="en-US" sz="3200" b="1" dirty="0" smtClean="0"/>
              <a:t> </a:t>
            </a:r>
            <a:r>
              <a:rPr lang="en-US" sz="3200" b="1" dirty="0" smtClean="0">
                <a:solidFill>
                  <a:srgbClr val="FF0000"/>
                </a:solidFill>
              </a:rPr>
              <a:t>Re-count</a:t>
            </a:r>
            <a:r>
              <a:rPr lang="en-US" sz="3200" b="1" dirty="0" smtClean="0"/>
              <a:t> the </a:t>
            </a:r>
            <a:r>
              <a:rPr lang="en-US" sz="3200" b="1" dirty="0" err="1" smtClean="0"/>
              <a:t>ve</a:t>
            </a:r>
            <a:r>
              <a:rPr lang="en-US" sz="3200" b="1" dirty="0" smtClean="0"/>
              <a:t>- you used</a:t>
            </a:r>
          </a:p>
          <a:p>
            <a:pPr marL="914400" indent="-914400">
              <a:buFont typeface="+mj-lt"/>
              <a:buAutoNum type="arabicParenR"/>
            </a:pPr>
            <a:r>
              <a:rPr lang="en-US" sz="3200" b="1" dirty="0" smtClean="0"/>
              <a:t>Used too few? Put extra on the central atom</a:t>
            </a:r>
          </a:p>
          <a:p>
            <a:pPr marL="914400" indent="-914400">
              <a:buFont typeface="+mj-lt"/>
              <a:buAutoNum type="arabicParenR"/>
            </a:pPr>
            <a:r>
              <a:rPr lang="en-US" sz="3200" b="1" dirty="0" smtClean="0"/>
              <a:t>Used to many </a:t>
            </a:r>
            <a:r>
              <a:rPr lang="en-US" sz="3200" b="1" dirty="0" err="1" smtClean="0"/>
              <a:t>ve</a:t>
            </a:r>
            <a:r>
              <a:rPr lang="en-US" sz="3200" b="1" dirty="0" smtClean="0"/>
              <a:t>-? Then try double or triple bonds to </a:t>
            </a:r>
            <a:br>
              <a:rPr lang="en-US" sz="3200" b="1" dirty="0" smtClean="0"/>
            </a:br>
            <a:r>
              <a:rPr lang="en-US" sz="3200" b="1" dirty="0" smtClean="0">
                <a:solidFill>
                  <a:srgbClr val="FF0000"/>
                </a:solidFill>
              </a:rPr>
              <a:t>fix if needed</a:t>
            </a:r>
          </a:p>
        </p:txBody>
      </p:sp>
    </p:spTree>
    <p:extLst>
      <p:ext uri="{BB962C8B-B14F-4D97-AF65-F5344CB8AC3E}">
        <p14:creationId xmlns:p14="http://schemas.microsoft.com/office/powerpoint/2010/main" val="19935953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Content Placeholder 2"/>
          <p:cNvSpPr txBox="1">
            <a:spLocks/>
          </p:cNvSpPr>
          <p:nvPr/>
        </p:nvSpPr>
        <p:spPr>
          <a:xfrm>
            <a:off x="391884" y="2566684"/>
            <a:ext cx="11586753" cy="342246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smtClean="0">
                <a:solidFill>
                  <a:srgbClr val="00B050"/>
                </a:solidFill>
              </a:rPr>
              <a:t>PLACEMENT “RULES”</a:t>
            </a:r>
          </a:p>
          <a:p>
            <a:pPr marL="914400" indent="-914400">
              <a:buFont typeface="+mj-lt"/>
              <a:buAutoNum type="arabicParenR"/>
            </a:pPr>
            <a:r>
              <a:rPr lang="en-US" sz="3200" b="1" dirty="0" smtClean="0"/>
              <a:t>Hydrogen </a:t>
            </a:r>
            <a:r>
              <a:rPr lang="en-US" sz="3200" b="1" i="1" u="sng" dirty="0" smtClean="0"/>
              <a:t>always</a:t>
            </a:r>
            <a:r>
              <a:rPr lang="en-US" sz="3200" b="1" dirty="0" smtClean="0"/>
              <a:t> goes on the outside of the molecule</a:t>
            </a:r>
          </a:p>
          <a:p>
            <a:pPr marL="457200" lvl="1" indent="0">
              <a:buNone/>
            </a:pPr>
            <a:r>
              <a:rPr lang="en-US" sz="2800" b="1" dirty="0" smtClean="0">
                <a:solidFill>
                  <a:srgbClr val="FF0000"/>
                </a:solidFill>
              </a:rPr>
              <a:t> </a:t>
            </a:r>
            <a:r>
              <a:rPr lang="en-US" sz="2800" b="1" dirty="0" smtClean="0">
                <a:solidFill>
                  <a:srgbClr val="00B050"/>
                </a:solidFill>
              </a:rPr>
              <a:t>	- it is a “dead end”</a:t>
            </a:r>
          </a:p>
          <a:p>
            <a:pPr marL="457200" lvl="1" indent="0">
              <a:buNone/>
            </a:pPr>
            <a:r>
              <a:rPr lang="en-US" sz="2800" b="1" dirty="0">
                <a:solidFill>
                  <a:srgbClr val="00B050"/>
                </a:solidFill>
              </a:rPr>
              <a:t>	</a:t>
            </a:r>
            <a:r>
              <a:rPr lang="en-US" sz="2800" b="1" dirty="0" smtClean="0">
                <a:solidFill>
                  <a:srgbClr val="00B050"/>
                </a:solidFill>
              </a:rPr>
              <a:t>- it “terminates” the molecule</a:t>
            </a:r>
          </a:p>
          <a:p>
            <a:pPr marL="457200" lvl="1" indent="0">
              <a:buNone/>
            </a:pPr>
            <a:r>
              <a:rPr lang="en-US" sz="2800" b="1" dirty="0">
                <a:solidFill>
                  <a:srgbClr val="00B050"/>
                </a:solidFill>
              </a:rPr>
              <a:t>	</a:t>
            </a:r>
            <a:r>
              <a:rPr lang="en-US" sz="2800" b="1" dirty="0" smtClean="0">
                <a:solidFill>
                  <a:srgbClr val="00B050"/>
                </a:solidFill>
              </a:rPr>
              <a:t>- it “caps off” the molecule</a:t>
            </a:r>
          </a:p>
          <a:p>
            <a:pPr marL="457200" lvl="1" indent="0">
              <a:buNone/>
            </a:pPr>
            <a:r>
              <a:rPr lang="en-US" sz="2800" b="1" dirty="0">
                <a:solidFill>
                  <a:srgbClr val="00B050"/>
                </a:solidFill>
              </a:rPr>
              <a:t>	</a:t>
            </a:r>
            <a:r>
              <a:rPr lang="en-US" sz="2800" b="1" dirty="0" smtClean="0">
                <a:solidFill>
                  <a:srgbClr val="00B050"/>
                </a:solidFill>
              </a:rPr>
              <a:t>- Because it can only make 1 bond</a:t>
            </a:r>
          </a:p>
        </p:txBody>
      </p:sp>
      <p:sp>
        <p:nvSpPr>
          <p:cNvPr id="3" name="Content Placeholder 2"/>
          <p:cNvSpPr>
            <a:spLocks noGrp="1"/>
          </p:cNvSpPr>
          <p:nvPr>
            <p:ph idx="1"/>
          </p:nvPr>
        </p:nvSpPr>
        <p:spPr>
          <a:xfrm>
            <a:off x="133893" y="741943"/>
            <a:ext cx="12102737" cy="1939418"/>
          </a:xfrm>
        </p:spPr>
        <p:txBody>
          <a:bodyPr>
            <a:normAutofit fontScale="25000" lnSpcReduction="20000"/>
          </a:bodyPr>
          <a:lstStyle/>
          <a:p>
            <a:pPr marL="0" indent="0">
              <a:buNone/>
            </a:pPr>
            <a:r>
              <a:rPr lang="en-US" sz="14400" dirty="0" smtClean="0"/>
              <a:t>Knowing where to place your atoms can be hard. There are some guidelines to follow but they can be broken often. You always draw the best structure possible. It may not be great, but you can only do the best you can do!</a:t>
            </a:r>
            <a:endParaRPr lang="en-US" sz="4800" dirty="0" smtClean="0"/>
          </a:p>
          <a:p>
            <a:pPr marL="0" indent="0">
              <a:buNone/>
            </a:pPr>
            <a:r>
              <a:rPr lang="en-US" sz="4000" i="1" dirty="0" smtClean="0"/>
              <a:t/>
            </a:r>
            <a:br>
              <a:rPr lang="en-US" sz="4000" i="1" dirty="0" smtClean="0"/>
            </a:br>
            <a:endParaRPr lang="en-US" sz="3600" i="1" dirty="0">
              <a:solidFill>
                <a:srgbClr val="FF0000"/>
              </a:solidFill>
            </a:endParaRPr>
          </a:p>
        </p:txBody>
      </p:sp>
      <p:sp>
        <p:nvSpPr>
          <p:cNvPr id="2" name="Title 1"/>
          <p:cNvSpPr>
            <a:spLocks noGrp="1"/>
          </p:cNvSpPr>
          <p:nvPr>
            <p:ph type="title"/>
          </p:nvPr>
        </p:nvSpPr>
        <p:spPr>
          <a:xfrm>
            <a:off x="0" y="13794"/>
            <a:ext cx="10515600" cy="829178"/>
          </a:xfrm>
        </p:spPr>
        <p:txBody>
          <a:bodyPr/>
          <a:lstStyle/>
          <a:p>
            <a:r>
              <a:rPr lang="en-US" b="1" u="sng" dirty="0" smtClean="0">
                <a:latin typeface="Elephant" panose="02020904090505020303" pitchFamily="18" charset="0"/>
              </a:rPr>
              <a:t>Covalent Molecules</a:t>
            </a:r>
            <a:endParaRPr lang="en-US" b="1" u="sng" dirty="0">
              <a:latin typeface="Elephant" panose="02020904090505020303" pitchFamily="18" charset="0"/>
            </a:endParaRPr>
          </a:p>
        </p:txBody>
      </p:sp>
      <p:sp>
        <p:nvSpPr>
          <p:cNvPr id="4" name="Rectangle 3"/>
          <p:cNvSpPr/>
          <p:nvPr/>
        </p:nvSpPr>
        <p:spPr>
          <a:xfrm>
            <a:off x="6915148" y="3878304"/>
            <a:ext cx="3461657" cy="16720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smtClean="0">
                <a:solidFill>
                  <a:schemeClr val="tx1"/>
                </a:solidFill>
              </a:rPr>
              <a:t>H    </a:t>
            </a:r>
            <a:r>
              <a:rPr lang="en-US" sz="3600" dirty="0" err="1" smtClean="0">
                <a:solidFill>
                  <a:schemeClr val="tx1"/>
                </a:solidFill>
              </a:rPr>
              <a:t>H</a:t>
            </a:r>
            <a:r>
              <a:rPr lang="en-US" sz="3600" dirty="0" smtClean="0">
                <a:solidFill>
                  <a:schemeClr val="tx1"/>
                </a:solidFill>
              </a:rPr>
              <a:t>    O        </a:t>
            </a:r>
            <a:r>
              <a:rPr lang="en-US" sz="3600" b="1" i="1" u="sng" dirty="0" smtClean="0">
                <a:solidFill>
                  <a:schemeClr val="tx1"/>
                </a:solidFill>
              </a:rPr>
              <a:t>no!</a:t>
            </a:r>
          </a:p>
          <a:p>
            <a:r>
              <a:rPr lang="en-US" sz="3600" dirty="0" smtClean="0">
                <a:solidFill>
                  <a:schemeClr val="tx1"/>
                </a:solidFill>
              </a:rPr>
              <a:t>H    O    H       </a:t>
            </a:r>
            <a:r>
              <a:rPr lang="en-US" sz="3600" b="1" i="1" u="sng" dirty="0" smtClean="0">
                <a:solidFill>
                  <a:schemeClr val="tx1"/>
                </a:solidFill>
              </a:rPr>
              <a:t>yes!</a:t>
            </a:r>
            <a:endParaRPr lang="en-US" sz="3600" b="1" dirty="0">
              <a:solidFill>
                <a:schemeClr val="tx1"/>
              </a:solidFill>
            </a:endParaRPr>
          </a:p>
        </p:txBody>
      </p:sp>
    </p:spTree>
    <p:extLst>
      <p:ext uri="{BB962C8B-B14F-4D97-AF65-F5344CB8AC3E}">
        <p14:creationId xmlns:p14="http://schemas.microsoft.com/office/powerpoint/2010/main" val="3483034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TotalTime>
  <Words>592</Words>
  <Application>Microsoft Office PowerPoint</Application>
  <PresentationFormat>Widescreen</PresentationFormat>
  <Paragraphs>116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Elephant</vt:lpstr>
      <vt:lpstr>Office Theme</vt:lpstr>
      <vt:lpstr>Lewis Structures    Intro Lesson</vt:lpstr>
      <vt:lpstr>Things Bond with Valence Electrons </vt:lpstr>
      <vt:lpstr>The Octet “Rule”</vt:lpstr>
      <vt:lpstr>Single Atoms</vt:lpstr>
      <vt:lpstr>Ions - Anions</vt:lpstr>
      <vt:lpstr>Ions - Cations</vt:lpstr>
      <vt:lpstr>Ionic Compounds</vt:lpstr>
      <vt:lpstr>Covalent Molecules</vt:lpstr>
      <vt:lpstr>Covalent Molecules</vt:lpstr>
      <vt:lpstr>Covalent Molecules</vt:lpstr>
      <vt:lpstr>Covalent Molecules</vt:lpstr>
      <vt:lpstr>PowerPoint Presentation</vt:lpstr>
      <vt:lpstr>PowerPoint Presentation</vt:lpstr>
    </vt:vector>
  </TitlesOfParts>
  <Company>SRVUSD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N-18 Lewis Structures</dc:title>
  <dc:creator>Farmer, Stephanie [DH]</dc:creator>
  <cp:lastModifiedBy>Farmer, Stephanie [DH]</cp:lastModifiedBy>
  <cp:revision>25</cp:revision>
  <dcterms:created xsi:type="dcterms:W3CDTF">2018-10-19T17:40:47Z</dcterms:created>
  <dcterms:modified xsi:type="dcterms:W3CDTF">2020-11-18T01:50:54Z</dcterms:modified>
</cp:coreProperties>
</file>