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1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7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9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4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7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3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7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3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7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0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F079D-8C4F-49DF-9591-1B6D4A81ABE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7422"/>
            <a:ext cx="12192000" cy="4271749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Impact" panose="020B0806030902050204" pitchFamily="34" charset="0"/>
              </a:rPr>
              <a:t>Lewis Diagrams</a:t>
            </a:r>
            <a:br>
              <a:rPr lang="en-US" sz="7200" dirty="0" smtClean="0">
                <a:latin typeface="Impact" panose="020B0806030902050204" pitchFamily="34" charset="0"/>
              </a:rPr>
            </a:br>
            <a:r>
              <a:rPr lang="en-US" sz="7200" dirty="0" smtClean="0">
                <a:latin typeface="Impact" panose="020B0806030902050204" pitchFamily="34" charset="0"/>
              </a:rPr>
              <a:t>Lewis Structures</a:t>
            </a:r>
            <a:br>
              <a:rPr lang="en-US" sz="7200" dirty="0" smtClean="0">
                <a:latin typeface="Impact" panose="020B0806030902050204" pitchFamily="34" charset="0"/>
              </a:rPr>
            </a:br>
            <a:r>
              <a:rPr lang="en-US" sz="7200" dirty="0" smtClean="0">
                <a:latin typeface="Impact" panose="020B0806030902050204" pitchFamily="34" charset="0"/>
              </a:rPr>
              <a:t>Lewis Dot Diagrams</a:t>
            </a:r>
            <a:br>
              <a:rPr lang="en-US" sz="7200" dirty="0" smtClean="0">
                <a:latin typeface="Impact" panose="020B0806030902050204" pitchFamily="34" charset="0"/>
              </a:rPr>
            </a:br>
            <a:r>
              <a:rPr lang="en-US" sz="7200" dirty="0" smtClean="0">
                <a:latin typeface="Impact" panose="020B0806030902050204" pitchFamily="34" charset="0"/>
              </a:rPr>
              <a:t>Lewis Dot Structures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49171"/>
            <a:ext cx="9144000" cy="9525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B050"/>
                </a:solidFill>
              </a:rPr>
              <a:t>All the same thing! </a:t>
            </a:r>
            <a:r>
              <a:rPr lang="en-US" sz="4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en-US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Drawing Ionic Compounds – </a:t>
            </a:r>
            <a:br>
              <a:rPr lang="en-US" u="sng" dirty="0" smtClean="0">
                <a:latin typeface="Impact" panose="020B0806030902050204" pitchFamily="34" charset="0"/>
              </a:rPr>
            </a:br>
            <a:r>
              <a:rPr lang="en-US" u="sng" dirty="0" smtClean="0">
                <a:latin typeface="Impact" panose="020B0806030902050204" pitchFamily="34" charset="0"/>
              </a:rPr>
              <a:t>Draw the ions next to each other! That’s it! 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" y="1460309"/>
            <a:ext cx="2709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Sodium Chloride</a:t>
            </a:r>
          </a:p>
          <a:p>
            <a:pPr algn="ctr"/>
            <a:r>
              <a:rPr lang="en-US" sz="4000" b="1" dirty="0" err="1" smtClean="0"/>
              <a:t>NaCl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34366" y="1636109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24627" y="2083263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Na  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95245" y="1792640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1+</a:t>
            </a:r>
            <a:endParaRPr lang="en-US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395069" y="1629601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26" name="TextBox 25"/>
          <p:cNvSpPr txBox="1"/>
          <p:nvPr/>
        </p:nvSpPr>
        <p:spPr>
          <a:xfrm>
            <a:off x="5985330" y="2076755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Cl      </a:t>
            </a:r>
          </a:p>
        </p:txBody>
      </p:sp>
      <p:sp>
        <p:nvSpPr>
          <p:cNvPr id="27" name="Oval 26"/>
          <p:cNvSpPr/>
          <p:nvPr/>
        </p:nvSpPr>
        <p:spPr>
          <a:xfrm>
            <a:off x="6720947" y="248156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514867" y="278678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012625" y="223155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271487" y="198316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720947" y="222566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277396" y="279497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533978" y="197785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014909" y="251841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5948" y="1786132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1-</a:t>
            </a:r>
            <a:endParaRPr lang="en-US" sz="4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-19112" y="3585529"/>
            <a:ext cx="2709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Magnesium Oxide</a:t>
            </a:r>
          </a:p>
          <a:p>
            <a:pPr algn="ctr"/>
            <a:r>
              <a:rPr lang="en-US" sz="4000" b="1" dirty="0" err="1" smtClean="0"/>
              <a:t>MgO</a:t>
            </a:r>
            <a:endParaRPr lang="en-US" sz="4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915255" y="3761329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38" name="TextBox 37"/>
          <p:cNvSpPr txBox="1"/>
          <p:nvPr/>
        </p:nvSpPr>
        <p:spPr>
          <a:xfrm>
            <a:off x="3505516" y="4208483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Mg     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76134" y="3917860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2+</a:t>
            </a:r>
            <a:endParaRPr lang="en-US" sz="4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375958" y="3754821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41" name="TextBox 40"/>
          <p:cNvSpPr txBox="1"/>
          <p:nvPr/>
        </p:nvSpPr>
        <p:spPr>
          <a:xfrm>
            <a:off x="5966219" y="4201975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O      </a:t>
            </a:r>
          </a:p>
        </p:txBody>
      </p:sp>
      <p:sp>
        <p:nvSpPr>
          <p:cNvPr id="48" name="Oval 47"/>
          <p:cNvSpPr/>
          <p:nvPr/>
        </p:nvSpPr>
        <p:spPr>
          <a:xfrm>
            <a:off x="6688188" y="460678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495756" y="489836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007162" y="435677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252376" y="410838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688188" y="436453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258285" y="490654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514867" y="413037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09446" y="464363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236837" y="3911352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2-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6493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3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Drawing Ionic Compounds – </a:t>
            </a:r>
            <a:br>
              <a:rPr lang="en-US" u="sng" dirty="0" smtClean="0">
                <a:latin typeface="Impact" panose="020B0806030902050204" pitchFamily="34" charset="0"/>
              </a:rPr>
            </a:br>
            <a:r>
              <a:rPr lang="en-US" u="sng" dirty="0" smtClean="0">
                <a:latin typeface="Impact" panose="020B0806030902050204" pitchFamily="34" charset="0"/>
              </a:rPr>
              <a:t>Draw the ions next to each other! That’s it! 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" y="1460309"/>
            <a:ext cx="2709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Calcium Fluoride</a:t>
            </a:r>
          </a:p>
          <a:p>
            <a:pPr algn="ctr"/>
            <a:r>
              <a:rPr lang="en-US" sz="4000" b="1" dirty="0" smtClean="0"/>
              <a:t>MgF</a:t>
            </a:r>
            <a:r>
              <a:rPr lang="en-US" sz="4000" b="1" baseline="-25000" dirty="0" smtClean="0"/>
              <a:t>2</a:t>
            </a:r>
            <a:endParaRPr lang="en-US" sz="4000" b="1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2934366" y="1636109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24627" y="2083263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Mg  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95245" y="1792640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2+</a:t>
            </a:r>
            <a:endParaRPr lang="en-US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395069" y="1629601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26" name="TextBox 25"/>
          <p:cNvSpPr txBox="1"/>
          <p:nvPr/>
        </p:nvSpPr>
        <p:spPr>
          <a:xfrm>
            <a:off x="5985330" y="2076755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F      </a:t>
            </a:r>
          </a:p>
        </p:txBody>
      </p:sp>
      <p:sp>
        <p:nvSpPr>
          <p:cNvPr id="27" name="Oval 26"/>
          <p:cNvSpPr/>
          <p:nvPr/>
        </p:nvSpPr>
        <p:spPr>
          <a:xfrm>
            <a:off x="6693651" y="250885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514867" y="278678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039921" y="224519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257839" y="195587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707299" y="223931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277396" y="279497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533978" y="197785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042205" y="251841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5948" y="1786132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1-</a:t>
            </a:r>
            <a:endParaRPr lang="en-US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706469" y="1566101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43" name="TextBox 42"/>
          <p:cNvSpPr txBox="1"/>
          <p:nvPr/>
        </p:nvSpPr>
        <p:spPr>
          <a:xfrm>
            <a:off x="8296730" y="2013255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F      </a:t>
            </a:r>
          </a:p>
        </p:txBody>
      </p:sp>
      <p:sp>
        <p:nvSpPr>
          <p:cNvPr id="44" name="Oval 43"/>
          <p:cNvSpPr/>
          <p:nvPr/>
        </p:nvSpPr>
        <p:spPr>
          <a:xfrm>
            <a:off x="9032347" y="243171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826267" y="272328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351321" y="216805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8582887" y="189237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9032347" y="216216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8588796" y="273147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8845378" y="190071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8353605" y="245491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9567348" y="1722632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1-</a:t>
            </a:r>
            <a:endParaRPr lang="en-US" sz="40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944330" y="3230060"/>
            <a:ext cx="8837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Don’t waste all your time! Don’t draw two fluorides!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Just use subscripts! </a:t>
            </a:r>
            <a:r>
              <a:rPr lang="en-US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86766" y="3947509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64" name="TextBox 63"/>
          <p:cNvSpPr txBox="1"/>
          <p:nvPr/>
        </p:nvSpPr>
        <p:spPr>
          <a:xfrm>
            <a:off x="3677027" y="4394663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Mg     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547469" y="3941001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66" name="TextBox 65"/>
          <p:cNvSpPr txBox="1"/>
          <p:nvPr/>
        </p:nvSpPr>
        <p:spPr>
          <a:xfrm>
            <a:off x="6137730" y="4388155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F      </a:t>
            </a:r>
          </a:p>
        </p:txBody>
      </p:sp>
      <p:sp>
        <p:nvSpPr>
          <p:cNvPr id="67" name="Oval 66"/>
          <p:cNvSpPr/>
          <p:nvPr/>
        </p:nvSpPr>
        <p:spPr>
          <a:xfrm>
            <a:off x="6886995" y="479296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667267" y="509818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178673" y="457024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423887" y="428091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890179" y="454350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429796" y="510637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686378" y="430290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194605" y="482981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7408348" y="4097532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1-</a:t>
            </a:r>
            <a:endParaRPr lang="en-US" sz="40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7424387" y="4921251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920472" y="4074317"/>
            <a:ext cx="1043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2+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0880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3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9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/>
      <p:bldP spid="76" grpId="0"/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A way to figure out the structure of molecules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7925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You have to know the # of valence electrons for EACH atom in the molecule!</a:t>
            </a:r>
          </a:p>
          <a:p>
            <a:pPr lvl="1"/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From the periodic table group number!</a:t>
            </a:r>
          </a:p>
          <a:p>
            <a:pPr lvl="2"/>
            <a:r>
              <a:rPr lang="en-US" sz="3200" b="1" dirty="0" smtClean="0"/>
              <a:t>1A = 1 valence electron</a:t>
            </a:r>
          </a:p>
          <a:p>
            <a:pPr lvl="2"/>
            <a:r>
              <a:rPr lang="en-US" sz="3200" b="1" dirty="0" smtClean="0"/>
              <a:t>2A = 2 valence electrons</a:t>
            </a:r>
          </a:p>
          <a:p>
            <a:pPr lvl="2"/>
            <a:r>
              <a:rPr lang="en-US" sz="3200" b="1" dirty="0" smtClean="0"/>
              <a:t>3A = 3 valence electrons </a:t>
            </a:r>
          </a:p>
          <a:p>
            <a:pPr lvl="2"/>
            <a:r>
              <a:rPr lang="en-US" sz="3200" b="1" dirty="0" smtClean="0"/>
              <a:t>etc…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0046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Practice…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0625"/>
            <a:ext cx="11353800" cy="435133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Lithium </a:t>
            </a:r>
          </a:p>
          <a:p>
            <a:pPr lvl="1"/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1 valence</a:t>
            </a:r>
          </a:p>
          <a:p>
            <a:r>
              <a:rPr lang="en-US" sz="3200" b="1" dirty="0" smtClean="0"/>
              <a:t>Magnesium</a:t>
            </a:r>
          </a:p>
          <a:p>
            <a:pPr lvl="1"/>
            <a:r>
              <a:rPr lang="en-US" sz="2800" b="1" dirty="0" smtClean="0">
                <a:solidFill>
                  <a:srgbClr val="00B050"/>
                </a:solidFill>
              </a:rPr>
              <a:t>2 valence</a:t>
            </a:r>
          </a:p>
          <a:p>
            <a:r>
              <a:rPr lang="en-US" sz="3200" b="1" dirty="0" smtClean="0"/>
              <a:t>Nitrogen</a:t>
            </a:r>
          </a:p>
          <a:p>
            <a:pPr lvl="1"/>
            <a:r>
              <a:rPr lang="en-US" sz="2800" b="1" dirty="0" smtClean="0">
                <a:solidFill>
                  <a:srgbClr val="00B050"/>
                </a:solidFill>
              </a:rPr>
              <a:t>5 valence</a:t>
            </a:r>
          </a:p>
          <a:p>
            <a:r>
              <a:rPr lang="en-US" sz="3200" b="1" dirty="0" smtClean="0"/>
              <a:t>Neon </a:t>
            </a:r>
          </a:p>
          <a:p>
            <a:pPr lvl="1"/>
            <a:r>
              <a:rPr lang="en-US" sz="2800" b="1" dirty="0" smtClean="0">
                <a:solidFill>
                  <a:srgbClr val="00B050"/>
                </a:solidFill>
              </a:rPr>
              <a:t>8 valence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853217" y="2856413"/>
            <a:ext cx="5672919" cy="138499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“8 is great!”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– many things want 8 valence e- = “full shell” or “octet”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7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Why valence electrons and not all electrons?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0625"/>
            <a:ext cx="11353800" cy="435133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Because the valence electrons are the only ones on the outside! They are available for bonding. They are “accessible”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81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Octet “Rule”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0625"/>
            <a:ext cx="11353800" cy="52647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More like a suggestion than a “rule”</a:t>
            </a:r>
          </a:p>
          <a:p>
            <a:r>
              <a:rPr lang="en-US" sz="3600" b="1" dirty="0" smtClean="0"/>
              <a:t>Most elements want 8 valence electrons if possible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ANYTHING can break the “rule” if it has to!</a:t>
            </a:r>
          </a:p>
          <a:p>
            <a:r>
              <a:rPr lang="en-US" sz="3600" b="1" dirty="0" smtClean="0"/>
              <a:t>Common exceptions – things that break the rules more often than they follow the rules</a:t>
            </a:r>
          </a:p>
          <a:p>
            <a:endParaRPr lang="en-US" sz="4000" b="1" dirty="0"/>
          </a:p>
          <a:p>
            <a:endParaRPr lang="en-US" sz="4000" b="1" dirty="0" smtClean="0"/>
          </a:p>
          <a:p>
            <a:r>
              <a:rPr lang="en-US" sz="4000" b="1" dirty="0" smtClean="0">
                <a:solidFill>
                  <a:srgbClr val="FF0000"/>
                </a:solidFill>
              </a:rPr>
              <a:t>Memorize them!</a:t>
            </a:r>
          </a:p>
          <a:p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497022"/>
              </p:ext>
            </p:extLst>
          </p:nvPr>
        </p:nvGraphicFramePr>
        <p:xfrm>
          <a:off x="232013" y="4186198"/>
          <a:ext cx="902723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5079">
                  <a:extLst>
                    <a:ext uri="{9D8B030D-6E8A-4147-A177-3AD203B41FA5}">
                      <a16:colId xmlns:a16="http://schemas.microsoft.com/office/drawing/2014/main" val="1924719422"/>
                    </a:ext>
                  </a:extLst>
                </a:gridCol>
                <a:gridCol w="1008039">
                  <a:extLst>
                    <a:ext uri="{9D8B030D-6E8A-4147-A177-3AD203B41FA5}">
                      <a16:colId xmlns:a16="http://schemas.microsoft.com/office/drawing/2014/main" val="413384104"/>
                    </a:ext>
                  </a:extLst>
                </a:gridCol>
                <a:gridCol w="1008039">
                  <a:extLst>
                    <a:ext uri="{9D8B030D-6E8A-4147-A177-3AD203B41FA5}">
                      <a16:colId xmlns:a16="http://schemas.microsoft.com/office/drawing/2014/main" val="692902894"/>
                    </a:ext>
                  </a:extLst>
                </a:gridCol>
                <a:gridCol w="1008039">
                  <a:extLst>
                    <a:ext uri="{9D8B030D-6E8A-4147-A177-3AD203B41FA5}">
                      <a16:colId xmlns:a16="http://schemas.microsoft.com/office/drawing/2014/main" val="384674750"/>
                    </a:ext>
                  </a:extLst>
                </a:gridCol>
                <a:gridCol w="1008039">
                  <a:extLst>
                    <a:ext uri="{9D8B030D-6E8A-4147-A177-3AD203B41FA5}">
                      <a16:colId xmlns:a16="http://schemas.microsoft.com/office/drawing/2014/main" val="16694394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Element</a:t>
                      </a:r>
                      <a:endParaRPr lang="en-US" sz="28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H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47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# of Valence e- it is ok</a:t>
                      </a:r>
                      <a:r>
                        <a:rPr lang="en-US" sz="2800" b="1" baseline="0" dirty="0" smtClean="0"/>
                        <a:t> having</a:t>
                      </a:r>
                      <a:endParaRPr lang="en-US" sz="28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6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12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951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16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0309"/>
            <a:ext cx="11353800" cy="4081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	</a:t>
            </a:r>
            <a:r>
              <a:rPr lang="en-US" sz="5400" dirty="0" smtClean="0"/>
              <a:t>Li		Be		B		C		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 smtClean="0"/>
              <a:t>	N		O		F		Ne</a:t>
            </a:r>
            <a:endParaRPr lang="en-US" sz="5400" dirty="0"/>
          </a:p>
        </p:txBody>
      </p:sp>
      <p:sp>
        <p:nvSpPr>
          <p:cNvPr id="42" name="Rectangle 41"/>
          <p:cNvSpPr/>
          <p:nvPr/>
        </p:nvSpPr>
        <p:spPr>
          <a:xfrm>
            <a:off x="693305" y="1350189"/>
            <a:ext cx="977180" cy="997653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Drawing Single Atoms 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583140" y="174691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43952" y="174691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52633" y="218364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72304" y="174282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76716" y="218364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49568" y="174691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50236" y="174282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32812" y="218364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36060" y="174282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32812" y="136886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91700" y="362123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32764" y="394420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91570" y="350659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32764" y="304345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491700" y="337098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335513" y="357619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143081" y="3936016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08087" y="353116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006602" y="309940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335513" y="334759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905610" y="394420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084703" y="355117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892271" y="391099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384573" y="364261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55792" y="307438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084703" y="332257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654800" y="391918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73198" y="334463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311571" y="356709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982659" y="392691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270241" y="365853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696052" y="309030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11571" y="333849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704244" y="393510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258866" y="336055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984932" y="307892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5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/>
          <p:nvPr/>
        </p:nvSpPr>
        <p:spPr>
          <a:xfrm>
            <a:off x="2514606" y="3352035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Drawing Anions – a change has been made!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8490" y="1460309"/>
            <a:ext cx="15558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O</a:t>
            </a:r>
            <a:r>
              <a:rPr lang="en-US" sz="4000" b="1" baseline="30000" dirty="0" smtClean="0"/>
              <a:t>2-</a:t>
            </a:r>
            <a:endParaRPr lang="en-US" sz="4000" b="1" dirty="0" smtClean="0"/>
          </a:p>
          <a:p>
            <a:pPr algn="ctr"/>
            <a:r>
              <a:rPr lang="en-US" sz="4000" b="1" dirty="0" smtClean="0"/>
              <a:t>Oxide</a:t>
            </a:r>
            <a:endParaRPr lang="en-US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2292825" y="1460309"/>
            <a:ext cx="510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Oxygen normally has: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397087" y="1460308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6 </a:t>
            </a:r>
            <a:r>
              <a:rPr lang="en-US" sz="4000" b="1" dirty="0" err="1" smtClean="0"/>
              <a:t>v.e</a:t>
            </a:r>
            <a:r>
              <a:rPr lang="en-US" sz="4000" b="1" dirty="0" smtClean="0"/>
              <a:t>-</a:t>
            </a:r>
            <a:endParaRPr lang="en-US" sz="4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108580" y="1948998"/>
            <a:ext cx="510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00B050"/>
                </a:solidFill>
              </a:rPr>
              <a:t>Change: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12842" y="1948997"/>
            <a:ext cx="4325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+ 2 </a:t>
            </a:r>
            <a:r>
              <a:rPr lang="en-US" sz="4000" b="1" u="sng" dirty="0" err="1" smtClean="0"/>
              <a:t>v.e</a:t>
            </a:r>
            <a:r>
              <a:rPr lang="en-US" sz="4000" b="1" u="sng" dirty="0" smtClean="0"/>
              <a:t>- </a:t>
            </a:r>
            <a:r>
              <a:rPr lang="en-US" sz="4000" b="1" dirty="0" smtClean="0"/>
              <a:t>(two extra)</a:t>
            </a:r>
            <a:endParaRPr lang="en-US" sz="4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108580" y="2521214"/>
            <a:ext cx="510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00B050"/>
                </a:solidFill>
              </a:rPr>
              <a:t>New Total: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7087" y="2517682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8 </a:t>
            </a:r>
            <a:r>
              <a:rPr lang="en-US" sz="4000" b="1" dirty="0" err="1" smtClean="0"/>
              <a:t>v.e</a:t>
            </a:r>
            <a:r>
              <a:rPr lang="en-US" sz="4000" b="1" dirty="0" smtClean="0"/>
              <a:t>-</a:t>
            </a:r>
            <a:endParaRPr lang="en-US" sz="4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104867" y="3799189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O      </a:t>
            </a:r>
          </a:p>
        </p:txBody>
      </p:sp>
      <p:sp>
        <p:nvSpPr>
          <p:cNvPr id="50" name="Oval 49"/>
          <p:cNvSpPr/>
          <p:nvPr/>
        </p:nvSpPr>
        <p:spPr>
          <a:xfrm>
            <a:off x="3826836" y="424494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634404" y="450922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132162" y="395398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391024" y="370560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26836" y="401634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396933" y="451741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3515" y="372758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48094" y="424084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375485" y="3508566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2-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5787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5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/>
          <p:nvPr/>
        </p:nvSpPr>
        <p:spPr>
          <a:xfrm>
            <a:off x="2514606" y="3352035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Drawing Anions – a change has been made!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8490" y="1460309"/>
            <a:ext cx="1740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N</a:t>
            </a:r>
            <a:r>
              <a:rPr lang="en-US" sz="4000" b="1" baseline="30000" dirty="0" smtClean="0"/>
              <a:t>3-</a:t>
            </a:r>
            <a:endParaRPr lang="en-US" sz="4000" b="1" dirty="0" smtClean="0"/>
          </a:p>
          <a:p>
            <a:pPr algn="ctr"/>
            <a:r>
              <a:rPr lang="en-US" sz="4000" b="1" dirty="0" smtClean="0"/>
              <a:t>Nitride</a:t>
            </a:r>
            <a:endParaRPr lang="en-US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2108580" y="1460309"/>
            <a:ext cx="5288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Nitrogen normally has: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397087" y="1460308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5 </a:t>
            </a:r>
            <a:r>
              <a:rPr lang="en-US" sz="4000" b="1" dirty="0" err="1" smtClean="0"/>
              <a:t>v.e</a:t>
            </a:r>
            <a:r>
              <a:rPr lang="en-US" sz="4000" b="1" dirty="0" smtClean="0"/>
              <a:t>-</a:t>
            </a:r>
            <a:endParaRPr lang="en-US" sz="4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108580" y="1948998"/>
            <a:ext cx="510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00B050"/>
                </a:solidFill>
              </a:rPr>
              <a:t>Change: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12842" y="1948997"/>
            <a:ext cx="4688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+ 3 </a:t>
            </a:r>
            <a:r>
              <a:rPr lang="en-US" sz="4000" b="1" u="sng" dirty="0" err="1" smtClean="0"/>
              <a:t>v.e</a:t>
            </a:r>
            <a:r>
              <a:rPr lang="en-US" sz="4000" b="1" u="sng" dirty="0" smtClean="0"/>
              <a:t>- </a:t>
            </a:r>
            <a:r>
              <a:rPr lang="en-US" sz="4000" b="1" dirty="0" smtClean="0"/>
              <a:t>(three extra)</a:t>
            </a:r>
            <a:endParaRPr lang="en-US" sz="4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108580" y="2521214"/>
            <a:ext cx="510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00B050"/>
                </a:solidFill>
              </a:rPr>
              <a:t>New Total: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7087" y="2517682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8 </a:t>
            </a:r>
            <a:r>
              <a:rPr lang="en-US" sz="4000" b="1" dirty="0" err="1" smtClean="0"/>
              <a:t>v.e</a:t>
            </a:r>
            <a:r>
              <a:rPr lang="en-US" sz="4000" b="1" dirty="0" smtClean="0"/>
              <a:t>-</a:t>
            </a:r>
            <a:endParaRPr lang="en-US" sz="4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104867" y="3799189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N      </a:t>
            </a:r>
          </a:p>
        </p:txBody>
      </p:sp>
      <p:sp>
        <p:nvSpPr>
          <p:cNvPr id="50" name="Oval 49"/>
          <p:cNvSpPr/>
          <p:nvPr/>
        </p:nvSpPr>
        <p:spPr>
          <a:xfrm>
            <a:off x="3840484" y="423129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634404" y="450922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132162" y="396763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391024" y="369195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40484" y="397539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396933" y="451741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3515" y="368664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34446" y="424084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375485" y="3508566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3-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6733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5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/>
          <p:nvPr/>
        </p:nvSpPr>
        <p:spPr>
          <a:xfrm>
            <a:off x="314801" y="3107100"/>
            <a:ext cx="2643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[    ]</a:t>
            </a:r>
            <a:endParaRPr lang="en-US" sz="9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Drawing Cations – a change has been made!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" y="1460309"/>
            <a:ext cx="2709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Mg</a:t>
            </a:r>
            <a:r>
              <a:rPr lang="en-US" sz="4000" b="1" baseline="30000" dirty="0" smtClean="0"/>
              <a:t>2+</a:t>
            </a:r>
            <a:endParaRPr lang="en-US" sz="4000" b="1" dirty="0" smtClean="0"/>
          </a:p>
          <a:p>
            <a:pPr algn="ctr"/>
            <a:r>
              <a:rPr lang="en-US" sz="4000" b="1" dirty="0" smtClean="0"/>
              <a:t>Magnesium Ion</a:t>
            </a:r>
            <a:endParaRPr lang="en-US" sz="4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161742" y="1460309"/>
            <a:ext cx="4235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Mg normally has: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397087" y="1460308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2 </a:t>
            </a:r>
            <a:r>
              <a:rPr lang="en-US" sz="4000" b="1" dirty="0" err="1" smtClean="0"/>
              <a:t>v.e</a:t>
            </a:r>
            <a:r>
              <a:rPr lang="en-US" sz="4000" b="1" dirty="0" smtClean="0"/>
              <a:t>-</a:t>
            </a:r>
            <a:endParaRPr lang="en-US" sz="4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108580" y="1948998"/>
            <a:ext cx="510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00B050"/>
                </a:solidFill>
              </a:rPr>
              <a:t>Change: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12842" y="1948997"/>
            <a:ext cx="4688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- 2 </a:t>
            </a:r>
            <a:r>
              <a:rPr lang="en-US" sz="4000" b="1" u="sng" dirty="0" err="1" smtClean="0"/>
              <a:t>v.e</a:t>
            </a:r>
            <a:r>
              <a:rPr lang="en-US" sz="4000" b="1" u="sng" dirty="0" smtClean="0"/>
              <a:t>- </a:t>
            </a:r>
            <a:r>
              <a:rPr lang="en-US" sz="4000" b="1" dirty="0" smtClean="0"/>
              <a:t>(lost two)</a:t>
            </a:r>
            <a:endParaRPr lang="en-US" sz="4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108580" y="2521214"/>
            <a:ext cx="510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00B050"/>
                </a:solidFill>
              </a:rPr>
              <a:t>New Total: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7087" y="2517682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0 </a:t>
            </a:r>
            <a:r>
              <a:rPr lang="en-US" sz="4000" b="1" dirty="0" err="1" smtClean="0"/>
              <a:t>v.e</a:t>
            </a:r>
            <a:r>
              <a:rPr lang="en-US" sz="4000" b="1" dirty="0" smtClean="0"/>
              <a:t>-</a:t>
            </a:r>
            <a:endParaRPr lang="en-US" sz="4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905062" y="3554254"/>
            <a:ext cx="9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Mg     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175680" y="3263631"/>
            <a:ext cx="1555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2+</a:t>
            </a:r>
            <a:endParaRPr lang="en-US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9197455" y="2998092"/>
            <a:ext cx="2197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???? </a:t>
            </a:r>
            <a:r>
              <a:rPr lang="en-US" sz="4000" b="1" dirty="0" err="1" smtClean="0">
                <a:solidFill>
                  <a:srgbClr val="FF0000"/>
                </a:solidFill>
              </a:rPr>
              <a:t>v.e</a:t>
            </a:r>
            <a:r>
              <a:rPr lang="en-US" sz="4000" b="1" dirty="0" smtClean="0">
                <a:solidFill>
                  <a:srgbClr val="FF0000"/>
                </a:solidFill>
              </a:rPr>
              <a:t>-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663164" y="3575055"/>
            <a:ext cx="32658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0 </a:t>
            </a:r>
            <a:r>
              <a:rPr lang="en-US" sz="4000" b="1" dirty="0" err="1" smtClean="0"/>
              <a:t>v.e</a:t>
            </a:r>
            <a:r>
              <a:rPr lang="en-US" sz="4000" b="1" dirty="0" smtClean="0"/>
              <a:t>- in the</a:t>
            </a:r>
            <a:br>
              <a:rPr lang="en-US" sz="4000" b="1" dirty="0" smtClean="0"/>
            </a:br>
            <a:r>
              <a:rPr lang="en-US" sz="4000" b="1" u="sng" dirty="0" smtClean="0"/>
              <a:t> ORIGINAL </a:t>
            </a:r>
            <a:r>
              <a:rPr lang="en-US" sz="4000" b="1" dirty="0" smtClean="0"/>
              <a:t>valence shell</a:t>
            </a:r>
            <a:endParaRPr lang="en-US" sz="4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4607" r="1019"/>
          <a:stretch/>
        </p:blipFill>
        <p:spPr>
          <a:xfrm>
            <a:off x="2953602" y="3617574"/>
            <a:ext cx="5628445" cy="247343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0" y="4544551"/>
            <a:ext cx="27090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ONLY DRAW </a:t>
            </a:r>
            <a:r>
              <a:rPr lang="en-US" sz="2800" b="1" u="sng" dirty="0" smtClean="0">
                <a:solidFill>
                  <a:srgbClr val="FF0000"/>
                </a:solidFill>
              </a:rPr>
              <a:t>ORIGINAL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valence shell!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7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5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60" grpId="0"/>
      <p:bldP spid="21" grpId="0"/>
      <p:bldP spid="22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366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Impact</vt:lpstr>
      <vt:lpstr>Wingdings</vt:lpstr>
      <vt:lpstr>Office Theme</vt:lpstr>
      <vt:lpstr>Lewis Diagrams Lewis Structures Lewis Dot Diagrams Lewis Dot Structures</vt:lpstr>
      <vt:lpstr>A way to figure out the structure of molecules</vt:lpstr>
      <vt:lpstr>Practice…</vt:lpstr>
      <vt:lpstr>Why valence electrons and not all electrons?</vt:lpstr>
      <vt:lpstr>Octet “Rule”</vt:lpstr>
      <vt:lpstr>Drawing Single Atoms </vt:lpstr>
      <vt:lpstr>Drawing Anions – a change has been made!</vt:lpstr>
      <vt:lpstr>Drawing Anions – a change has been made!</vt:lpstr>
      <vt:lpstr>Drawing Cations – a change has been made!</vt:lpstr>
      <vt:lpstr>Drawing Ionic Compounds –  Draw the ions next to each other! That’s it! </vt:lpstr>
      <vt:lpstr>Drawing Ionic Compounds –  Draw the ions next to each other! That’s it! 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Diagrams Lewis Structures Lewis Dot Diagrams Lewis Dot Structures</dc:title>
  <dc:creator>Farmer, Stephanie [DH]</dc:creator>
  <cp:lastModifiedBy>Farmer, Stephanie [DH]</cp:lastModifiedBy>
  <cp:revision>9</cp:revision>
  <dcterms:created xsi:type="dcterms:W3CDTF">2019-12-03T16:11:40Z</dcterms:created>
  <dcterms:modified xsi:type="dcterms:W3CDTF">2019-12-03T18:28:52Z</dcterms:modified>
</cp:coreProperties>
</file>