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1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7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9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4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7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3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7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3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7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0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F079D-8C4F-49DF-9591-1B6D4A81ABEF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4E03-4942-4521-9E84-61417C3F7B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40692"/>
            <a:ext cx="12192000" cy="2013045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Impact" panose="020B0806030902050204" pitchFamily="34" charset="0"/>
              </a:rPr>
              <a:t>Lewis  Structures for Molecules using </a:t>
            </a:r>
            <a:br>
              <a:rPr lang="en-US" dirty="0" smtClean="0">
                <a:latin typeface="Impact" panose="020B0806030902050204" pitchFamily="34" charset="0"/>
              </a:rPr>
            </a:br>
            <a:r>
              <a:rPr lang="en-US" dirty="0" smtClean="0">
                <a:latin typeface="Impact" panose="020B0806030902050204" pitchFamily="34" charset="0"/>
              </a:rPr>
              <a:t>SINGLE BONDS</a:t>
            </a:r>
            <a:endParaRPr lang="en-US" dirty="0">
              <a:latin typeface="Impact" panose="020B0806030902050204" pitchFamily="34" charset="0"/>
            </a:endParaRPr>
          </a:p>
        </p:txBody>
      </p:sp>
      <p:pic>
        <p:nvPicPr>
          <p:cNvPr id="1026" name="Picture 2" descr="Image result for dots everywhe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829"/>
          <a:stretch/>
        </p:blipFill>
        <p:spPr bwMode="auto">
          <a:xfrm>
            <a:off x="1965277" y="2088109"/>
            <a:ext cx="8261445" cy="4436025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8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STEPS – YOU MUST FOLLOW THEM!!!!!!!!!!!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79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COUNT</a:t>
            </a:r>
            <a:r>
              <a:rPr lang="en-US" sz="3200" b="1" dirty="0" smtClean="0"/>
              <a:t> and sum valence electrons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PLACE</a:t>
            </a:r>
            <a:r>
              <a:rPr lang="en-US" sz="3200" b="1" dirty="0" smtClean="0"/>
              <a:t> your atoms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Bond all your atoms with </a:t>
            </a:r>
            <a:r>
              <a:rPr lang="en-US" sz="3200" b="1" u="sng" dirty="0" smtClean="0">
                <a:solidFill>
                  <a:srgbClr val="FF0000"/>
                </a:solidFill>
              </a:rPr>
              <a:t>SINGLE BONDS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Give all atoms a </a:t>
            </a:r>
            <a:r>
              <a:rPr lang="en-US" sz="3200" b="1" u="sng" dirty="0" smtClean="0">
                <a:solidFill>
                  <a:srgbClr val="FF0000"/>
                </a:solidFill>
              </a:rPr>
              <a:t>FULL SHELL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RECOUNT</a:t>
            </a:r>
            <a:r>
              <a:rPr lang="en-US" sz="3200" b="1" dirty="0" smtClean="0"/>
              <a:t> the number of e- (dots) used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FIX IF NEEDED</a:t>
            </a:r>
          </a:p>
          <a:p>
            <a:pPr lvl="1"/>
            <a:r>
              <a:rPr lang="en-US" sz="2800" b="1" dirty="0" smtClean="0"/>
              <a:t>Used too few? ADD EXTRA TO CENTRAL ATOM</a:t>
            </a:r>
          </a:p>
          <a:p>
            <a:pPr lvl="1"/>
            <a:r>
              <a:rPr lang="en-US" sz="2800" b="1" dirty="0" smtClean="0"/>
              <a:t>Used too many? FIX WITH DOUBLE and/or TRIPLE BONDS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0046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PLACEMENT SUGGESTIONS (for step #2)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7925"/>
            <a:ext cx="11928143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Hydrogen </a:t>
            </a:r>
            <a:r>
              <a:rPr lang="en-US" sz="3200" b="1" u="sng" dirty="0" smtClean="0"/>
              <a:t>ALWAYS</a:t>
            </a:r>
            <a:r>
              <a:rPr lang="en-US" sz="3200" b="1" dirty="0" smtClean="0"/>
              <a:t> goes on the outside</a:t>
            </a:r>
          </a:p>
          <a:p>
            <a:pPr lvl="1"/>
            <a:r>
              <a:rPr lang="en-US" sz="2800" b="1" dirty="0" smtClean="0"/>
              <a:t>Hydrogen can only make 1 bond because it can only have 2 electrons total.</a:t>
            </a:r>
          </a:p>
          <a:p>
            <a:pPr lvl="1"/>
            <a:r>
              <a:rPr lang="en-US" sz="2800" b="1" dirty="0" smtClean="0"/>
              <a:t>It is a “dead end”</a:t>
            </a:r>
          </a:p>
          <a:p>
            <a:pPr lvl="1"/>
            <a:r>
              <a:rPr lang="en-US" sz="2800" b="1" dirty="0" smtClean="0"/>
              <a:t>It “terminates” or “caps off” a molecule</a:t>
            </a:r>
          </a:p>
          <a:p>
            <a:pPr marL="457200" lvl="1" indent="0">
              <a:buNone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Least electronegative element goes in the center/middle/inside</a:t>
            </a:r>
          </a:p>
          <a:p>
            <a:pPr lvl="1"/>
            <a:r>
              <a:rPr lang="en-US" sz="2800" b="1" dirty="0" smtClean="0"/>
              <a:t>Usually…</a:t>
            </a:r>
          </a:p>
          <a:p>
            <a:pPr marL="457200" lvl="1" indent="0">
              <a:buNone/>
            </a:pP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Symmetry is good!</a:t>
            </a:r>
          </a:p>
          <a:p>
            <a:pPr lvl="1"/>
            <a:r>
              <a:rPr lang="en-US" sz="2800" b="1" dirty="0" smtClean="0"/>
              <a:t>When possible…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137779" y="2156346"/>
            <a:ext cx="368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  </a:t>
            </a:r>
            <a:r>
              <a:rPr lang="en-US" sz="3200" b="1" dirty="0" err="1" smtClean="0"/>
              <a:t>H</a:t>
            </a:r>
            <a:r>
              <a:rPr lang="en-US" sz="3200" b="1" dirty="0" smtClean="0"/>
              <a:t>  O    </a:t>
            </a:r>
            <a:r>
              <a:rPr lang="en-US" sz="3200" b="1" dirty="0" smtClean="0">
                <a:solidFill>
                  <a:srgbClr val="FF0000"/>
                </a:solidFill>
              </a:rPr>
              <a:t>NO!</a:t>
            </a:r>
          </a:p>
          <a:p>
            <a:r>
              <a:rPr lang="en-US" sz="3200" b="1" dirty="0" smtClean="0"/>
              <a:t>H  O  H   </a:t>
            </a:r>
            <a:r>
              <a:rPr lang="en-US" sz="3200" b="1" dirty="0" smtClean="0">
                <a:solidFill>
                  <a:srgbClr val="00B050"/>
                </a:solidFill>
              </a:rPr>
              <a:t> YES!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03761" y="3903260"/>
            <a:ext cx="1583140" cy="92804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490113" y="3889612"/>
            <a:ext cx="1610436" cy="96899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05767" y="3781385"/>
            <a:ext cx="210175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 Fr   &lt;  F</a:t>
            </a:r>
            <a:r>
              <a:rPr lang="en-US" sz="3200" b="1" dirty="0" smtClean="0">
                <a:solidFill>
                  <a:srgbClr val="00B050"/>
                </a:solidFill>
              </a:rPr>
              <a:t/>
            </a:r>
            <a:br>
              <a:rPr lang="en-US" sz="3200" b="1" dirty="0" smtClean="0">
                <a:solidFill>
                  <a:srgbClr val="00B050"/>
                </a:solidFill>
              </a:rPr>
            </a:br>
            <a:r>
              <a:rPr lang="en-US" sz="2800" b="1" dirty="0" smtClean="0">
                <a:solidFill>
                  <a:srgbClr val="00B050"/>
                </a:solidFill>
              </a:rPr>
              <a:t>least     most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Practice…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3793" y="5659"/>
            <a:ext cx="12146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B050"/>
                </a:solidFill>
              </a:rPr>
              <a:t>H</a:t>
            </a:r>
            <a:r>
              <a:rPr lang="en-US" sz="6600" b="1" baseline="-25000" dirty="0" smtClean="0">
                <a:solidFill>
                  <a:srgbClr val="00B050"/>
                </a:solidFill>
              </a:rPr>
              <a:t>2</a:t>
            </a:r>
            <a:endParaRPr lang="en-US" sz="6600" b="1" baseline="-250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2523" y="1462908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12" name="Oval 11"/>
          <p:cNvSpPr/>
          <p:nvPr/>
        </p:nvSpPr>
        <p:spPr>
          <a:xfrm>
            <a:off x="1784566" y="190195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5504" y="2452526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14" name="Oval 13"/>
          <p:cNvSpPr/>
          <p:nvPr/>
        </p:nvSpPr>
        <p:spPr>
          <a:xfrm>
            <a:off x="1817547" y="28915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17362" y="1756607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5128351" y="2138197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62722" y="1762529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18" name="Oval 17"/>
          <p:cNvSpPr/>
          <p:nvPr/>
        </p:nvSpPr>
        <p:spPr>
          <a:xfrm>
            <a:off x="5128351" y="253357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809560" y="1924602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0137943" y="1924602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9633613" y="2590725"/>
            <a:ext cx="5186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457" y="3527243"/>
            <a:ext cx="2777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Not bonded!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55464" y="3785547"/>
            <a:ext cx="47661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They are sharing! Each hydrogen thinks it has 2 </a:t>
            </a:r>
            <a:r>
              <a:rPr lang="en-US" sz="3200" b="1" dirty="0" err="1" smtClean="0">
                <a:solidFill>
                  <a:srgbClr val="FF0000"/>
                </a:solidFill>
              </a:rPr>
              <a:t>v.e</a:t>
            </a:r>
            <a:r>
              <a:rPr lang="en-US" sz="3200" b="1" dirty="0" smtClean="0">
                <a:solidFill>
                  <a:srgbClr val="FF0000"/>
                </a:solidFill>
              </a:rPr>
              <a:t>- and it only wants two!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54804" y="3425457"/>
            <a:ext cx="3394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Can replace two dots in a bond with a line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85112" y="296912"/>
            <a:ext cx="68915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2(1) = 2 </a:t>
            </a:r>
            <a:r>
              <a:rPr lang="en-US" sz="4400" b="1" dirty="0" err="1" smtClean="0">
                <a:solidFill>
                  <a:srgbClr val="00B050"/>
                </a:solidFill>
              </a:rPr>
              <a:t>ve</a:t>
            </a:r>
            <a:r>
              <a:rPr lang="en-US" sz="4400" b="1" dirty="0" smtClean="0">
                <a:solidFill>
                  <a:srgbClr val="00B050"/>
                </a:solidFill>
              </a:rPr>
              <a:t>- to draw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99217" y="1337900"/>
            <a:ext cx="4766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Place your atoms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32198" y="2937218"/>
            <a:ext cx="4766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Bond with single bonds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00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/>
      <p:bldP spid="23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Practice…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6480" y="97038"/>
            <a:ext cx="16889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B050"/>
                </a:solidFill>
              </a:rPr>
              <a:t>H</a:t>
            </a:r>
            <a:r>
              <a:rPr lang="en-US" sz="66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6600" b="1" dirty="0" smtClean="0">
                <a:solidFill>
                  <a:srgbClr val="00B050"/>
                </a:solidFill>
              </a:rPr>
              <a:t>O</a:t>
            </a:r>
            <a:endParaRPr lang="en-US" sz="6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1347" y="1108593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2649854" y="1108591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014271" y="4518119"/>
            <a:ext cx="5186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-48993" y="2379184"/>
            <a:ext cx="39460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Hydrogen HAS to go on the outside, so oxygen HAS to go on the inside!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35998" y="1108592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O</a:t>
            </a:r>
            <a:endParaRPr lang="en-US" sz="8000" b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183928" y="2326726"/>
            <a:ext cx="36082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Give everything a single bond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59935" y="1105247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6588442" y="1105245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5474586" y="1105246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O</a:t>
            </a:r>
            <a:endParaRPr lang="en-US" sz="8000" b="1" baseline="-25000" dirty="0"/>
          </a:p>
        </p:txBody>
      </p:sp>
      <p:sp>
        <p:nvSpPr>
          <p:cNvPr id="43" name="Oval 42"/>
          <p:cNvSpPr/>
          <p:nvPr/>
        </p:nvSpPr>
        <p:spPr>
          <a:xfrm>
            <a:off x="5172063" y="15350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172063" y="19134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359842" y="15350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370222" y="19134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8685937" y="2573131"/>
            <a:ext cx="3115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Give everything a full shell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06678" y="1101901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10835185" y="1101899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9721329" y="1101900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O</a:t>
            </a:r>
            <a:endParaRPr lang="en-US" sz="8000" b="1" baseline="-25000" dirty="0"/>
          </a:p>
        </p:txBody>
      </p:sp>
      <p:sp>
        <p:nvSpPr>
          <p:cNvPr id="55" name="Oval 54"/>
          <p:cNvSpPr/>
          <p:nvPr/>
        </p:nvSpPr>
        <p:spPr>
          <a:xfrm>
            <a:off x="9418806" y="153167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9418806" y="191011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0606585" y="153167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0616965" y="191011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9855605" y="10966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0243709" y="109361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9855605" y="226846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0243709" y="22654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278741" y="3539718"/>
            <a:ext cx="3929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Hydrogen is already full!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83928" y="3853198"/>
            <a:ext cx="10205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65" name="TextBox 64"/>
          <p:cNvSpPr txBox="1"/>
          <p:nvPr/>
        </p:nvSpPr>
        <p:spPr>
          <a:xfrm>
            <a:off x="6924369" y="3853198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5532886" y="3853199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O</a:t>
            </a:r>
            <a:endParaRPr lang="en-US" sz="8000" b="1" baseline="-250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6397814" y="4514920"/>
            <a:ext cx="5186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5646723" y="3846984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034827" y="384394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646723" y="501878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034827" y="5015744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ent Arrow 2"/>
          <p:cNvSpPr/>
          <p:nvPr/>
        </p:nvSpPr>
        <p:spPr>
          <a:xfrm rot="16200000">
            <a:off x="5899737" y="5167913"/>
            <a:ext cx="766626" cy="1044054"/>
          </a:xfrm>
          <a:prstGeom prst="bentArrow">
            <a:avLst>
              <a:gd name="adj1" fmla="val 12069"/>
              <a:gd name="adj2" fmla="val 28448"/>
              <a:gd name="adj3" fmla="val 25000"/>
              <a:gd name="adj4" fmla="val 3685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27094" y="5366553"/>
            <a:ext cx="4774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“lone pairs” – have to leave them as dots!</a:t>
            </a:r>
            <a:endParaRPr lang="en-US" sz="36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4909917" y="57803"/>
            <a:ext cx="68915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2(1) + 1(6) = 8 </a:t>
            </a:r>
            <a:r>
              <a:rPr lang="en-US" sz="4400" b="1" dirty="0" err="1" smtClean="0">
                <a:solidFill>
                  <a:srgbClr val="00B050"/>
                </a:solidFill>
              </a:rPr>
              <a:t>ve</a:t>
            </a:r>
            <a:r>
              <a:rPr lang="en-US" sz="4400" b="1" dirty="0" smtClean="0">
                <a:solidFill>
                  <a:srgbClr val="00B050"/>
                </a:solidFill>
              </a:rPr>
              <a:t>- to draw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7" grpId="0"/>
      <p:bldP spid="25" grpId="0"/>
      <p:bldP spid="34" grpId="0"/>
      <p:bldP spid="39" grpId="0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/>
      <p:bldP spid="71" grpId="0" animBg="1"/>
      <p:bldP spid="72" grpId="0" animBg="1"/>
      <p:bldP spid="73" grpId="0" animBg="1"/>
      <p:bldP spid="74" grpId="0" animBg="1"/>
      <p:bldP spid="3" grpId="0" animBg="1"/>
      <p:bldP spid="75" grpId="0"/>
      <p:bldP spid="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/>
          <p:cNvSpPr txBox="1"/>
          <p:nvPr/>
        </p:nvSpPr>
        <p:spPr>
          <a:xfrm>
            <a:off x="9871417" y="20735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44" name="Oval 43"/>
          <p:cNvSpPr/>
          <p:nvPr/>
        </p:nvSpPr>
        <p:spPr>
          <a:xfrm>
            <a:off x="5172063" y="19134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181954" y="873981"/>
            <a:ext cx="55961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1(4) + 4(7)  = 32 </a:t>
            </a:r>
            <a:r>
              <a:rPr lang="en-US" sz="3200" b="1" dirty="0" err="1" smtClean="0">
                <a:solidFill>
                  <a:srgbClr val="00B050"/>
                </a:solidFill>
              </a:rPr>
              <a:t>ve</a:t>
            </a:r>
            <a:r>
              <a:rPr lang="en-US" sz="3200" b="1" dirty="0" smtClean="0">
                <a:solidFill>
                  <a:srgbClr val="00B050"/>
                </a:solidFill>
              </a:rPr>
              <a:t>- </a:t>
            </a:r>
            <a:br>
              <a:rPr lang="en-US" sz="3200" b="1" dirty="0" smtClean="0">
                <a:solidFill>
                  <a:srgbClr val="00B050"/>
                </a:solidFill>
              </a:rPr>
            </a:br>
            <a:r>
              <a:rPr lang="en-US" sz="3200" b="1" dirty="0" smtClean="0">
                <a:solidFill>
                  <a:srgbClr val="00B050"/>
                </a:solidFill>
              </a:rPr>
              <a:t>= 16 pairs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884116" y="2326212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Practice…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59935" y="1105247"/>
            <a:ext cx="8382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2439699" y="-117663"/>
            <a:ext cx="31883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B050"/>
                </a:solidFill>
              </a:rPr>
              <a:t>CF</a:t>
            </a:r>
            <a:r>
              <a:rPr lang="en-US" sz="6600" b="1" baseline="-25000" dirty="0" smtClean="0">
                <a:solidFill>
                  <a:srgbClr val="00B050"/>
                </a:solidFill>
              </a:rPr>
              <a:t>4</a:t>
            </a:r>
            <a:endParaRPr lang="en-US" sz="6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10" y="2457950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F</a:t>
            </a:r>
            <a:endParaRPr lang="en-US" sz="72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9976" y="1748463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F</a:t>
            </a:r>
            <a:endParaRPr lang="en-US" sz="5400" b="1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807248" y="5194254"/>
            <a:ext cx="5186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1954" y="3905516"/>
            <a:ext cx="37286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Carbon is less electronegative so it goes in the center. Spread the fluorine atoms around the “sides of the box”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5172063" y="15350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80737" y="2485530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C</a:t>
            </a:r>
            <a:endParaRPr lang="en-US" sz="5400" b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3216152" y="2371885"/>
            <a:ext cx="20926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Give everything a single bond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88442" y="1105245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5474586" y="1105246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C</a:t>
            </a:r>
            <a:endParaRPr lang="en-US" sz="8000" b="1" baseline="-25000" dirty="0"/>
          </a:p>
        </p:txBody>
      </p:sp>
      <p:sp>
        <p:nvSpPr>
          <p:cNvPr id="45" name="Oval 44"/>
          <p:cNvSpPr/>
          <p:nvPr/>
        </p:nvSpPr>
        <p:spPr>
          <a:xfrm>
            <a:off x="6359842" y="15350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370222" y="19134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924369" y="2304251"/>
            <a:ext cx="2456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Give everything a full shell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725046" y="1129197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10835185" y="1101899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9721329" y="1101900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C</a:t>
            </a:r>
            <a:endParaRPr lang="en-US" sz="8000" b="1" baseline="-25000" dirty="0"/>
          </a:p>
        </p:txBody>
      </p:sp>
      <p:sp>
        <p:nvSpPr>
          <p:cNvPr id="55" name="Oval 54"/>
          <p:cNvSpPr/>
          <p:nvPr/>
        </p:nvSpPr>
        <p:spPr>
          <a:xfrm>
            <a:off x="9418806" y="153167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9418806" y="191011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0606585" y="153167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0616965" y="191011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9855605" y="10966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0243709" y="109361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9855605" y="226846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0243709" y="22654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90904" y="79972"/>
            <a:ext cx="21225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Carbon is already full!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556627" y="4764396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F</a:t>
            </a:r>
            <a:endParaRPr lang="en-US" sz="4800" b="1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6375119" y="4672064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C</a:t>
            </a:r>
            <a:endParaRPr lang="en-US" sz="4800" b="1" baseline="-250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7011519" y="5179895"/>
            <a:ext cx="5186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18316" y="3157800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F</a:t>
            </a:r>
            <a:endParaRPr lang="en-US" sz="5400" b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1270740" y="2502206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F</a:t>
            </a:r>
            <a:endParaRPr lang="en-US" sz="6000" b="1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5605507" y="-43808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5605627" y="2304251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F</a:t>
            </a:r>
            <a:endParaRPr lang="en-US" sz="8000" b="1" baseline="-25000" dirty="0"/>
          </a:p>
        </p:txBody>
      </p:sp>
      <p:sp>
        <p:nvSpPr>
          <p:cNvPr id="67" name="Oval 66"/>
          <p:cNvSpPr/>
          <p:nvPr/>
        </p:nvSpPr>
        <p:spPr>
          <a:xfrm>
            <a:off x="5588886" y="11250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976990" y="112201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621595" y="22938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009699" y="229077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11491131" y="1491997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1501511" y="1870437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0951402" y="22376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11339506" y="2234594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10975219" y="110422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1363323" y="110118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10589669" y="37582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0586401" y="75426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9928753" y="5862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0316857" y="55577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9574000" y="32842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9584380" y="70686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8700745" y="22267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9088849" y="2223714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8724562" y="109334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9112666" y="109030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8424905" y="148407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8435285" y="1862511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0548725" y="272762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10545457" y="310606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9533056" y="268022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9543436" y="305866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9870487" y="346064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10258591" y="3457602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6450059" y="3565390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F</a:t>
            </a:r>
            <a:endParaRPr lang="en-US" sz="4800" b="1" baseline="-25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285220" y="4764396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F</a:t>
            </a:r>
            <a:endParaRPr lang="en-US" sz="6000" b="1" baseline="-25000" dirty="0"/>
          </a:p>
        </p:txBody>
      </p:sp>
      <p:cxnSp>
        <p:nvCxnSpPr>
          <p:cNvPr id="105" name="Straight Connector 104"/>
          <p:cNvCxnSpPr/>
          <p:nvPr/>
        </p:nvCxnSpPr>
        <p:spPr>
          <a:xfrm rot="5400000">
            <a:off x="6434900" y="4587708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6491044" y="5774040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F</a:t>
            </a:r>
            <a:endParaRPr lang="en-US" sz="4800" b="1" baseline="-25000" dirty="0"/>
          </a:p>
        </p:txBody>
      </p:sp>
      <p:cxnSp>
        <p:nvCxnSpPr>
          <p:cNvPr id="107" name="Straight Connector 106"/>
          <p:cNvCxnSpPr/>
          <p:nvPr/>
        </p:nvCxnSpPr>
        <p:spPr>
          <a:xfrm rot="5400000">
            <a:off x="6434900" y="565255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6467337" y="354284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6759905" y="353980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7547586" y="542921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7840154" y="542617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5271026" y="543981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563594" y="5436775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271026" y="466235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63594" y="4659308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7530016" y="470618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7822584" y="470314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480986" y="6422529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773554" y="643313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8033584" y="497548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8033584" y="525627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915490" y="3805666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915490" y="408645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209223" y="377253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209223" y="405332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5055962" y="488404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5055962" y="516483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938693" y="589781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938693" y="617860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6257162" y="5897812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257162" y="6178603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2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44" grpId="0" animBg="1"/>
      <p:bldP spid="133" grpId="0"/>
      <p:bldP spid="78" grpId="0"/>
      <p:bldP spid="40" grpId="0"/>
      <p:bldP spid="6" grpId="0"/>
      <p:bldP spid="15" grpId="0"/>
      <p:bldP spid="17" grpId="0"/>
      <p:bldP spid="25" grpId="0"/>
      <p:bldP spid="43" grpId="0" animBg="1"/>
      <p:bldP spid="34" grpId="0"/>
      <p:bldP spid="39" grpId="0"/>
      <p:bldP spid="41" grpId="0"/>
      <p:bldP spid="42" grpId="0"/>
      <p:bldP spid="45" grpId="0" animBg="1"/>
      <p:bldP spid="46" grpId="0" animBg="1"/>
      <p:bldP spid="47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5" grpId="0"/>
      <p:bldP spid="66" grpId="0"/>
      <p:bldP spid="48" grpId="0"/>
      <p:bldP spid="49" grpId="0"/>
      <p:bldP spid="50" grpId="0"/>
      <p:bldP spid="51" grpId="0"/>
      <p:bldP spid="67" grpId="0" animBg="1"/>
      <p:bldP spid="68" grpId="0" animBg="1"/>
      <p:bldP spid="69" grpId="0" animBg="1"/>
      <p:bldP spid="76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/>
      <p:bldP spid="104" grpId="0"/>
      <p:bldP spid="106" grpId="0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5817486" y="4614271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H</a:t>
            </a:r>
            <a:endParaRPr lang="en-US" sz="6000" b="1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9796604" y="2314914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1353800" cy="1325563"/>
          </a:xfrm>
        </p:spPr>
        <p:txBody>
          <a:bodyPr/>
          <a:lstStyle/>
          <a:p>
            <a:r>
              <a:rPr lang="en-US" u="sng" dirty="0" smtClean="0">
                <a:latin typeface="Impact" panose="020B0806030902050204" pitchFamily="34" charset="0"/>
              </a:rPr>
              <a:t>Practice…</a:t>
            </a:r>
            <a:endParaRPr lang="en-US" u="sng" dirty="0"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9699" y="-117663"/>
            <a:ext cx="31883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B050"/>
                </a:solidFill>
              </a:rPr>
              <a:t>NH</a:t>
            </a:r>
            <a:r>
              <a:rPr lang="en-US" sz="6600" b="1" baseline="-25000" dirty="0" smtClean="0">
                <a:solidFill>
                  <a:srgbClr val="00B050"/>
                </a:solidFill>
              </a:rPr>
              <a:t>3</a:t>
            </a:r>
            <a:endParaRPr lang="en-US" sz="6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10" y="2457950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H</a:t>
            </a:r>
            <a:endParaRPr lang="en-US" sz="7200" b="1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6339514" y="5044129"/>
            <a:ext cx="5186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1954" y="3905516"/>
            <a:ext cx="44540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Only element that can go on the inside is nitrogen since hydrogens have to go on the outside! Put  hydrogens around it on the “sides of the box”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737" y="2485530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N</a:t>
            </a:r>
            <a:endParaRPr lang="en-US" sz="5400" b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3216152" y="2371885"/>
            <a:ext cx="20926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Give everything a single bond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59935" y="1105247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6588442" y="1105245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5474586" y="1105246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N</a:t>
            </a:r>
            <a:endParaRPr lang="en-US" sz="8000" b="1" baseline="-25000" dirty="0"/>
          </a:p>
        </p:txBody>
      </p:sp>
      <p:sp>
        <p:nvSpPr>
          <p:cNvPr id="43" name="Oval 42"/>
          <p:cNvSpPr/>
          <p:nvPr/>
        </p:nvSpPr>
        <p:spPr>
          <a:xfrm>
            <a:off x="5172063" y="15350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172063" y="19134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359842" y="15350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370222" y="19134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924369" y="2304251"/>
            <a:ext cx="2456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Give everything a full shell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640711" y="1187350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10862859" y="1162091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9721329" y="1101900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N</a:t>
            </a:r>
            <a:endParaRPr lang="en-US" sz="8000" b="1" baseline="-25000" dirty="0"/>
          </a:p>
        </p:txBody>
      </p:sp>
      <p:sp>
        <p:nvSpPr>
          <p:cNvPr id="55" name="Oval 54"/>
          <p:cNvSpPr/>
          <p:nvPr/>
        </p:nvSpPr>
        <p:spPr>
          <a:xfrm>
            <a:off x="9418806" y="153167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9418806" y="191011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0606585" y="153167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0616965" y="191011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9855605" y="109665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0243709" y="109361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9855605" y="2268463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0243709" y="22654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290904" y="79972"/>
            <a:ext cx="21225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Hydrogen is already full!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088893" y="4614271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H</a:t>
            </a:r>
            <a:endParaRPr lang="en-US" sz="4800" b="1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6907385" y="4521939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N</a:t>
            </a:r>
            <a:endParaRPr lang="en-US" sz="4800" b="1" baseline="-250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7543785" y="5029770"/>
            <a:ext cx="51861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18316" y="3157800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H</a:t>
            </a:r>
            <a:endParaRPr lang="en-US" sz="5400" b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1339274" y="2466692"/>
            <a:ext cx="1214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H</a:t>
            </a:r>
            <a:endParaRPr lang="en-US" sz="5400" b="1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5533855" y="2285475"/>
            <a:ext cx="1214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H</a:t>
            </a:r>
            <a:endParaRPr lang="en-US" sz="8000" b="1" baseline="-25000" dirty="0"/>
          </a:p>
        </p:txBody>
      </p:sp>
      <p:sp>
        <p:nvSpPr>
          <p:cNvPr id="69" name="Oval 68"/>
          <p:cNvSpPr/>
          <p:nvPr/>
        </p:nvSpPr>
        <p:spPr>
          <a:xfrm>
            <a:off x="5621595" y="229381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009699" y="229077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6907385" y="5651914"/>
            <a:ext cx="1214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H</a:t>
            </a:r>
            <a:endParaRPr lang="en-US" sz="4800" b="1" baseline="-25000" dirty="0"/>
          </a:p>
        </p:txBody>
      </p:sp>
      <p:cxnSp>
        <p:nvCxnSpPr>
          <p:cNvPr id="107" name="Straight Connector 106"/>
          <p:cNvCxnSpPr/>
          <p:nvPr/>
        </p:nvCxnSpPr>
        <p:spPr>
          <a:xfrm rot="5400000">
            <a:off x="6967166" y="55024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6930016" y="4431021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7222584" y="4427977"/>
            <a:ext cx="182880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181954" y="873981"/>
            <a:ext cx="55961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1(5) + 3(1)  = 8 </a:t>
            </a:r>
            <a:r>
              <a:rPr lang="en-US" sz="3200" b="1" dirty="0" err="1" smtClean="0">
                <a:solidFill>
                  <a:srgbClr val="00B050"/>
                </a:solidFill>
              </a:rPr>
              <a:t>ve</a:t>
            </a:r>
            <a:r>
              <a:rPr lang="en-US" sz="3200" b="1" dirty="0" smtClean="0">
                <a:solidFill>
                  <a:srgbClr val="00B050"/>
                </a:solidFill>
              </a:rPr>
              <a:t>- </a:t>
            </a:r>
            <a:br>
              <a:rPr lang="en-US" sz="3200" b="1" dirty="0" smtClean="0">
                <a:solidFill>
                  <a:srgbClr val="00B050"/>
                </a:solidFill>
              </a:rPr>
            </a:br>
            <a:r>
              <a:rPr lang="en-US" sz="3200" b="1" dirty="0" smtClean="0">
                <a:solidFill>
                  <a:srgbClr val="00B050"/>
                </a:solidFill>
              </a:rPr>
              <a:t>= 4 pairs 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8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78" grpId="0"/>
      <p:bldP spid="6" grpId="0"/>
      <p:bldP spid="15" grpId="0"/>
      <p:bldP spid="25" grpId="0"/>
      <p:bldP spid="34" grpId="0"/>
      <p:bldP spid="39" grpId="0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5" grpId="0"/>
      <p:bldP spid="66" grpId="0"/>
      <p:bldP spid="48" grpId="0"/>
      <p:bldP spid="49" grpId="0"/>
      <p:bldP spid="51" grpId="0"/>
      <p:bldP spid="69" grpId="0" animBg="1"/>
      <p:bldP spid="76" grpId="0" animBg="1"/>
      <p:bldP spid="106" grpId="0"/>
      <p:bldP spid="108" grpId="0" animBg="1"/>
      <p:bldP spid="109" grpId="0" animBg="1"/>
      <p:bldP spid="1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19" t="3986"/>
          <a:stretch/>
        </p:blipFill>
        <p:spPr>
          <a:xfrm>
            <a:off x="3443288" y="957263"/>
            <a:ext cx="4908557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409</Words>
  <Application>Microsoft Office PowerPoint</Application>
  <PresentationFormat>Widescreen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Office Theme</vt:lpstr>
      <vt:lpstr>Lewis  Structures for Molecules using  SINGLE BONDS</vt:lpstr>
      <vt:lpstr>STEPS – YOU MUST FOLLOW THEM!!!!!!!!!!!</vt:lpstr>
      <vt:lpstr>PLACEMENT SUGGESTIONS (for step #2)</vt:lpstr>
      <vt:lpstr>Practice…</vt:lpstr>
      <vt:lpstr>Practice…</vt:lpstr>
      <vt:lpstr>Practice…</vt:lpstr>
      <vt:lpstr>Practice…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Diagrams Lewis Structures Lewis Dot Diagrams Lewis Dot Structures</dc:title>
  <dc:creator>Farmer, Stephanie [DH]</dc:creator>
  <cp:lastModifiedBy>Farmer, Stephanie [DH]</cp:lastModifiedBy>
  <cp:revision>22</cp:revision>
  <dcterms:created xsi:type="dcterms:W3CDTF">2019-12-03T16:11:40Z</dcterms:created>
  <dcterms:modified xsi:type="dcterms:W3CDTF">2019-12-04T23:03:45Z</dcterms:modified>
</cp:coreProperties>
</file>