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F079D-8C4F-49DF-9591-1B6D4A81ABEF}" type="datetimeFigureOut">
              <a:rPr lang="en-US" smtClean="0"/>
              <a:t>12/4/2019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4E03-4942-4521-9E84-61417C3F7B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2160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F079D-8C4F-49DF-9591-1B6D4A81ABEF}" type="datetimeFigureOut">
              <a:rPr lang="en-US" smtClean="0"/>
              <a:t>12/4/2019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4E03-4942-4521-9E84-61417C3F7B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0774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F079D-8C4F-49DF-9591-1B6D4A81ABEF}" type="datetimeFigureOut">
              <a:rPr lang="en-US" smtClean="0"/>
              <a:t>12/4/2019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4E03-4942-4521-9E84-61417C3F7B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690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F079D-8C4F-49DF-9591-1B6D4A81ABEF}" type="datetimeFigureOut">
              <a:rPr lang="en-US" smtClean="0"/>
              <a:t>12/4/2019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4E03-4942-4521-9E84-61417C3F7B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9456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F079D-8C4F-49DF-9591-1B6D4A81ABEF}" type="datetimeFigureOut">
              <a:rPr lang="en-US" smtClean="0"/>
              <a:t>12/4/2019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4E03-4942-4521-9E84-61417C3F7B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0473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F079D-8C4F-49DF-9591-1B6D4A81ABEF}" type="datetimeFigureOut">
              <a:rPr lang="en-US" smtClean="0"/>
              <a:t>12/4/2019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4E03-4942-4521-9E84-61417C3F7B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179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F079D-8C4F-49DF-9591-1B6D4A81ABEF}" type="datetimeFigureOut">
              <a:rPr lang="en-US" smtClean="0"/>
              <a:t>12/4/2019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4E03-4942-4521-9E84-61417C3F7B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639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F079D-8C4F-49DF-9591-1B6D4A81ABEF}" type="datetimeFigureOut">
              <a:rPr lang="en-US" smtClean="0"/>
              <a:t>12/4/2019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4E03-4942-4521-9E84-61417C3F7B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7728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F079D-8C4F-49DF-9591-1B6D4A81ABEF}" type="datetimeFigureOut">
              <a:rPr lang="en-US" smtClean="0"/>
              <a:t>12/4/2019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4E03-4942-4521-9E84-61417C3F7B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8373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F079D-8C4F-49DF-9591-1B6D4A81ABEF}" type="datetimeFigureOut">
              <a:rPr lang="en-US" smtClean="0"/>
              <a:t>12/4/2019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4E03-4942-4521-9E84-61417C3F7B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0720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F079D-8C4F-49DF-9591-1B6D4A81ABEF}" type="datetimeFigureOut">
              <a:rPr lang="en-US" smtClean="0"/>
              <a:t>12/4/2019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4E03-4942-4521-9E84-61417C3F7B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0081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1F079D-8C4F-49DF-9591-1B6D4A81ABEF}" type="datetimeFigureOut">
              <a:rPr lang="en-US" smtClean="0"/>
              <a:t>12/4/2019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2F4E03-4942-4521-9E84-61417C3F7B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7651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-40692"/>
            <a:ext cx="12192000" cy="2013045"/>
          </a:xfrm>
        </p:spPr>
        <p:txBody>
          <a:bodyPr>
            <a:noAutofit/>
          </a:bodyPr>
          <a:lstStyle/>
          <a:p>
            <a:r>
              <a:rPr lang="en-US" dirty="0" smtClean="0">
                <a:latin typeface="Impact" panose="020B0806030902050204" pitchFamily="34" charset="0"/>
              </a:rPr>
              <a:t>Lewis  Structures for Molecules using </a:t>
            </a:r>
            <a:br>
              <a:rPr lang="en-US" dirty="0" smtClean="0">
                <a:latin typeface="Impact" panose="020B0806030902050204" pitchFamily="34" charset="0"/>
              </a:rPr>
            </a:br>
            <a:r>
              <a:rPr lang="en-US" dirty="0" smtClean="0">
                <a:latin typeface="Impact" panose="020B0806030902050204" pitchFamily="34" charset="0"/>
              </a:rPr>
              <a:t>SINGLE BONDS</a:t>
            </a:r>
            <a:endParaRPr lang="en-US" dirty="0">
              <a:latin typeface="Impact" panose="020B0806030902050204" pitchFamily="34" charset="0"/>
            </a:endParaRPr>
          </a:p>
        </p:txBody>
      </p:sp>
      <p:pic>
        <p:nvPicPr>
          <p:cNvPr id="1026" name="Picture 2" descr="Image result for dots everywher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6829"/>
          <a:stretch/>
        </p:blipFill>
        <p:spPr bwMode="auto">
          <a:xfrm>
            <a:off x="1965277" y="2088109"/>
            <a:ext cx="8261445" cy="4436025"/>
          </a:xfrm>
          <a:prstGeom prst="rect">
            <a:avLst/>
          </a:prstGeom>
          <a:noFill/>
          <a:ln w="762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93818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1353800" cy="1325563"/>
          </a:xfrm>
        </p:spPr>
        <p:txBody>
          <a:bodyPr/>
          <a:lstStyle/>
          <a:p>
            <a:r>
              <a:rPr lang="en-US" u="sng" dirty="0" smtClean="0">
                <a:latin typeface="Impact" panose="020B0806030902050204" pitchFamily="34" charset="0"/>
              </a:rPr>
              <a:t>STEPS – YOU MUST FOLLOW THEM!!!!!!!!!!!</a:t>
            </a:r>
            <a:endParaRPr lang="en-US" u="sng" dirty="0">
              <a:latin typeface="Impact" panose="020B080603090205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77925"/>
            <a:ext cx="10515600" cy="435133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b="1" dirty="0" smtClean="0"/>
              <a:t> </a:t>
            </a:r>
            <a:r>
              <a:rPr lang="en-US" sz="3200" b="1" u="sng" dirty="0" smtClean="0">
                <a:solidFill>
                  <a:srgbClr val="FF0000"/>
                </a:solidFill>
              </a:rPr>
              <a:t>COUNT</a:t>
            </a:r>
            <a:r>
              <a:rPr lang="en-US" sz="3200" b="1" dirty="0" smtClean="0"/>
              <a:t> and sum valence electrons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1" dirty="0" smtClean="0"/>
              <a:t> </a:t>
            </a:r>
            <a:r>
              <a:rPr lang="en-US" sz="3200" b="1" u="sng" dirty="0" smtClean="0">
                <a:solidFill>
                  <a:srgbClr val="FF0000"/>
                </a:solidFill>
              </a:rPr>
              <a:t>PLACE</a:t>
            </a:r>
            <a:r>
              <a:rPr lang="en-US" sz="3200" b="1" dirty="0" smtClean="0"/>
              <a:t> your atoms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1" dirty="0" smtClean="0"/>
              <a:t>Bond all your atoms with </a:t>
            </a:r>
            <a:r>
              <a:rPr lang="en-US" sz="3200" b="1" u="sng" dirty="0" smtClean="0">
                <a:solidFill>
                  <a:srgbClr val="FF0000"/>
                </a:solidFill>
              </a:rPr>
              <a:t>SINGLE BONDS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1" dirty="0" smtClean="0"/>
              <a:t>Give all atoms a </a:t>
            </a:r>
            <a:r>
              <a:rPr lang="en-US" sz="3200" b="1" u="sng" dirty="0" smtClean="0">
                <a:solidFill>
                  <a:srgbClr val="FF0000"/>
                </a:solidFill>
              </a:rPr>
              <a:t>FULL SHELL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1" dirty="0" smtClean="0"/>
              <a:t> </a:t>
            </a:r>
            <a:r>
              <a:rPr lang="en-US" sz="3200" b="1" u="sng" dirty="0" smtClean="0">
                <a:solidFill>
                  <a:srgbClr val="FF0000"/>
                </a:solidFill>
              </a:rPr>
              <a:t>RECOUNT</a:t>
            </a:r>
            <a:r>
              <a:rPr lang="en-US" sz="3200" b="1" dirty="0" smtClean="0"/>
              <a:t> the number of e- (dots) used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1" dirty="0" smtClean="0"/>
              <a:t> </a:t>
            </a:r>
            <a:r>
              <a:rPr lang="en-US" sz="3200" b="1" u="sng" dirty="0" smtClean="0">
                <a:solidFill>
                  <a:srgbClr val="FF0000"/>
                </a:solidFill>
              </a:rPr>
              <a:t>FIX IF NEEDED</a:t>
            </a:r>
          </a:p>
          <a:p>
            <a:pPr lvl="1"/>
            <a:r>
              <a:rPr lang="en-US" sz="2800" b="1" dirty="0" smtClean="0"/>
              <a:t>Used too few? ADD EXTRA TO CENTRAL ATOM</a:t>
            </a:r>
          </a:p>
          <a:p>
            <a:pPr lvl="1"/>
            <a:r>
              <a:rPr lang="en-US" sz="2800" b="1" dirty="0" smtClean="0"/>
              <a:t>Used too many? FIX WITH DOUBLE and/or TRIPLE BONDS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500469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1353800" cy="1325563"/>
          </a:xfrm>
        </p:spPr>
        <p:txBody>
          <a:bodyPr/>
          <a:lstStyle/>
          <a:p>
            <a:r>
              <a:rPr lang="en-US" u="sng" dirty="0" smtClean="0">
                <a:latin typeface="Impact" panose="020B0806030902050204" pitchFamily="34" charset="0"/>
              </a:rPr>
              <a:t>PLACEMENT SUGGESTIONS (for step #2)</a:t>
            </a:r>
            <a:endParaRPr lang="en-US" u="sng" dirty="0">
              <a:latin typeface="Impact" panose="020B080603090205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" y="1177925"/>
            <a:ext cx="11928143" cy="4351338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b="1" dirty="0" smtClean="0"/>
              <a:t>Hydrogen </a:t>
            </a:r>
            <a:r>
              <a:rPr lang="en-US" sz="3200" b="1" u="sng" dirty="0" smtClean="0"/>
              <a:t>ALWAYS</a:t>
            </a:r>
            <a:r>
              <a:rPr lang="en-US" sz="3200" b="1" dirty="0" smtClean="0"/>
              <a:t> goes on the outside</a:t>
            </a:r>
          </a:p>
          <a:p>
            <a:pPr lvl="1"/>
            <a:r>
              <a:rPr lang="en-US" sz="2800" b="1" dirty="0" smtClean="0"/>
              <a:t>Hydrogen can only make 1 bond because it can only have 2 electrons total.</a:t>
            </a:r>
          </a:p>
          <a:p>
            <a:pPr lvl="1"/>
            <a:r>
              <a:rPr lang="en-US" sz="2800" b="1" dirty="0" smtClean="0"/>
              <a:t>It is a “dead end”</a:t>
            </a:r>
          </a:p>
          <a:p>
            <a:pPr lvl="1"/>
            <a:r>
              <a:rPr lang="en-US" sz="2800" b="1" dirty="0" smtClean="0"/>
              <a:t>It “terminates” or “caps off” a molecule</a:t>
            </a:r>
          </a:p>
          <a:p>
            <a:pPr marL="457200" lvl="1" indent="0">
              <a:buNone/>
            </a:pPr>
            <a:endParaRPr lang="en-US" sz="2800" b="1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3200" b="1" dirty="0" smtClean="0"/>
              <a:t>Least electronegative element goes in the center/middle/inside</a:t>
            </a:r>
          </a:p>
          <a:p>
            <a:pPr lvl="1"/>
            <a:r>
              <a:rPr lang="en-US" sz="2800" b="1" dirty="0" smtClean="0"/>
              <a:t>Usually…</a:t>
            </a:r>
          </a:p>
          <a:p>
            <a:pPr marL="457200" lvl="1" indent="0">
              <a:buNone/>
            </a:pPr>
            <a:endParaRPr lang="en-US" sz="2800" b="1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3200" b="1" dirty="0" smtClean="0"/>
              <a:t>Symmetry is good!</a:t>
            </a:r>
          </a:p>
          <a:p>
            <a:pPr lvl="1"/>
            <a:r>
              <a:rPr lang="en-US" sz="2800" b="1" dirty="0" smtClean="0"/>
              <a:t>When possible…</a:t>
            </a:r>
            <a:endParaRPr lang="en-US" sz="28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7137779" y="2156346"/>
            <a:ext cx="368489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H  </a:t>
            </a:r>
            <a:r>
              <a:rPr lang="en-US" sz="3200" b="1" dirty="0" err="1" smtClean="0"/>
              <a:t>H</a:t>
            </a:r>
            <a:r>
              <a:rPr lang="en-US" sz="3200" b="1" dirty="0" smtClean="0"/>
              <a:t>  O    </a:t>
            </a:r>
            <a:r>
              <a:rPr lang="en-US" sz="3200" b="1" dirty="0" smtClean="0">
                <a:solidFill>
                  <a:srgbClr val="FF0000"/>
                </a:solidFill>
              </a:rPr>
              <a:t>NO!</a:t>
            </a:r>
          </a:p>
          <a:p>
            <a:r>
              <a:rPr lang="en-US" sz="3200" b="1" dirty="0" smtClean="0"/>
              <a:t>H  O  H   </a:t>
            </a:r>
            <a:r>
              <a:rPr lang="en-US" sz="3200" b="1" dirty="0" smtClean="0">
                <a:solidFill>
                  <a:srgbClr val="00B050"/>
                </a:solidFill>
              </a:rPr>
              <a:t> YES!</a:t>
            </a:r>
            <a:endParaRPr lang="en-US" sz="3200" b="1" dirty="0">
              <a:solidFill>
                <a:srgbClr val="00B05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503761" y="3903260"/>
            <a:ext cx="1583140" cy="92804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4490113" y="3889612"/>
            <a:ext cx="1610436" cy="968991"/>
          </a:xfrm>
          <a:prstGeom prst="straightConnector1">
            <a:avLst/>
          </a:prstGeom>
          <a:ln w="762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6905767" y="3781385"/>
            <a:ext cx="2101755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00B050"/>
                </a:solidFill>
              </a:rPr>
              <a:t> Fr   &lt;  F</a:t>
            </a:r>
            <a:r>
              <a:rPr lang="en-US" sz="3200" b="1" dirty="0" smtClean="0">
                <a:solidFill>
                  <a:srgbClr val="00B050"/>
                </a:solidFill>
              </a:rPr>
              <a:t/>
            </a:r>
            <a:br>
              <a:rPr lang="en-US" sz="3200" b="1" dirty="0" smtClean="0">
                <a:solidFill>
                  <a:srgbClr val="00B050"/>
                </a:solidFill>
              </a:rPr>
            </a:br>
            <a:r>
              <a:rPr lang="en-US" sz="2800" b="1" dirty="0" smtClean="0">
                <a:solidFill>
                  <a:srgbClr val="00B050"/>
                </a:solidFill>
              </a:rPr>
              <a:t>least     most</a:t>
            </a:r>
            <a:endParaRPr lang="en-US" sz="28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220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1353800" cy="1325563"/>
          </a:xfrm>
        </p:spPr>
        <p:txBody>
          <a:bodyPr/>
          <a:lstStyle/>
          <a:p>
            <a:r>
              <a:rPr lang="en-US" u="sng" dirty="0" smtClean="0">
                <a:latin typeface="Impact" panose="020B0806030902050204" pitchFamily="34" charset="0"/>
              </a:rPr>
              <a:t>Practice…</a:t>
            </a:r>
            <a:endParaRPr lang="en-US" u="sng" dirty="0">
              <a:latin typeface="Impact" panose="020B080603090205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03793" y="5659"/>
            <a:ext cx="121465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smtClean="0">
                <a:solidFill>
                  <a:srgbClr val="00B050"/>
                </a:solidFill>
              </a:rPr>
              <a:t>H</a:t>
            </a:r>
            <a:r>
              <a:rPr lang="en-US" sz="6600" b="1" baseline="-25000" dirty="0" smtClean="0">
                <a:solidFill>
                  <a:srgbClr val="00B050"/>
                </a:solidFill>
              </a:rPr>
              <a:t>2</a:t>
            </a:r>
            <a:endParaRPr lang="en-US" sz="6600" b="1" baseline="-25000" dirty="0">
              <a:solidFill>
                <a:srgbClr val="00B05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72523" y="1462908"/>
            <a:ext cx="121465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dirty="0" smtClean="0"/>
              <a:t>H</a:t>
            </a:r>
            <a:endParaRPr lang="en-US" sz="8000" b="1" baseline="-25000" dirty="0"/>
          </a:p>
        </p:txBody>
      </p:sp>
      <p:sp>
        <p:nvSpPr>
          <p:cNvPr id="12" name="Oval 11"/>
          <p:cNvSpPr/>
          <p:nvPr/>
        </p:nvSpPr>
        <p:spPr>
          <a:xfrm>
            <a:off x="1784566" y="190195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1005504" y="2452526"/>
            <a:ext cx="121465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dirty="0" smtClean="0"/>
              <a:t>H</a:t>
            </a:r>
            <a:endParaRPr lang="en-US" sz="8000" b="1" baseline="-25000" dirty="0"/>
          </a:p>
        </p:txBody>
      </p:sp>
      <p:sp>
        <p:nvSpPr>
          <p:cNvPr id="14" name="Oval 13"/>
          <p:cNvSpPr/>
          <p:nvPr/>
        </p:nvSpPr>
        <p:spPr>
          <a:xfrm>
            <a:off x="1817547" y="2891568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4217362" y="1756607"/>
            <a:ext cx="121465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dirty="0" smtClean="0"/>
              <a:t>H</a:t>
            </a:r>
            <a:endParaRPr lang="en-US" sz="8000" b="1" baseline="-25000" dirty="0"/>
          </a:p>
        </p:txBody>
      </p:sp>
      <p:sp>
        <p:nvSpPr>
          <p:cNvPr id="16" name="Oval 15"/>
          <p:cNvSpPr/>
          <p:nvPr/>
        </p:nvSpPr>
        <p:spPr>
          <a:xfrm>
            <a:off x="5128351" y="2138197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5462722" y="1762529"/>
            <a:ext cx="121465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dirty="0" smtClean="0"/>
              <a:t>H</a:t>
            </a:r>
            <a:endParaRPr lang="en-US" sz="8000" b="1" baseline="-25000" dirty="0"/>
          </a:p>
        </p:txBody>
      </p:sp>
      <p:sp>
        <p:nvSpPr>
          <p:cNvPr id="18" name="Oval 17"/>
          <p:cNvSpPr/>
          <p:nvPr/>
        </p:nvSpPr>
        <p:spPr>
          <a:xfrm>
            <a:off x="5128351" y="2533575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8809560" y="1924602"/>
            <a:ext cx="121465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dirty="0" smtClean="0"/>
              <a:t>H</a:t>
            </a:r>
            <a:endParaRPr lang="en-US" sz="8000" b="1" baseline="-25000" dirty="0"/>
          </a:p>
        </p:txBody>
      </p:sp>
      <p:sp>
        <p:nvSpPr>
          <p:cNvPr id="20" name="TextBox 19"/>
          <p:cNvSpPr txBox="1"/>
          <p:nvPr/>
        </p:nvSpPr>
        <p:spPr>
          <a:xfrm>
            <a:off x="10137943" y="1924602"/>
            <a:ext cx="121465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dirty="0" smtClean="0"/>
              <a:t>H</a:t>
            </a:r>
            <a:endParaRPr lang="en-US" sz="8000" b="1" baseline="-25000" dirty="0"/>
          </a:p>
        </p:txBody>
      </p:sp>
      <p:cxnSp>
        <p:nvCxnSpPr>
          <p:cNvPr id="22" name="Straight Connector 21"/>
          <p:cNvCxnSpPr/>
          <p:nvPr/>
        </p:nvCxnSpPr>
        <p:spPr>
          <a:xfrm>
            <a:off x="9633613" y="2590725"/>
            <a:ext cx="518615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48457" y="3527243"/>
            <a:ext cx="277788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FF0000"/>
                </a:solidFill>
              </a:rPr>
              <a:t>Not bonded!</a:t>
            </a:r>
            <a:endParaRPr lang="en-US" sz="3200" b="1" baseline="-25000" dirty="0">
              <a:solidFill>
                <a:srgbClr val="FF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155464" y="3785547"/>
            <a:ext cx="476614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FF0000"/>
                </a:solidFill>
              </a:rPr>
              <a:t>They are sharing! Each hydrogen thinks it has 2 </a:t>
            </a:r>
            <a:r>
              <a:rPr lang="en-US" sz="3200" b="1" dirty="0" err="1" smtClean="0">
                <a:solidFill>
                  <a:srgbClr val="FF0000"/>
                </a:solidFill>
              </a:rPr>
              <a:t>v.e</a:t>
            </a:r>
            <a:r>
              <a:rPr lang="en-US" sz="3200" b="1" dirty="0" smtClean="0">
                <a:solidFill>
                  <a:srgbClr val="FF0000"/>
                </a:solidFill>
              </a:rPr>
              <a:t>- and it only wants two!</a:t>
            </a:r>
            <a:endParaRPr lang="en-US" sz="3200" b="1" baseline="-25000" dirty="0">
              <a:solidFill>
                <a:srgbClr val="FF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8354804" y="3425457"/>
            <a:ext cx="339481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FF0000"/>
                </a:solidFill>
              </a:rPr>
              <a:t>Can replace two dots in a bond with a line</a:t>
            </a:r>
            <a:endParaRPr lang="en-US" sz="3200" b="1" baseline="-25000" dirty="0">
              <a:solidFill>
                <a:srgbClr val="FF0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885112" y="296912"/>
            <a:ext cx="689156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00B050"/>
                </a:solidFill>
              </a:rPr>
              <a:t>2(1) = 2 </a:t>
            </a:r>
            <a:r>
              <a:rPr lang="en-US" sz="4400" b="1" dirty="0" err="1" smtClean="0">
                <a:solidFill>
                  <a:srgbClr val="00B050"/>
                </a:solidFill>
              </a:rPr>
              <a:t>ve</a:t>
            </a:r>
            <a:r>
              <a:rPr lang="en-US" sz="4400" b="1" dirty="0" smtClean="0">
                <a:solidFill>
                  <a:srgbClr val="00B050"/>
                </a:solidFill>
              </a:rPr>
              <a:t>- to draw</a:t>
            </a:r>
            <a:endParaRPr lang="en-US" sz="4400" b="1" dirty="0">
              <a:solidFill>
                <a:srgbClr val="00B05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999217" y="1337900"/>
            <a:ext cx="47661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FF0000"/>
                </a:solidFill>
              </a:rPr>
              <a:t>Place your atoms</a:t>
            </a:r>
            <a:endParaRPr lang="en-US" sz="3200" b="1" baseline="-25000" dirty="0">
              <a:solidFill>
                <a:srgbClr val="FF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032198" y="2937218"/>
            <a:ext cx="47661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FF0000"/>
                </a:solidFill>
              </a:rPr>
              <a:t>Bond with single bonds</a:t>
            </a:r>
            <a:endParaRPr lang="en-US" sz="3200" b="1" baseline="-25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7001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/>
      <p:bldP spid="12" grpId="0" animBg="1"/>
      <p:bldP spid="13" grpId="0"/>
      <p:bldP spid="14" grpId="0" animBg="1"/>
      <p:bldP spid="15" grpId="0"/>
      <p:bldP spid="16" grpId="0" animBg="1"/>
      <p:bldP spid="17" grpId="0"/>
      <p:bldP spid="18" grpId="0" animBg="1"/>
      <p:bldP spid="19" grpId="0"/>
      <p:bldP spid="20" grpId="0"/>
      <p:bldP spid="23" grpId="0"/>
      <p:bldP spid="25" grpId="0"/>
      <p:bldP spid="26" grpId="0"/>
      <p:bldP spid="27" grpId="0"/>
      <p:bldP spid="28" grpId="0"/>
      <p:bldP spid="2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"/>
            <a:ext cx="11353800" cy="1325563"/>
          </a:xfrm>
        </p:spPr>
        <p:txBody>
          <a:bodyPr/>
          <a:lstStyle/>
          <a:p>
            <a:r>
              <a:rPr lang="en-US" u="sng" dirty="0" smtClean="0">
                <a:latin typeface="Impact" panose="020B0806030902050204" pitchFamily="34" charset="0"/>
              </a:rPr>
              <a:t>Practice…</a:t>
            </a:r>
            <a:endParaRPr lang="en-US" u="sng" dirty="0">
              <a:latin typeface="Impact" panose="020B080603090205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46480" y="97038"/>
            <a:ext cx="168890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smtClean="0">
                <a:solidFill>
                  <a:srgbClr val="00B050"/>
                </a:solidFill>
              </a:rPr>
              <a:t>H</a:t>
            </a:r>
            <a:r>
              <a:rPr lang="en-US" sz="6600" b="1" baseline="-25000" dirty="0" smtClean="0">
                <a:solidFill>
                  <a:srgbClr val="00B050"/>
                </a:solidFill>
              </a:rPr>
              <a:t>2</a:t>
            </a:r>
            <a:r>
              <a:rPr lang="en-US" sz="6600" b="1" dirty="0" smtClean="0">
                <a:solidFill>
                  <a:srgbClr val="00B050"/>
                </a:solidFill>
              </a:rPr>
              <a:t>O</a:t>
            </a:r>
            <a:endParaRPr lang="en-US" sz="6600" b="1" dirty="0">
              <a:solidFill>
                <a:srgbClr val="00B05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21347" y="1108593"/>
            <a:ext cx="121465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dirty="0" smtClean="0"/>
              <a:t>H</a:t>
            </a:r>
            <a:endParaRPr lang="en-US" sz="8000" b="1" baseline="-25000" dirty="0"/>
          </a:p>
        </p:txBody>
      </p:sp>
      <p:sp>
        <p:nvSpPr>
          <p:cNvPr id="17" name="TextBox 16"/>
          <p:cNvSpPr txBox="1"/>
          <p:nvPr/>
        </p:nvSpPr>
        <p:spPr>
          <a:xfrm>
            <a:off x="2649854" y="1108591"/>
            <a:ext cx="121465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dirty="0" smtClean="0"/>
              <a:t>H</a:t>
            </a:r>
            <a:endParaRPr lang="en-US" sz="8000" b="1" baseline="-25000" dirty="0"/>
          </a:p>
        </p:txBody>
      </p:sp>
      <p:cxnSp>
        <p:nvCxnSpPr>
          <p:cNvPr id="22" name="Straight Connector 21"/>
          <p:cNvCxnSpPr/>
          <p:nvPr/>
        </p:nvCxnSpPr>
        <p:spPr>
          <a:xfrm>
            <a:off x="5014271" y="4518119"/>
            <a:ext cx="518615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-48993" y="2379184"/>
            <a:ext cx="394605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</a:rPr>
              <a:t>Hydrogen HAS to go on the outside, so oxygen HAS to go on the inside!</a:t>
            </a:r>
            <a:endParaRPr lang="en-US" sz="2800" b="1" baseline="-25000" dirty="0">
              <a:solidFill>
                <a:srgbClr val="FF000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535998" y="1108592"/>
            <a:ext cx="121465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dirty="0" smtClean="0"/>
              <a:t>O</a:t>
            </a:r>
            <a:endParaRPr lang="en-US" sz="8000" b="1" baseline="-25000" dirty="0"/>
          </a:p>
        </p:txBody>
      </p:sp>
      <p:sp>
        <p:nvSpPr>
          <p:cNvPr id="39" name="TextBox 38"/>
          <p:cNvSpPr txBox="1"/>
          <p:nvPr/>
        </p:nvSpPr>
        <p:spPr>
          <a:xfrm>
            <a:off x="4183928" y="2326726"/>
            <a:ext cx="360828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</a:rPr>
              <a:t>Give everything a single bond</a:t>
            </a:r>
            <a:endParaRPr lang="en-US" sz="2800" b="1" baseline="-25000" dirty="0">
              <a:solidFill>
                <a:srgbClr val="FF0000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4259935" y="1105247"/>
            <a:ext cx="121465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dirty="0" smtClean="0"/>
              <a:t>H</a:t>
            </a:r>
            <a:endParaRPr lang="en-US" sz="8000" b="1" baseline="-25000" dirty="0"/>
          </a:p>
        </p:txBody>
      </p:sp>
      <p:sp>
        <p:nvSpPr>
          <p:cNvPr id="41" name="TextBox 40"/>
          <p:cNvSpPr txBox="1"/>
          <p:nvPr/>
        </p:nvSpPr>
        <p:spPr>
          <a:xfrm>
            <a:off x="6588442" y="1105245"/>
            <a:ext cx="121465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dirty="0" smtClean="0"/>
              <a:t>H</a:t>
            </a:r>
            <a:endParaRPr lang="en-US" sz="8000" b="1" baseline="-25000" dirty="0"/>
          </a:p>
        </p:txBody>
      </p:sp>
      <p:sp>
        <p:nvSpPr>
          <p:cNvPr id="42" name="TextBox 41"/>
          <p:cNvSpPr txBox="1"/>
          <p:nvPr/>
        </p:nvSpPr>
        <p:spPr>
          <a:xfrm>
            <a:off x="5474586" y="1105246"/>
            <a:ext cx="121465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dirty="0" smtClean="0"/>
              <a:t>O</a:t>
            </a:r>
            <a:endParaRPr lang="en-US" sz="8000" b="1" baseline="-25000" dirty="0"/>
          </a:p>
        </p:txBody>
      </p:sp>
      <p:sp>
        <p:nvSpPr>
          <p:cNvPr id="43" name="Oval 42"/>
          <p:cNvSpPr/>
          <p:nvPr/>
        </p:nvSpPr>
        <p:spPr>
          <a:xfrm>
            <a:off x="5172063" y="1535019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5172063" y="1913459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6359842" y="1535019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6370222" y="1913459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TextBox 46"/>
          <p:cNvSpPr txBox="1"/>
          <p:nvPr/>
        </p:nvSpPr>
        <p:spPr>
          <a:xfrm>
            <a:off x="8685937" y="2573131"/>
            <a:ext cx="311554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</a:rPr>
              <a:t>Give everything a full shell</a:t>
            </a:r>
            <a:endParaRPr lang="en-US" sz="2800" b="1" baseline="-25000" dirty="0">
              <a:solidFill>
                <a:srgbClr val="FF0000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8506678" y="1101901"/>
            <a:ext cx="121465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dirty="0" smtClean="0"/>
              <a:t>H</a:t>
            </a:r>
            <a:endParaRPr lang="en-US" sz="8000" b="1" baseline="-25000" dirty="0"/>
          </a:p>
        </p:txBody>
      </p:sp>
      <p:sp>
        <p:nvSpPr>
          <p:cNvPr id="53" name="TextBox 52"/>
          <p:cNvSpPr txBox="1"/>
          <p:nvPr/>
        </p:nvSpPr>
        <p:spPr>
          <a:xfrm>
            <a:off x="10835185" y="1101899"/>
            <a:ext cx="121465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dirty="0" smtClean="0"/>
              <a:t>H</a:t>
            </a:r>
            <a:endParaRPr lang="en-US" sz="8000" b="1" baseline="-25000" dirty="0"/>
          </a:p>
        </p:txBody>
      </p:sp>
      <p:sp>
        <p:nvSpPr>
          <p:cNvPr id="54" name="TextBox 53"/>
          <p:cNvSpPr txBox="1"/>
          <p:nvPr/>
        </p:nvSpPr>
        <p:spPr>
          <a:xfrm>
            <a:off x="9721329" y="1101900"/>
            <a:ext cx="121465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dirty="0" smtClean="0"/>
              <a:t>O</a:t>
            </a:r>
            <a:endParaRPr lang="en-US" sz="8000" b="1" baseline="-25000" dirty="0"/>
          </a:p>
        </p:txBody>
      </p:sp>
      <p:sp>
        <p:nvSpPr>
          <p:cNvPr id="55" name="Oval 54"/>
          <p:cNvSpPr/>
          <p:nvPr/>
        </p:nvSpPr>
        <p:spPr>
          <a:xfrm>
            <a:off x="9418806" y="1531673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9418806" y="1910113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10606585" y="1531673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/>
          <p:nvPr/>
        </p:nvSpPr>
        <p:spPr>
          <a:xfrm>
            <a:off x="10616965" y="1910113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/>
          <p:nvPr/>
        </p:nvSpPr>
        <p:spPr>
          <a:xfrm>
            <a:off x="9855605" y="1096659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>
            <a:off x="10243709" y="1093615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/>
          <p:nvPr/>
        </p:nvSpPr>
        <p:spPr>
          <a:xfrm>
            <a:off x="9855605" y="2268463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/>
          <p:nvPr/>
        </p:nvSpPr>
        <p:spPr>
          <a:xfrm>
            <a:off x="10243709" y="2265419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TextBox 62"/>
          <p:cNvSpPr txBox="1"/>
          <p:nvPr/>
        </p:nvSpPr>
        <p:spPr>
          <a:xfrm>
            <a:off x="8278741" y="3539718"/>
            <a:ext cx="39299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</a:rPr>
              <a:t>Hydrogen is already full!</a:t>
            </a:r>
            <a:endParaRPr lang="en-US" sz="2800" b="1" baseline="-25000" dirty="0">
              <a:solidFill>
                <a:srgbClr val="FF0000"/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4183928" y="3853198"/>
            <a:ext cx="102055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dirty="0" smtClean="0"/>
              <a:t>H</a:t>
            </a:r>
            <a:endParaRPr lang="en-US" sz="8000" b="1" baseline="-25000" dirty="0"/>
          </a:p>
        </p:txBody>
      </p:sp>
      <p:sp>
        <p:nvSpPr>
          <p:cNvPr id="65" name="TextBox 64"/>
          <p:cNvSpPr txBox="1"/>
          <p:nvPr/>
        </p:nvSpPr>
        <p:spPr>
          <a:xfrm>
            <a:off x="6924369" y="3853198"/>
            <a:ext cx="121465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dirty="0" smtClean="0"/>
              <a:t>H</a:t>
            </a:r>
            <a:endParaRPr lang="en-US" sz="8000" b="1" baseline="-25000" dirty="0"/>
          </a:p>
        </p:txBody>
      </p:sp>
      <p:sp>
        <p:nvSpPr>
          <p:cNvPr id="66" name="TextBox 65"/>
          <p:cNvSpPr txBox="1"/>
          <p:nvPr/>
        </p:nvSpPr>
        <p:spPr>
          <a:xfrm>
            <a:off x="5532886" y="3853199"/>
            <a:ext cx="121465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dirty="0" smtClean="0"/>
              <a:t>O</a:t>
            </a:r>
            <a:endParaRPr lang="en-US" sz="8000" b="1" baseline="-25000" dirty="0"/>
          </a:p>
        </p:txBody>
      </p:sp>
      <p:cxnSp>
        <p:nvCxnSpPr>
          <p:cNvPr id="70" name="Straight Connector 69"/>
          <p:cNvCxnSpPr/>
          <p:nvPr/>
        </p:nvCxnSpPr>
        <p:spPr>
          <a:xfrm>
            <a:off x="6397814" y="4514920"/>
            <a:ext cx="518615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Oval 70"/>
          <p:cNvSpPr/>
          <p:nvPr/>
        </p:nvSpPr>
        <p:spPr>
          <a:xfrm>
            <a:off x="5646723" y="3846984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Oval 71"/>
          <p:cNvSpPr/>
          <p:nvPr/>
        </p:nvSpPr>
        <p:spPr>
          <a:xfrm>
            <a:off x="6034827" y="384394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Oval 72"/>
          <p:cNvSpPr/>
          <p:nvPr/>
        </p:nvSpPr>
        <p:spPr>
          <a:xfrm>
            <a:off x="5646723" y="5018788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Oval 73"/>
          <p:cNvSpPr/>
          <p:nvPr/>
        </p:nvSpPr>
        <p:spPr>
          <a:xfrm>
            <a:off x="6034827" y="5015744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Bent Arrow 2"/>
          <p:cNvSpPr/>
          <p:nvPr/>
        </p:nvSpPr>
        <p:spPr>
          <a:xfrm rot="16200000">
            <a:off x="5899737" y="5167913"/>
            <a:ext cx="766626" cy="1044054"/>
          </a:xfrm>
          <a:prstGeom prst="bentArrow">
            <a:avLst>
              <a:gd name="adj1" fmla="val 12069"/>
              <a:gd name="adj2" fmla="val 28448"/>
              <a:gd name="adj3" fmla="val 25000"/>
              <a:gd name="adj4" fmla="val 36853"/>
            </a:avLst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7027094" y="5366553"/>
            <a:ext cx="477438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“lone pairs” – have to leave them as dots!</a:t>
            </a:r>
            <a:endParaRPr lang="en-US" sz="3600" b="1" dirty="0"/>
          </a:p>
        </p:txBody>
      </p:sp>
      <p:sp>
        <p:nvSpPr>
          <p:cNvPr id="76" name="TextBox 75"/>
          <p:cNvSpPr txBox="1"/>
          <p:nvPr/>
        </p:nvSpPr>
        <p:spPr>
          <a:xfrm>
            <a:off x="4909917" y="57803"/>
            <a:ext cx="689156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00B050"/>
                </a:solidFill>
              </a:rPr>
              <a:t>2(1) + 1(6) = 8 </a:t>
            </a:r>
            <a:r>
              <a:rPr lang="en-US" sz="4400" b="1" dirty="0" err="1" smtClean="0">
                <a:solidFill>
                  <a:srgbClr val="00B050"/>
                </a:solidFill>
              </a:rPr>
              <a:t>ve</a:t>
            </a:r>
            <a:r>
              <a:rPr lang="en-US" sz="4400" b="1" dirty="0" smtClean="0">
                <a:solidFill>
                  <a:srgbClr val="00B050"/>
                </a:solidFill>
              </a:rPr>
              <a:t>- to draw</a:t>
            </a:r>
            <a:endParaRPr lang="en-US" sz="44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336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5" grpId="0"/>
      <p:bldP spid="17" grpId="0"/>
      <p:bldP spid="25" grpId="0"/>
      <p:bldP spid="34" grpId="0"/>
      <p:bldP spid="39" grpId="0"/>
      <p:bldP spid="40" grpId="0"/>
      <p:bldP spid="41" grpId="0"/>
      <p:bldP spid="42" grpId="0"/>
      <p:bldP spid="43" grpId="0" animBg="1"/>
      <p:bldP spid="44" grpId="0" animBg="1"/>
      <p:bldP spid="45" grpId="0" animBg="1"/>
      <p:bldP spid="46" grpId="0" animBg="1"/>
      <p:bldP spid="47" grpId="0"/>
      <p:bldP spid="52" grpId="0"/>
      <p:bldP spid="53" grpId="0"/>
      <p:bldP spid="54" grpId="0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/>
      <p:bldP spid="64" grpId="0"/>
      <p:bldP spid="65" grpId="0"/>
      <p:bldP spid="66" grpId="0"/>
      <p:bldP spid="71" grpId="0" animBg="1"/>
      <p:bldP spid="72" grpId="0" animBg="1"/>
      <p:bldP spid="73" grpId="0" animBg="1"/>
      <p:bldP spid="74" grpId="0" animBg="1"/>
      <p:bldP spid="3" grpId="0" animBg="1"/>
      <p:bldP spid="75" grpId="0"/>
      <p:bldP spid="7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TextBox 76"/>
          <p:cNvSpPr txBox="1"/>
          <p:nvPr/>
        </p:nvSpPr>
        <p:spPr>
          <a:xfrm>
            <a:off x="9871417" y="20735"/>
            <a:ext cx="121465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dirty="0" smtClean="0"/>
              <a:t>F</a:t>
            </a:r>
            <a:endParaRPr lang="en-US" sz="8000" b="1" baseline="-25000" dirty="0"/>
          </a:p>
        </p:txBody>
      </p:sp>
      <p:sp>
        <p:nvSpPr>
          <p:cNvPr id="44" name="Oval 43"/>
          <p:cNvSpPr/>
          <p:nvPr/>
        </p:nvSpPr>
        <p:spPr>
          <a:xfrm>
            <a:off x="5172063" y="1913459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TextBox 132"/>
          <p:cNvSpPr txBox="1"/>
          <p:nvPr/>
        </p:nvSpPr>
        <p:spPr>
          <a:xfrm>
            <a:off x="181954" y="873981"/>
            <a:ext cx="559616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B050"/>
                </a:solidFill>
              </a:rPr>
              <a:t>1(4) + 4(7)  = 32 </a:t>
            </a:r>
            <a:r>
              <a:rPr lang="en-US" sz="3200" b="1" dirty="0" err="1" smtClean="0">
                <a:solidFill>
                  <a:srgbClr val="00B050"/>
                </a:solidFill>
              </a:rPr>
              <a:t>ve</a:t>
            </a:r>
            <a:r>
              <a:rPr lang="en-US" sz="3200" b="1" dirty="0" smtClean="0">
                <a:solidFill>
                  <a:srgbClr val="00B050"/>
                </a:solidFill>
              </a:rPr>
              <a:t>- </a:t>
            </a:r>
            <a:br>
              <a:rPr lang="en-US" sz="3200" b="1" dirty="0" smtClean="0">
                <a:solidFill>
                  <a:srgbClr val="00B050"/>
                </a:solidFill>
              </a:rPr>
            </a:br>
            <a:r>
              <a:rPr lang="en-US" sz="3200" b="1" dirty="0" smtClean="0">
                <a:solidFill>
                  <a:srgbClr val="00B050"/>
                </a:solidFill>
              </a:rPr>
              <a:t>= 16 pairs </a:t>
            </a:r>
            <a:endParaRPr lang="en-US" sz="3200" b="1" dirty="0">
              <a:solidFill>
                <a:srgbClr val="00B050"/>
              </a:solidFill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9884116" y="2326212"/>
            <a:ext cx="121465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dirty="0" smtClean="0"/>
              <a:t>F</a:t>
            </a:r>
            <a:endParaRPr lang="en-US" sz="8000" b="1" baseline="-25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"/>
            <a:ext cx="11353800" cy="1325563"/>
          </a:xfrm>
        </p:spPr>
        <p:txBody>
          <a:bodyPr/>
          <a:lstStyle/>
          <a:p>
            <a:r>
              <a:rPr lang="en-US" u="sng" dirty="0" smtClean="0">
                <a:latin typeface="Impact" panose="020B0806030902050204" pitchFamily="34" charset="0"/>
              </a:rPr>
              <a:t>Practice…</a:t>
            </a:r>
            <a:endParaRPr lang="en-US" u="sng" dirty="0">
              <a:latin typeface="Impact" panose="020B0806030902050204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4259935" y="1105247"/>
            <a:ext cx="83820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dirty="0" smtClean="0"/>
              <a:t>F</a:t>
            </a:r>
            <a:endParaRPr lang="en-US" sz="8000" b="1" baseline="-25000" dirty="0"/>
          </a:p>
        </p:txBody>
      </p:sp>
      <p:sp>
        <p:nvSpPr>
          <p:cNvPr id="6" name="TextBox 5"/>
          <p:cNvSpPr txBox="1"/>
          <p:nvPr/>
        </p:nvSpPr>
        <p:spPr>
          <a:xfrm>
            <a:off x="2439699" y="-117663"/>
            <a:ext cx="318834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smtClean="0">
                <a:solidFill>
                  <a:srgbClr val="00B050"/>
                </a:solidFill>
              </a:rPr>
              <a:t>CF</a:t>
            </a:r>
            <a:r>
              <a:rPr lang="en-US" sz="6600" b="1" baseline="-25000" dirty="0" smtClean="0">
                <a:solidFill>
                  <a:srgbClr val="00B050"/>
                </a:solidFill>
              </a:rPr>
              <a:t>4</a:t>
            </a:r>
            <a:endParaRPr lang="en-US" sz="6600" b="1" dirty="0">
              <a:solidFill>
                <a:srgbClr val="00B05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8510" y="2457950"/>
            <a:ext cx="121465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/>
              <a:t>F</a:t>
            </a:r>
            <a:endParaRPr lang="en-US" sz="7200" b="1" baseline="-25000" dirty="0"/>
          </a:p>
        </p:txBody>
      </p:sp>
      <p:sp>
        <p:nvSpPr>
          <p:cNvPr id="17" name="TextBox 16"/>
          <p:cNvSpPr txBox="1"/>
          <p:nvPr/>
        </p:nvSpPr>
        <p:spPr>
          <a:xfrm>
            <a:off x="719976" y="1748463"/>
            <a:ext cx="121465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/>
              <a:t>F</a:t>
            </a:r>
            <a:endParaRPr lang="en-US" sz="5400" b="1" baseline="-25000" dirty="0"/>
          </a:p>
        </p:txBody>
      </p:sp>
      <p:cxnSp>
        <p:nvCxnSpPr>
          <p:cNvPr id="22" name="Straight Connector 21"/>
          <p:cNvCxnSpPr/>
          <p:nvPr/>
        </p:nvCxnSpPr>
        <p:spPr>
          <a:xfrm>
            <a:off x="5807248" y="5194254"/>
            <a:ext cx="518615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181954" y="3905516"/>
            <a:ext cx="372865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Carbon is less electronegative so it goes in the center. Spread the fluorine atoms around the “sides of the box”</a:t>
            </a:r>
            <a:endParaRPr lang="en-US" sz="2800" b="1" baseline="-25000" dirty="0">
              <a:solidFill>
                <a:srgbClr val="FF0000"/>
              </a:solidFill>
            </a:endParaRPr>
          </a:p>
        </p:txBody>
      </p:sp>
      <p:sp>
        <p:nvSpPr>
          <p:cNvPr id="43" name="Oval 42"/>
          <p:cNvSpPr/>
          <p:nvPr/>
        </p:nvSpPr>
        <p:spPr>
          <a:xfrm>
            <a:off x="5172063" y="1535019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680737" y="2485530"/>
            <a:ext cx="121465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/>
              <a:t>C</a:t>
            </a:r>
            <a:endParaRPr lang="en-US" sz="5400" b="1" baseline="-25000" dirty="0"/>
          </a:p>
        </p:txBody>
      </p:sp>
      <p:sp>
        <p:nvSpPr>
          <p:cNvPr id="39" name="TextBox 38"/>
          <p:cNvSpPr txBox="1"/>
          <p:nvPr/>
        </p:nvSpPr>
        <p:spPr>
          <a:xfrm>
            <a:off x="3216152" y="2371885"/>
            <a:ext cx="209266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</a:rPr>
              <a:t>Give everything a single bond</a:t>
            </a:r>
            <a:endParaRPr lang="en-US" sz="2800" b="1" baseline="-25000" dirty="0">
              <a:solidFill>
                <a:srgbClr val="FF0000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6588442" y="1105245"/>
            <a:ext cx="121465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dirty="0" smtClean="0"/>
              <a:t>F</a:t>
            </a:r>
            <a:endParaRPr lang="en-US" sz="8000" b="1" baseline="-25000" dirty="0"/>
          </a:p>
        </p:txBody>
      </p:sp>
      <p:sp>
        <p:nvSpPr>
          <p:cNvPr id="42" name="TextBox 41"/>
          <p:cNvSpPr txBox="1"/>
          <p:nvPr/>
        </p:nvSpPr>
        <p:spPr>
          <a:xfrm>
            <a:off x="5474586" y="1105246"/>
            <a:ext cx="121465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dirty="0" smtClean="0"/>
              <a:t>C</a:t>
            </a:r>
            <a:endParaRPr lang="en-US" sz="8000" b="1" baseline="-25000" dirty="0"/>
          </a:p>
        </p:txBody>
      </p:sp>
      <p:sp>
        <p:nvSpPr>
          <p:cNvPr id="45" name="Oval 44"/>
          <p:cNvSpPr/>
          <p:nvPr/>
        </p:nvSpPr>
        <p:spPr>
          <a:xfrm>
            <a:off x="6359842" y="1535019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6370222" y="1913459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TextBox 46"/>
          <p:cNvSpPr txBox="1"/>
          <p:nvPr/>
        </p:nvSpPr>
        <p:spPr>
          <a:xfrm>
            <a:off x="6924369" y="2304251"/>
            <a:ext cx="245641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</a:rPr>
              <a:t>Give everything a full shell</a:t>
            </a:r>
            <a:endParaRPr lang="en-US" sz="2800" b="1" baseline="-25000" dirty="0">
              <a:solidFill>
                <a:srgbClr val="FF0000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8725046" y="1129197"/>
            <a:ext cx="121465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dirty="0" smtClean="0"/>
              <a:t>F</a:t>
            </a:r>
            <a:endParaRPr lang="en-US" sz="8000" b="1" baseline="-25000" dirty="0"/>
          </a:p>
        </p:txBody>
      </p:sp>
      <p:sp>
        <p:nvSpPr>
          <p:cNvPr id="53" name="TextBox 52"/>
          <p:cNvSpPr txBox="1"/>
          <p:nvPr/>
        </p:nvSpPr>
        <p:spPr>
          <a:xfrm>
            <a:off x="10835185" y="1101899"/>
            <a:ext cx="121465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dirty="0" smtClean="0"/>
              <a:t>F</a:t>
            </a:r>
            <a:endParaRPr lang="en-US" sz="8000" b="1" baseline="-25000" dirty="0"/>
          </a:p>
        </p:txBody>
      </p:sp>
      <p:sp>
        <p:nvSpPr>
          <p:cNvPr id="54" name="TextBox 53"/>
          <p:cNvSpPr txBox="1"/>
          <p:nvPr/>
        </p:nvSpPr>
        <p:spPr>
          <a:xfrm>
            <a:off x="9721329" y="1101900"/>
            <a:ext cx="121465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dirty="0" smtClean="0"/>
              <a:t>C</a:t>
            </a:r>
            <a:endParaRPr lang="en-US" sz="8000" b="1" baseline="-25000" dirty="0"/>
          </a:p>
        </p:txBody>
      </p:sp>
      <p:sp>
        <p:nvSpPr>
          <p:cNvPr id="55" name="Oval 54"/>
          <p:cNvSpPr/>
          <p:nvPr/>
        </p:nvSpPr>
        <p:spPr>
          <a:xfrm>
            <a:off x="9418806" y="1531673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9418806" y="1910113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10606585" y="1531673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/>
          <p:nvPr/>
        </p:nvSpPr>
        <p:spPr>
          <a:xfrm>
            <a:off x="10616965" y="1910113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/>
          <p:nvPr/>
        </p:nvSpPr>
        <p:spPr>
          <a:xfrm>
            <a:off x="9855605" y="1096659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>
            <a:off x="10243709" y="1093615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/>
          <p:nvPr/>
        </p:nvSpPr>
        <p:spPr>
          <a:xfrm>
            <a:off x="9855605" y="2268463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/>
          <p:nvPr/>
        </p:nvSpPr>
        <p:spPr>
          <a:xfrm>
            <a:off x="10243709" y="2265419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TextBox 62"/>
          <p:cNvSpPr txBox="1"/>
          <p:nvPr/>
        </p:nvSpPr>
        <p:spPr>
          <a:xfrm>
            <a:off x="7290904" y="79972"/>
            <a:ext cx="212253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</a:rPr>
              <a:t>Carbon is already full!</a:t>
            </a:r>
            <a:endParaRPr lang="en-US" sz="2800" b="1" baseline="-25000" dirty="0">
              <a:solidFill>
                <a:srgbClr val="FF0000"/>
              </a:solidFill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7556627" y="4764396"/>
            <a:ext cx="121465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/>
              <a:t>F</a:t>
            </a:r>
            <a:endParaRPr lang="en-US" sz="4800" b="1" baseline="-25000" dirty="0"/>
          </a:p>
        </p:txBody>
      </p:sp>
      <p:sp>
        <p:nvSpPr>
          <p:cNvPr id="66" name="TextBox 65"/>
          <p:cNvSpPr txBox="1"/>
          <p:nvPr/>
        </p:nvSpPr>
        <p:spPr>
          <a:xfrm>
            <a:off x="6375119" y="4672064"/>
            <a:ext cx="121465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/>
              <a:t>C</a:t>
            </a:r>
            <a:endParaRPr lang="en-US" sz="4800" b="1" baseline="-25000" dirty="0"/>
          </a:p>
        </p:txBody>
      </p:sp>
      <p:cxnSp>
        <p:nvCxnSpPr>
          <p:cNvPr id="70" name="Straight Connector 69"/>
          <p:cNvCxnSpPr/>
          <p:nvPr/>
        </p:nvCxnSpPr>
        <p:spPr>
          <a:xfrm>
            <a:off x="7011519" y="5179895"/>
            <a:ext cx="518615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718316" y="3157800"/>
            <a:ext cx="121465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/>
              <a:t>F</a:t>
            </a:r>
            <a:endParaRPr lang="en-US" sz="5400" b="1" baseline="-25000" dirty="0"/>
          </a:p>
        </p:txBody>
      </p:sp>
      <p:sp>
        <p:nvSpPr>
          <p:cNvPr id="49" name="TextBox 48"/>
          <p:cNvSpPr txBox="1"/>
          <p:nvPr/>
        </p:nvSpPr>
        <p:spPr>
          <a:xfrm>
            <a:off x="1270740" y="2502206"/>
            <a:ext cx="121465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/>
              <a:t>F</a:t>
            </a:r>
            <a:endParaRPr lang="en-US" sz="6000" b="1" baseline="-25000" dirty="0"/>
          </a:p>
        </p:txBody>
      </p:sp>
      <p:sp>
        <p:nvSpPr>
          <p:cNvPr id="50" name="TextBox 49"/>
          <p:cNvSpPr txBox="1"/>
          <p:nvPr/>
        </p:nvSpPr>
        <p:spPr>
          <a:xfrm>
            <a:off x="5605507" y="-43808"/>
            <a:ext cx="121465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dirty="0" smtClean="0"/>
              <a:t>F</a:t>
            </a:r>
            <a:endParaRPr lang="en-US" sz="8000" b="1" baseline="-25000" dirty="0"/>
          </a:p>
        </p:txBody>
      </p:sp>
      <p:sp>
        <p:nvSpPr>
          <p:cNvPr id="51" name="TextBox 50"/>
          <p:cNvSpPr txBox="1"/>
          <p:nvPr/>
        </p:nvSpPr>
        <p:spPr>
          <a:xfrm>
            <a:off x="5605627" y="2304251"/>
            <a:ext cx="121465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dirty="0" smtClean="0"/>
              <a:t>F</a:t>
            </a:r>
            <a:endParaRPr lang="en-US" sz="8000" b="1" baseline="-25000" dirty="0"/>
          </a:p>
        </p:txBody>
      </p:sp>
      <p:sp>
        <p:nvSpPr>
          <p:cNvPr id="67" name="Oval 66"/>
          <p:cNvSpPr/>
          <p:nvPr/>
        </p:nvSpPr>
        <p:spPr>
          <a:xfrm>
            <a:off x="5588886" y="1125059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/>
          <p:cNvSpPr/>
          <p:nvPr/>
        </p:nvSpPr>
        <p:spPr>
          <a:xfrm>
            <a:off x="5976990" y="1122015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Oval 68"/>
          <p:cNvSpPr/>
          <p:nvPr/>
        </p:nvSpPr>
        <p:spPr>
          <a:xfrm>
            <a:off x="5621595" y="2293819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Oval 75"/>
          <p:cNvSpPr/>
          <p:nvPr/>
        </p:nvSpPr>
        <p:spPr>
          <a:xfrm>
            <a:off x="6009699" y="2290775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Oval 78"/>
          <p:cNvSpPr/>
          <p:nvPr/>
        </p:nvSpPr>
        <p:spPr>
          <a:xfrm>
            <a:off x="11491131" y="1491997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Oval 79"/>
          <p:cNvSpPr/>
          <p:nvPr/>
        </p:nvSpPr>
        <p:spPr>
          <a:xfrm>
            <a:off x="11501511" y="1870437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Oval 80"/>
          <p:cNvSpPr/>
          <p:nvPr/>
        </p:nvSpPr>
        <p:spPr>
          <a:xfrm>
            <a:off x="10951402" y="2237638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Oval 81"/>
          <p:cNvSpPr/>
          <p:nvPr/>
        </p:nvSpPr>
        <p:spPr>
          <a:xfrm>
            <a:off x="11339506" y="2234594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Oval 82"/>
          <p:cNvSpPr/>
          <p:nvPr/>
        </p:nvSpPr>
        <p:spPr>
          <a:xfrm>
            <a:off x="10975219" y="1104226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Oval 83"/>
          <p:cNvSpPr/>
          <p:nvPr/>
        </p:nvSpPr>
        <p:spPr>
          <a:xfrm>
            <a:off x="11363323" y="1101182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Oval 84"/>
          <p:cNvSpPr/>
          <p:nvPr/>
        </p:nvSpPr>
        <p:spPr>
          <a:xfrm>
            <a:off x="10589669" y="375828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Oval 85"/>
          <p:cNvSpPr/>
          <p:nvPr/>
        </p:nvSpPr>
        <p:spPr>
          <a:xfrm>
            <a:off x="10586401" y="754268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Oval 86"/>
          <p:cNvSpPr/>
          <p:nvPr/>
        </p:nvSpPr>
        <p:spPr>
          <a:xfrm>
            <a:off x="9928753" y="58621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Oval 87"/>
          <p:cNvSpPr/>
          <p:nvPr/>
        </p:nvSpPr>
        <p:spPr>
          <a:xfrm>
            <a:off x="10316857" y="55577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Oval 88"/>
          <p:cNvSpPr/>
          <p:nvPr/>
        </p:nvSpPr>
        <p:spPr>
          <a:xfrm>
            <a:off x="9574000" y="328425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Oval 89"/>
          <p:cNvSpPr/>
          <p:nvPr/>
        </p:nvSpPr>
        <p:spPr>
          <a:xfrm>
            <a:off x="9584380" y="706865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Oval 90"/>
          <p:cNvSpPr/>
          <p:nvPr/>
        </p:nvSpPr>
        <p:spPr>
          <a:xfrm>
            <a:off x="8700745" y="2226758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Oval 91"/>
          <p:cNvSpPr/>
          <p:nvPr/>
        </p:nvSpPr>
        <p:spPr>
          <a:xfrm>
            <a:off x="9088849" y="2223714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Oval 92"/>
          <p:cNvSpPr/>
          <p:nvPr/>
        </p:nvSpPr>
        <p:spPr>
          <a:xfrm>
            <a:off x="8724562" y="1093346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Oval 93"/>
          <p:cNvSpPr/>
          <p:nvPr/>
        </p:nvSpPr>
        <p:spPr>
          <a:xfrm>
            <a:off x="9112666" y="1090302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Oval 94"/>
          <p:cNvSpPr/>
          <p:nvPr/>
        </p:nvSpPr>
        <p:spPr>
          <a:xfrm>
            <a:off x="8424905" y="1484071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Oval 95"/>
          <p:cNvSpPr/>
          <p:nvPr/>
        </p:nvSpPr>
        <p:spPr>
          <a:xfrm>
            <a:off x="8435285" y="1862511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Oval 96"/>
          <p:cNvSpPr/>
          <p:nvPr/>
        </p:nvSpPr>
        <p:spPr>
          <a:xfrm>
            <a:off x="10548725" y="2727629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97"/>
          <p:cNvSpPr/>
          <p:nvPr/>
        </p:nvSpPr>
        <p:spPr>
          <a:xfrm>
            <a:off x="10545457" y="3106069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Oval 98"/>
          <p:cNvSpPr/>
          <p:nvPr/>
        </p:nvSpPr>
        <p:spPr>
          <a:xfrm>
            <a:off x="9533056" y="2680226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Oval 99"/>
          <p:cNvSpPr/>
          <p:nvPr/>
        </p:nvSpPr>
        <p:spPr>
          <a:xfrm>
            <a:off x="9543436" y="3058666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100"/>
          <p:cNvSpPr/>
          <p:nvPr/>
        </p:nvSpPr>
        <p:spPr>
          <a:xfrm>
            <a:off x="9870487" y="3460646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Oval 101"/>
          <p:cNvSpPr/>
          <p:nvPr/>
        </p:nvSpPr>
        <p:spPr>
          <a:xfrm>
            <a:off x="10258591" y="3457602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TextBox 102"/>
          <p:cNvSpPr txBox="1"/>
          <p:nvPr/>
        </p:nvSpPr>
        <p:spPr>
          <a:xfrm>
            <a:off x="6450059" y="3565390"/>
            <a:ext cx="121465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/>
              <a:t>F</a:t>
            </a:r>
            <a:endParaRPr lang="en-US" sz="4800" b="1" baseline="-25000" dirty="0"/>
          </a:p>
        </p:txBody>
      </p:sp>
      <p:sp>
        <p:nvSpPr>
          <p:cNvPr id="104" name="TextBox 103"/>
          <p:cNvSpPr txBox="1"/>
          <p:nvPr/>
        </p:nvSpPr>
        <p:spPr>
          <a:xfrm>
            <a:off x="5285220" y="4764396"/>
            <a:ext cx="121465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/>
              <a:t>F</a:t>
            </a:r>
            <a:endParaRPr lang="en-US" sz="6000" b="1" baseline="-25000" dirty="0"/>
          </a:p>
        </p:txBody>
      </p:sp>
      <p:cxnSp>
        <p:nvCxnSpPr>
          <p:cNvPr id="105" name="Straight Connector 104"/>
          <p:cNvCxnSpPr/>
          <p:nvPr/>
        </p:nvCxnSpPr>
        <p:spPr>
          <a:xfrm rot="5400000">
            <a:off x="6434900" y="4587708"/>
            <a:ext cx="4572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TextBox 105"/>
          <p:cNvSpPr txBox="1"/>
          <p:nvPr/>
        </p:nvSpPr>
        <p:spPr>
          <a:xfrm>
            <a:off x="6491044" y="5774040"/>
            <a:ext cx="121465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/>
              <a:t>F</a:t>
            </a:r>
            <a:endParaRPr lang="en-US" sz="4800" b="1" baseline="-25000" dirty="0"/>
          </a:p>
        </p:txBody>
      </p:sp>
      <p:cxnSp>
        <p:nvCxnSpPr>
          <p:cNvPr id="107" name="Straight Connector 106"/>
          <p:cNvCxnSpPr/>
          <p:nvPr/>
        </p:nvCxnSpPr>
        <p:spPr>
          <a:xfrm rot="5400000">
            <a:off x="6434900" y="5652550"/>
            <a:ext cx="4572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Oval 107"/>
          <p:cNvSpPr/>
          <p:nvPr/>
        </p:nvSpPr>
        <p:spPr>
          <a:xfrm>
            <a:off x="6467337" y="3542847"/>
            <a:ext cx="182880" cy="1828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Oval 108"/>
          <p:cNvSpPr/>
          <p:nvPr/>
        </p:nvSpPr>
        <p:spPr>
          <a:xfrm>
            <a:off x="6759905" y="3539803"/>
            <a:ext cx="182880" cy="1828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val 109"/>
          <p:cNvSpPr/>
          <p:nvPr/>
        </p:nvSpPr>
        <p:spPr>
          <a:xfrm>
            <a:off x="7547586" y="5429215"/>
            <a:ext cx="182880" cy="1828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Oval 110"/>
          <p:cNvSpPr/>
          <p:nvPr/>
        </p:nvSpPr>
        <p:spPr>
          <a:xfrm>
            <a:off x="7840154" y="5426171"/>
            <a:ext cx="182880" cy="1828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Oval 111"/>
          <p:cNvSpPr/>
          <p:nvPr/>
        </p:nvSpPr>
        <p:spPr>
          <a:xfrm>
            <a:off x="5271026" y="5439819"/>
            <a:ext cx="182880" cy="1828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Oval 112"/>
          <p:cNvSpPr/>
          <p:nvPr/>
        </p:nvSpPr>
        <p:spPr>
          <a:xfrm>
            <a:off x="5563594" y="5436775"/>
            <a:ext cx="182880" cy="1828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Oval 113"/>
          <p:cNvSpPr/>
          <p:nvPr/>
        </p:nvSpPr>
        <p:spPr>
          <a:xfrm>
            <a:off x="5271026" y="4662352"/>
            <a:ext cx="182880" cy="1828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Oval 114"/>
          <p:cNvSpPr/>
          <p:nvPr/>
        </p:nvSpPr>
        <p:spPr>
          <a:xfrm>
            <a:off x="5563594" y="4659308"/>
            <a:ext cx="182880" cy="1828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Oval 115"/>
          <p:cNvSpPr/>
          <p:nvPr/>
        </p:nvSpPr>
        <p:spPr>
          <a:xfrm>
            <a:off x="7530016" y="4706187"/>
            <a:ext cx="182880" cy="1828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Oval 116"/>
          <p:cNvSpPr/>
          <p:nvPr/>
        </p:nvSpPr>
        <p:spPr>
          <a:xfrm>
            <a:off x="7822584" y="4703143"/>
            <a:ext cx="182880" cy="1828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Oval 117"/>
          <p:cNvSpPr/>
          <p:nvPr/>
        </p:nvSpPr>
        <p:spPr>
          <a:xfrm>
            <a:off x="6480986" y="6422529"/>
            <a:ext cx="182880" cy="1828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Oval 118"/>
          <p:cNvSpPr/>
          <p:nvPr/>
        </p:nvSpPr>
        <p:spPr>
          <a:xfrm>
            <a:off x="6773554" y="6433133"/>
            <a:ext cx="182880" cy="1828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Oval 119"/>
          <p:cNvSpPr/>
          <p:nvPr/>
        </p:nvSpPr>
        <p:spPr>
          <a:xfrm>
            <a:off x="8033584" y="4975482"/>
            <a:ext cx="182880" cy="1828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Oval 120"/>
          <p:cNvSpPr/>
          <p:nvPr/>
        </p:nvSpPr>
        <p:spPr>
          <a:xfrm>
            <a:off x="8033584" y="5256273"/>
            <a:ext cx="182880" cy="1828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Oval 121"/>
          <p:cNvSpPr/>
          <p:nvPr/>
        </p:nvSpPr>
        <p:spPr>
          <a:xfrm>
            <a:off x="6915490" y="3805666"/>
            <a:ext cx="182880" cy="1828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Oval 122"/>
          <p:cNvSpPr/>
          <p:nvPr/>
        </p:nvSpPr>
        <p:spPr>
          <a:xfrm>
            <a:off x="6915490" y="4086457"/>
            <a:ext cx="182880" cy="1828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Oval 123"/>
          <p:cNvSpPr/>
          <p:nvPr/>
        </p:nvSpPr>
        <p:spPr>
          <a:xfrm>
            <a:off x="6209223" y="3772532"/>
            <a:ext cx="182880" cy="1828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Oval 124"/>
          <p:cNvSpPr/>
          <p:nvPr/>
        </p:nvSpPr>
        <p:spPr>
          <a:xfrm>
            <a:off x="6209223" y="4053323"/>
            <a:ext cx="182880" cy="1828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Oval 125"/>
          <p:cNvSpPr/>
          <p:nvPr/>
        </p:nvSpPr>
        <p:spPr>
          <a:xfrm>
            <a:off x="5055962" y="4884042"/>
            <a:ext cx="182880" cy="1828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Oval 126"/>
          <p:cNvSpPr/>
          <p:nvPr/>
        </p:nvSpPr>
        <p:spPr>
          <a:xfrm>
            <a:off x="5055962" y="5164833"/>
            <a:ext cx="182880" cy="1828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Oval 127"/>
          <p:cNvSpPr/>
          <p:nvPr/>
        </p:nvSpPr>
        <p:spPr>
          <a:xfrm>
            <a:off x="6938693" y="5897812"/>
            <a:ext cx="182880" cy="1828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Oval 128"/>
          <p:cNvSpPr/>
          <p:nvPr/>
        </p:nvSpPr>
        <p:spPr>
          <a:xfrm>
            <a:off x="6938693" y="6178603"/>
            <a:ext cx="182880" cy="1828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Oval 129"/>
          <p:cNvSpPr/>
          <p:nvPr/>
        </p:nvSpPr>
        <p:spPr>
          <a:xfrm>
            <a:off x="6257162" y="5897812"/>
            <a:ext cx="182880" cy="1828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Oval 130"/>
          <p:cNvSpPr/>
          <p:nvPr/>
        </p:nvSpPr>
        <p:spPr>
          <a:xfrm>
            <a:off x="6257162" y="6178603"/>
            <a:ext cx="182880" cy="1828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026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" grpId="0"/>
      <p:bldP spid="44" grpId="0" animBg="1"/>
      <p:bldP spid="133" grpId="0"/>
      <p:bldP spid="78" grpId="0"/>
      <p:bldP spid="40" grpId="0"/>
      <p:bldP spid="6" grpId="0"/>
      <p:bldP spid="15" grpId="0"/>
      <p:bldP spid="17" grpId="0"/>
      <p:bldP spid="25" grpId="0"/>
      <p:bldP spid="43" grpId="0" animBg="1"/>
      <p:bldP spid="34" grpId="0"/>
      <p:bldP spid="39" grpId="0"/>
      <p:bldP spid="41" grpId="0"/>
      <p:bldP spid="42" grpId="0"/>
      <p:bldP spid="45" grpId="0" animBg="1"/>
      <p:bldP spid="46" grpId="0" animBg="1"/>
      <p:bldP spid="47" grpId="0"/>
      <p:bldP spid="52" grpId="0"/>
      <p:bldP spid="53" grpId="0"/>
      <p:bldP spid="54" grpId="0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/>
      <p:bldP spid="65" grpId="0"/>
      <p:bldP spid="66" grpId="0"/>
      <p:bldP spid="48" grpId="0"/>
      <p:bldP spid="49" grpId="0"/>
      <p:bldP spid="50" grpId="0"/>
      <p:bldP spid="51" grpId="0"/>
      <p:bldP spid="67" grpId="0" animBg="1"/>
      <p:bldP spid="68" grpId="0" animBg="1"/>
      <p:bldP spid="69" grpId="0" animBg="1"/>
      <p:bldP spid="76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95" grpId="0" animBg="1"/>
      <p:bldP spid="96" grpId="0" animBg="1"/>
      <p:bldP spid="97" grpId="0" animBg="1"/>
      <p:bldP spid="98" grpId="0" animBg="1"/>
      <p:bldP spid="99" grpId="0" animBg="1"/>
      <p:bldP spid="100" grpId="0" animBg="1"/>
      <p:bldP spid="101" grpId="0" animBg="1"/>
      <p:bldP spid="102" grpId="0" animBg="1"/>
      <p:bldP spid="103" grpId="0"/>
      <p:bldP spid="104" grpId="0"/>
      <p:bldP spid="106" grpId="0"/>
      <p:bldP spid="108" grpId="0" animBg="1"/>
      <p:bldP spid="109" grpId="0" animBg="1"/>
      <p:bldP spid="110" grpId="0" animBg="1"/>
      <p:bldP spid="111" grpId="0" animBg="1"/>
      <p:bldP spid="112" grpId="0" animBg="1"/>
      <p:bldP spid="113" grpId="0" animBg="1"/>
      <p:bldP spid="114" grpId="0" animBg="1"/>
      <p:bldP spid="115" grpId="0" animBg="1"/>
      <p:bldP spid="116" grpId="0" animBg="1"/>
      <p:bldP spid="117" grpId="0" animBg="1"/>
      <p:bldP spid="118" grpId="0" animBg="1"/>
      <p:bldP spid="119" grpId="0" animBg="1"/>
      <p:bldP spid="120" grpId="0" animBg="1"/>
      <p:bldP spid="121" grpId="0" animBg="1"/>
      <p:bldP spid="122" grpId="0" animBg="1"/>
      <p:bldP spid="123" grpId="0" animBg="1"/>
      <p:bldP spid="124" grpId="0" animBg="1"/>
      <p:bldP spid="125" grpId="0" animBg="1"/>
      <p:bldP spid="126" grpId="0" animBg="1"/>
      <p:bldP spid="127" grpId="0" animBg="1"/>
      <p:bldP spid="128" grpId="0" animBg="1"/>
      <p:bldP spid="129" grpId="0" animBg="1"/>
      <p:bldP spid="130" grpId="0" animBg="1"/>
      <p:bldP spid="13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TextBox 103"/>
          <p:cNvSpPr txBox="1"/>
          <p:nvPr/>
        </p:nvSpPr>
        <p:spPr>
          <a:xfrm>
            <a:off x="5817486" y="4614271"/>
            <a:ext cx="121465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/>
              <a:t>H</a:t>
            </a:r>
            <a:endParaRPr lang="en-US" sz="6000" b="1" baseline="-25000" dirty="0"/>
          </a:p>
        </p:txBody>
      </p:sp>
      <p:sp>
        <p:nvSpPr>
          <p:cNvPr id="78" name="TextBox 77"/>
          <p:cNvSpPr txBox="1"/>
          <p:nvPr/>
        </p:nvSpPr>
        <p:spPr>
          <a:xfrm>
            <a:off x="9796604" y="2314914"/>
            <a:ext cx="121465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dirty="0" smtClean="0"/>
              <a:t>H</a:t>
            </a:r>
            <a:endParaRPr lang="en-US" sz="8000" b="1" baseline="-25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"/>
            <a:ext cx="11353800" cy="1325563"/>
          </a:xfrm>
        </p:spPr>
        <p:txBody>
          <a:bodyPr/>
          <a:lstStyle/>
          <a:p>
            <a:r>
              <a:rPr lang="en-US" u="sng" dirty="0" smtClean="0">
                <a:latin typeface="Impact" panose="020B0806030902050204" pitchFamily="34" charset="0"/>
              </a:rPr>
              <a:t>Practice…</a:t>
            </a:r>
            <a:endParaRPr lang="en-US" u="sng" dirty="0">
              <a:latin typeface="Impact" panose="020B080603090205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39699" y="-117663"/>
            <a:ext cx="318834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smtClean="0">
                <a:solidFill>
                  <a:srgbClr val="00B050"/>
                </a:solidFill>
              </a:rPr>
              <a:t>NH</a:t>
            </a:r>
            <a:r>
              <a:rPr lang="en-US" sz="6600" b="1" baseline="-25000" dirty="0" smtClean="0">
                <a:solidFill>
                  <a:srgbClr val="00B050"/>
                </a:solidFill>
              </a:rPr>
              <a:t>3</a:t>
            </a:r>
            <a:endParaRPr lang="en-US" sz="6600" b="1" dirty="0">
              <a:solidFill>
                <a:srgbClr val="00B05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8510" y="2457950"/>
            <a:ext cx="121465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/>
              <a:t>H</a:t>
            </a:r>
            <a:endParaRPr lang="en-US" sz="7200" b="1" baseline="-25000" dirty="0"/>
          </a:p>
        </p:txBody>
      </p:sp>
      <p:cxnSp>
        <p:nvCxnSpPr>
          <p:cNvPr id="22" name="Straight Connector 21"/>
          <p:cNvCxnSpPr/>
          <p:nvPr/>
        </p:nvCxnSpPr>
        <p:spPr>
          <a:xfrm>
            <a:off x="6339514" y="5044129"/>
            <a:ext cx="518615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181954" y="3905516"/>
            <a:ext cx="445402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Only element that can go on the inside is nitrogen since hydrogens have to go on the outside! Put  hydrogens around it on the “sides of the box”</a:t>
            </a:r>
            <a:endParaRPr lang="en-US" sz="2800" b="1" baseline="-25000" dirty="0">
              <a:solidFill>
                <a:srgbClr val="FF000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80737" y="2485530"/>
            <a:ext cx="121465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/>
              <a:t>N</a:t>
            </a:r>
            <a:endParaRPr lang="en-US" sz="5400" b="1" baseline="-25000" dirty="0"/>
          </a:p>
        </p:txBody>
      </p:sp>
      <p:sp>
        <p:nvSpPr>
          <p:cNvPr id="39" name="TextBox 38"/>
          <p:cNvSpPr txBox="1"/>
          <p:nvPr/>
        </p:nvSpPr>
        <p:spPr>
          <a:xfrm>
            <a:off x="3216152" y="2371885"/>
            <a:ext cx="209266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</a:rPr>
              <a:t>Give everything a single bond</a:t>
            </a:r>
            <a:endParaRPr lang="en-US" sz="2800" b="1" baseline="-25000" dirty="0">
              <a:solidFill>
                <a:srgbClr val="FF0000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4259935" y="1105247"/>
            <a:ext cx="121465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dirty="0" smtClean="0"/>
              <a:t>H</a:t>
            </a:r>
            <a:endParaRPr lang="en-US" sz="8000" b="1" baseline="-25000" dirty="0"/>
          </a:p>
        </p:txBody>
      </p:sp>
      <p:sp>
        <p:nvSpPr>
          <p:cNvPr id="41" name="TextBox 40"/>
          <p:cNvSpPr txBox="1"/>
          <p:nvPr/>
        </p:nvSpPr>
        <p:spPr>
          <a:xfrm>
            <a:off x="6588442" y="1105245"/>
            <a:ext cx="121465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dirty="0" smtClean="0"/>
              <a:t>H</a:t>
            </a:r>
            <a:endParaRPr lang="en-US" sz="8000" b="1" baseline="-25000" dirty="0"/>
          </a:p>
        </p:txBody>
      </p:sp>
      <p:sp>
        <p:nvSpPr>
          <p:cNvPr id="42" name="TextBox 41"/>
          <p:cNvSpPr txBox="1"/>
          <p:nvPr/>
        </p:nvSpPr>
        <p:spPr>
          <a:xfrm>
            <a:off x="5474586" y="1105246"/>
            <a:ext cx="121465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dirty="0" smtClean="0"/>
              <a:t>N</a:t>
            </a:r>
            <a:endParaRPr lang="en-US" sz="8000" b="1" baseline="-25000" dirty="0"/>
          </a:p>
        </p:txBody>
      </p:sp>
      <p:sp>
        <p:nvSpPr>
          <p:cNvPr id="43" name="Oval 42"/>
          <p:cNvSpPr/>
          <p:nvPr/>
        </p:nvSpPr>
        <p:spPr>
          <a:xfrm>
            <a:off x="5172063" y="1535019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5172063" y="1913459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6359842" y="1535019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6370222" y="1913459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TextBox 46"/>
          <p:cNvSpPr txBox="1"/>
          <p:nvPr/>
        </p:nvSpPr>
        <p:spPr>
          <a:xfrm>
            <a:off x="6924369" y="2304251"/>
            <a:ext cx="245641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</a:rPr>
              <a:t>Give everything a full shell</a:t>
            </a:r>
            <a:endParaRPr lang="en-US" sz="2800" b="1" baseline="-25000" dirty="0">
              <a:solidFill>
                <a:srgbClr val="FF0000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8640711" y="1187350"/>
            <a:ext cx="121465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dirty="0" smtClean="0"/>
              <a:t>H</a:t>
            </a:r>
            <a:endParaRPr lang="en-US" sz="8000" b="1" baseline="-25000" dirty="0"/>
          </a:p>
        </p:txBody>
      </p:sp>
      <p:sp>
        <p:nvSpPr>
          <p:cNvPr id="53" name="TextBox 52"/>
          <p:cNvSpPr txBox="1"/>
          <p:nvPr/>
        </p:nvSpPr>
        <p:spPr>
          <a:xfrm>
            <a:off x="10862859" y="1162091"/>
            <a:ext cx="121465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dirty="0" smtClean="0"/>
              <a:t>H</a:t>
            </a:r>
            <a:endParaRPr lang="en-US" sz="8000" b="1" baseline="-25000" dirty="0"/>
          </a:p>
        </p:txBody>
      </p:sp>
      <p:sp>
        <p:nvSpPr>
          <p:cNvPr id="54" name="TextBox 53"/>
          <p:cNvSpPr txBox="1"/>
          <p:nvPr/>
        </p:nvSpPr>
        <p:spPr>
          <a:xfrm>
            <a:off x="9721329" y="1101900"/>
            <a:ext cx="121465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dirty="0" smtClean="0"/>
              <a:t>N</a:t>
            </a:r>
            <a:endParaRPr lang="en-US" sz="8000" b="1" baseline="-25000" dirty="0"/>
          </a:p>
        </p:txBody>
      </p:sp>
      <p:sp>
        <p:nvSpPr>
          <p:cNvPr id="55" name="Oval 54"/>
          <p:cNvSpPr/>
          <p:nvPr/>
        </p:nvSpPr>
        <p:spPr>
          <a:xfrm>
            <a:off x="9418806" y="1531673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9418806" y="1910113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10606585" y="1531673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/>
          <p:nvPr/>
        </p:nvSpPr>
        <p:spPr>
          <a:xfrm>
            <a:off x="10616965" y="1910113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/>
          <p:nvPr/>
        </p:nvSpPr>
        <p:spPr>
          <a:xfrm>
            <a:off x="9855605" y="1096659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>
            <a:off x="10243709" y="1093615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/>
          <p:nvPr/>
        </p:nvSpPr>
        <p:spPr>
          <a:xfrm>
            <a:off x="9855605" y="2268463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/>
          <p:nvPr/>
        </p:nvSpPr>
        <p:spPr>
          <a:xfrm>
            <a:off x="10243709" y="2265419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TextBox 62"/>
          <p:cNvSpPr txBox="1"/>
          <p:nvPr/>
        </p:nvSpPr>
        <p:spPr>
          <a:xfrm>
            <a:off x="7290904" y="79972"/>
            <a:ext cx="212253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</a:rPr>
              <a:t>Hydrogen is already full!</a:t>
            </a:r>
            <a:endParaRPr lang="en-US" sz="2800" b="1" baseline="-25000" dirty="0">
              <a:solidFill>
                <a:srgbClr val="FF0000"/>
              </a:solidFill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8088893" y="4614271"/>
            <a:ext cx="121465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/>
              <a:t>H</a:t>
            </a:r>
            <a:endParaRPr lang="en-US" sz="4800" b="1" baseline="-25000" dirty="0"/>
          </a:p>
        </p:txBody>
      </p:sp>
      <p:sp>
        <p:nvSpPr>
          <p:cNvPr id="66" name="TextBox 65"/>
          <p:cNvSpPr txBox="1"/>
          <p:nvPr/>
        </p:nvSpPr>
        <p:spPr>
          <a:xfrm>
            <a:off x="6907385" y="4521939"/>
            <a:ext cx="121465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/>
              <a:t>N</a:t>
            </a:r>
            <a:endParaRPr lang="en-US" sz="4800" b="1" baseline="-25000" dirty="0"/>
          </a:p>
        </p:txBody>
      </p:sp>
      <p:cxnSp>
        <p:nvCxnSpPr>
          <p:cNvPr id="70" name="Straight Connector 69"/>
          <p:cNvCxnSpPr/>
          <p:nvPr/>
        </p:nvCxnSpPr>
        <p:spPr>
          <a:xfrm>
            <a:off x="7543785" y="5029770"/>
            <a:ext cx="518615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718316" y="3157800"/>
            <a:ext cx="121465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/>
              <a:t>H</a:t>
            </a:r>
            <a:endParaRPr lang="en-US" sz="5400" b="1" baseline="-25000" dirty="0"/>
          </a:p>
        </p:txBody>
      </p:sp>
      <p:sp>
        <p:nvSpPr>
          <p:cNvPr id="49" name="TextBox 48"/>
          <p:cNvSpPr txBox="1"/>
          <p:nvPr/>
        </p:nvSpPr>
        <p:spPr>
          <a:xfrm>
            <a:off x="1339274" y="2466692"/>
            <a:ext cx="121465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/>
              <a:t>H</a:t>
            </a:r>
            <a:endParaRPr lang="en-US" sz="5400" b="1" baseline="-25000" dirty="0"/>
          </a:p>
        </p:txBody>
      </p:sp>
      <p:sp>
        <p:nvSpPr>
          <p:cNvPr id="51" name="TextBox 50"/>
          <p:cNvSpPr txBox="1"/>
          <p:nvPr/>
        </p:nvSpPr>
        <p:spPr>
          <a:xfrm>
            <a:off x="5533855" y="2285475"/>
            <a:ext cx="121465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dirty="0" smtClean="0"/>
              <a:t>H</a:t>
            </a:r>
            <a:endParaRPr lang="en-US" sz="8000" b="1" baseline="-25000" dirty="0"/>
          </a:p>
        </p:txBody>
      </p:sp>
      <p:sp>
        <p:nvSpPr>
          <p:cNvPr id="69" name="Oval 68"/>
          <p:cNvSpPr/>
          <p:nvPr/>
        </p:nvSpPr>
        <p:spPr>
          <a:xfrm>
            <a:off x="5621595" y="2293819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Oval 75"/>
          <p:cNvSpPr/>
          <p:nvPr/>
        </p:nvSpPr>
        <p:spPr>
          <a:xfrm>
            <a:off x="6009699" y="2290775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TextBox 105"/>
          <p:cNvSpPr txBox="1"/>
          <p:nvPr/>
        </p:nvSpPr>
        <p:spPr>
          <a:xfrm>
            <a:off x="6907385" y="5651914"/>
            <a:ext cx="121465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/>
              <a:t>H</a:t>
            </a:r>
            <a:endParaRPr lang="en-US" sz="4800" b="1" baseline="-25000" dirty="0"/>
          </a:p>
        </p:txBody>
      </p:sp>
      <p:cxnSp>
        <p:nvCxnSpPr>
          <p:cNvPr id="107" name="Straight Connector 106"/>
          <p:cNvCxnSpPr/>
          <p:nvPr/>
        </p:nvCxnSpPr>
        <p:spPr>
          <a:xfrm rot="5400000">
            <a:off x="6967166" y="5502425"/>
            <a:ext cx="4572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Oval 107"/>
          <p:cNvSpPr/>
          <p:nvPr/>
        </p:nvSpPr>
        <p:spPr>
          <a:xfrm>
            <a:off x="6930016" y="4431021"/>
            <a:ext cx="182880" cy="1828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Oval 108"/>
          <p:cNvSpPr/>
          <p:nvPr/>
        </p:nvSpPr>
        <p:spPr>
          <a:xfrm>
            <a:off x="7222584" y="4427977"/>
            <a:ext cx="182880" cy="1828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TextBox 131"/>
          <p:cNvSpPr txBox="1"/>
          <p:nvPr/>
        </p:nvSpPr>
        <p:spPr>
          <a:xfrm>
            <a:off x="181954" y="873981"/>
            <a:ext cx="559616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B050"/>
                </a:solidFill>
              </a:rPr>
              <a:t>1(5) + 3(1)  = 8 </a:t>
            </a:r>
            <a:r>
              <a:rPr lang="en-US" sz="3200" b="1" dirty="0" err="1" smtClean="0">
                <a:solidFill>
                  <a:srgbClr val="00B050"/>
                </a:solidFill>
              </a:rPr>
              <a:t>ve</a:t>
            </a:r>
            <a:r>
              <a:rPr lang="en-US" sz="3200" b="1" dirty="0" smtClean="0">
                <a:solidFill>
                  <a:srgbClr val="00B050"/>
                </a:solidFill>
              </a:rPr>
              <a:t>- </a:t>
            </a:r>
            <a:br>
              <a:rPr lang="en-US" sz="3200" b="1" dirty="0" smtClean="0">
                <a:solidFill>
                  <a:srgbClr val="00B050"/>
                </a:solidFill>
              </a:rPr>
            </a:br>
            <a:r>
              <a:rPr lang="en-US" sz="3200" b="1" dirty="0" smtClean="0">
                <a:solidFill>
                  <a:srgbClr val="00B050"/>
                </a:solidFill>
              </a:rPr>
              <a:t>= 4 pairs </a:t>
            </a:r>
            <a:endParaRPr lang="en-US" sz="32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8980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" grpId="0"/>
      <p:bldP spid="78" grpId="0"/>
      <p:bldP spid="6" grpId="0"/>
      <p:bldP spid="15" grpId="0"/>
      <p:bldP spid="25" grpId="0"/>
      <p:bldP spid="34" grpId="0"/>
      <p:bldP spid="39" grpId="0"/>
      <p:bldP spid="40" grpId="0"/>
      <p:bldP spid="41" grpId="0"/>
      <p:bldP spid="42" grpId="0"/>
      <p:bldP spid="43" grpId="0" animBg="1"/>
      <p:bldP spid="44" grpId="0" animBg="1"/>
      <p:bldP spid="45" grpId="0" animBg="1"/>
      <p:bldP spid="46" grpId="0" animBg="1"/>
      <p:bldP spid="47" grpId="0"/>
      <p:bldP spid="52" grpId="0"/>
      <p:bldP spid="53" grpId="0"/>
      <p:bldP spid="54" grpId="0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/>
      <p:bldP spid="65" grpId="0"/>
      <p:bldP spid="66" grpId="0"/>
      <p:bldP spid="48" grpId="0"/>
      <p:bldP spid="49" grpId="0"/>
      <p:bldP spid="51" grpId="0"/>
      <p:bldP spid="69" grpId="0" animBg="1"/>
      <p:bldP spid="76" grpId="0" animBg="1"/>
      <p:bldP spid="106" grpId="0"/>
      <p:bldP spid="108" grpId="0" animBg="1"/>
      <p:bldP spid="109" grpId="0" animBg="1"/>
      <p:bldP spid="13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3119" t="3986"/>
          <a:stretch/>
        </p:blipFill>
        <p:spPr>
          <a:xfrm>
            <a:off x="3443288" y="957263"/>
            <a:ext cx="4908557" cy="4486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369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1693</TotalTime>
  <Words>409</Words>
  <Application>Microsoft Office PowerPoint</Application>
  <PresentationFormat>Widescreen</PresentationFormat>
  <Paragraphs>108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Impact</vt:lpstr>
      <vt:lpstr>Office Theme</vt:lpstr>
      <vt:lpstr>Lewis  Structures for Molecules using  SINGLE BONDS</vt:lpstr>
      <vt:lpstr>STEPS – YOU MUST FOLLOW THEM!!!!!!!!!!!</vt:lpstr>
      <vt:lpstr>PLACEMENT SUGGESTIONS (for step #2)</vt:lpstr>
      <vt:lpstr>Practice…</vt:lpstr>
      <vt:lpstr>Practice…</vt:lpstr>
      <vt:lpstr>Practice…</vt:lpstr>
      <vt:lpstr>Practice…</vt:lpstr>
      <vt:lpstr>PowerPoint Presentation</vt:lpstr>
    </vt:vector>
  </TitlesOfParts>
  <Company>SRVUSD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Lewis Diagrams Lewis Structures Lewis Dot Diagrams Lewis Dot Structures</dc:title>
  <dc:creator>Farmer, Stephanie [DH]</dc:creator>
  <cp:lastModifiedBy>Farmer, Stephanie [DH]</cp:lastModifiedBy>
  <cp:revision>22</cp:revision>
  <dcterms:created xsi:type="dcterms:W3CDTF">2019-12-03T16:11:40Z</dcterms:created>
  <dcterms:modified xsi:type="dcterms:W3CDTF">2019-12-04T23:03:45Z</dcterms:modified>
</cp:coreProperties>
</file>