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6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4" r:id="rId12"/>
    <p:sldId id="272" r:id="rId13"/>
    <p:sldId id="273" r:id="rId14"/>
    <p:sldId id="275" r:id="rId15"/>
    <p:sldId id="278" r:id="rId16"/>
    <p:sldId id="279" r:id="rId17"/>
    <p:sldId id="280" r:id="rId18"/>
    <p:sldId id="281" r:id="rId19"/>
    <p:sldId id="27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99FF"/>
    <a:srgbClr val="FF66FF"/>
    <a:srgbClr val="FF7C8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1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8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4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7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7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7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9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5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5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AB24-FE48-4907-A32B-487A46EEC0EC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BEADE-7709-4EB0-8981-90CD79D48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7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4N5GbLZrQJ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62248"/>
            <a:ext cx="12191999" cy="2387600"/>
          </a:xfrm>
        </p:spPr>
        <p:txBody>
          <a:bodyPr anchor="ctr">
            <a:noAutofit/>
          </a:bodyPr>
          <a:lstStyle/>
          <a:p>
            <a:r>
              <a:rPr lang="en-US" smtClean="0">
                <a:latin typeface="Arial Rounded MT Bold" panose="020F0704030504030204" pitchFamily="34" charset="0"/>
              </a:rPr>
              <a:t>Writing </a:t>
            </a:r>
            <a:r>
              <a:rPr lang="en-US" dirty="0" smtClean="0">
                <a:latin typeface="Arial Rounded MT Bold" panose="020F0704030504030204" pitchFamily="34" charset="0"/>
              </a:rPr>
              <a:t>Neutral Formulas </a:t>
            </a:r>
            <a:br>
              <a:rPr lang="en-US" dirty="0" smtClean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  for Ionic Compounds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343" y="2849848"/>
            <a:ext cx="11495314" cy="1848394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Segoe Script" panose="030B0504020000000003" pitchFamily="66" charset="0"/>
              </a:rPr>
              <a:t>You need to know your </a:t>
            </a:r>
            <a:br>
              <a:rPr lang="en-US" sz="5400" b="1" dirty="0" smtClean="0">
                <a:solidFill>
                  <a:srgbClr val="FF0000"/>
                </a:solidFill>
                <a:latin typeface="Segoe Script" panose="030B0504020000000003" pitchFamily="66" charset="0"/>
              </a:rPr>
            </a:br>
            <a:r>
              <a:rPr lang="en-US" sz="5400" b="1" dirty="0" smtClean="0">
                <a:solidFill>
                  <a:srgbClr val="FF0000"/>
                </a:solidFill>
                <a:latin typeface="Segoe Script" panose="030B0504020000000003" pitchFamily="66" charset="0"/>
              </a:rPr>
              <a:t>ions for this!!!!!!!!!!!!!!!!!!!!!!!!!</a:t>
            </a:r>
            <a:endParaRPr lang="en-US" sz="5400" b="1" dirty="0">
              <a:solidFill>
                <a:srgbClr val="FF0000"/>
              </a:solidFill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27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Mg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(CO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smtClean="0">
                <a:latin typeface="Arial Rounded MT Bold" panose="020F0704030504030204" pitchFamily="34" charset="0"/>
              </a:rPr>
              <a:t>Magnesium Carbonate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Mg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2</a:t>
            </a:r>
            <a:r>
              <a:rPr lang="en-US" sz="8800" dirty="0" smtClean="0">
                <a:latin typeface="Arial Rounded MT Bold" panose="020F0704030504030204" pitchFamily="34" charset="0"/>
              </a:rPr>
              <a:t>(CO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2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863730" y="5426609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207824" y="5458923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43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1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Mg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(CO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smtClean="0">
                <a:latin typeface="Arial Rounded MT Bold" panose="020F0704030504030204" pitchFamily="34" charset="0"/>
              </a:rPr>
              <a:t>Magnesium Carbonate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343996" y="4604004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Mg(CO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1130" y="2377440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Zn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(OH)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 smtClean="0">
                <a:latin typeface="Arial Rounded MT Bold" panose="020F0704030504030204" pitchFamily="34" charset="0"/>
              </a:rPr>
              <a:t>Zinc Hydroxide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16732" y="3018911"/>
            <a:ext cx="3387634" cy="110174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76506" y="3002421"/>
            <a:ext cx="4361477" cy="71706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5220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494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Zn(OH)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2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27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Al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3+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(PO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3-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smtClean="0">
                <a:latin typeface="Arial Rounded MT Bold" panose="020F0704030504030204" pitchFamily="34" charset="0"/>
              </a:rPr>
              <a:t>Aluminum Phosphate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Al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800" dirty="0" smtClean="0">
                <a:latin typeface="Arial Rounded MT Bold" panose="020F0704030504030204" pitchFamily="34" charset="0"/>
              </a:rPr>
              <a:t>(PO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454434" y="5454227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944458" y="5445219"/>
            <a:ext cx="888274" cy="69575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04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  <p:bldP spid="1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Al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3+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(PO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3-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smtClean="0">
                <a:latin typeface="Arial Rounded MT Bold" panose="020F0704030504030204" pitchFamily="34" charset="0"/>
              </a:rPr>
              <a:t>Aluminum Phosphate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1" y="3108960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63218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78448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707818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Al(PO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88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smtClean="0">
                <a:latin typeface="Arial Rounded MT Bold" panose="020F0704030504030204" pitchFamily="34" charset="0"/>
              </a:rPr>
              <a:t>Working Backwards</a:t>
            </a:r>
            <a:endParaRPr lang="en-US" sz="8000" u="sng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2955" y="1841788"/>
            <a:ext cx="116278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 Rounded MT Bold" panose="020F0704030504030204" pitchFamily="34" charset="0"/>
              </a:rPr>
              <a:t>Sometimes you are given the formula for a compound with a transition metal and you have to work backwards to figure out what charge the transition metal has. It’s a number puzzle!</a:t>
            </a:r>
            <a:endParaRPr lang="en-US" sz="4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38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1784546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Fe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?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1772852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Br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1-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smtClean="0">
                <a:latin typeface="Arial Rounded MT Bold" panose="020F0704030504030204" pitchFamily="34" charset="0"/>
              </a:rPr>
              <a:t>FeBr</a:t>
            </a:r>
            <a:r>
              <a:rPr lang="en-US" sz="8000" u="sng" baseline="-25000" dirty="0" smtClean="0">
                <a:latin typeface="Arial Rounded MT Bold" panose="020F0704030504030204" pitchFamily="34" charset="0"/>
              </a:rPr>
              <a:t>2</a:t>
            </a:r>
            <a:endParaRPr lang="en-US" sz="8000" u="sng" baseline="-25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98571" y="2480304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H="1">
            <a:off x="4417421" y="2480304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003524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1558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079162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 Rounded MT Bold" panose="020F0704030504030204" pitchFamily="34" charset="0"/>
              </a:rPr>
              <a:t>So…Fe</a:t>
            </a:r>
            <a:r>
              <a:rPr lang="en-US" sz="7200" baseline="30000" dirty="0" smtClean="0">
                <a:latin typeface="Arial Rounded MT Bold" panose="020F0704030504030204" pitchFamily="34" charset="0"/>
              </a:rPr>
              <a:t>2+</a:t>
            </a:r>
            <a:r>
              <a:rPr lang="en-US" sz="7200" dirty="0" smtClean="0">
                <a:latin typeface="Arial Rounded MT Bold" panose="020F0704030504030204" pitchFamily="34" charset="0"/>
              </a:rPr>
              <a:t> and Br</a:t>
            </a:r>
            <a:r>
              <a:rPr lang="en-US" sz="7200" baseline="30000" dirty="0" smtClean="0">
                <a:latin typeface="Arial Rounded MT Bold" panose="020F0704030504030204" pitchFamily="34" charset="0"/>
              </a:rPr>
              <a:t>1- </a:t>
            </a:r>
            <a:r>
              <a:rPr lang="en-US" sz="7200" dirty="0" smtClean="0">
                <a:latin typeface="Arial Rounded MT Bold" panose="020F0704030504030204" pitchFamily="34" charset="0"/>
              </a:rPr>
              <a:t>makes…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767" y="5345993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 Rounded MT Bold" panose="020F0704030504030204" pitchFamily="34" charset="0"/>
              </a:rPr>
              <a:t>Iron (II) Bromide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430" y="813838"/>
            <a:ext cx="35458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Fe</a:t>
            </a:r>
            <a:r>
              <a:rPr lang="en-US" sz="8800" baseline="30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2+</a:t>
            </a:r>
            <a:endParaRPr lang="en-US" sz="8800" baseline="30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87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2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1784546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Cu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?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1772852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N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3-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smtClean="0">
                <a:latin typeface="Arial Rounded MT Bold" panose="020F0704030504030204" pitchFamily="34" charset="0"/>
              </a:rPr>
              <a:t>Cu</a:t>
            </a:r>
            <a:r>
              <a:rPr lang="en-US" sz="8000" u="sng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000" u="sng" dirty="0" smtClean="0">
                <a:latin typeface="Arial Rounded MT Bold" panose="020F0704030504030204" pitchFamily="34" charset="0"/>
              </a:rPr>
              <a:t>N</a:t>
            </a:r>
            <a:endParaRPr lang="en-US" sz="8000" u="sng" baseline="-25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98571" y="2480304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H="1">
            <a:off x="4417421" y="2480304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73383" y="3003524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1558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079162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 Rounded MT Bold" panose="020F0704030504030204" pitchFamily="34" charset="0"/>
              </a:rPr>
              <a:t>So…Cu</a:t>
            </a:r>
            <a:r>
              <a:rPr lang="en-US" sz="7200" baseline="30000" dirty="0" smtClean="0">
                <a:latin typeface="Arial Rounded MT Bold" panose="020F0704030504030204" pitchFamily="34" charset="0"/>
              </a:rPr>
              <a:t>1+</a:t>
            </a:r>
            <a:r>
              <a:rPr lang="en-US" sz="7200" dirty="0" smtClean="0">
                <a:latin typeface="Arial Rounded MT Bold" panose="020F0704030504030204" pitchFamily="34" charset="0"/>
              </a:rPr>
              <a:t> and N</a:t>
            </a:r>
            <a:r>
              <a:rPr lang="en-US" sz="7200" baseline="30000" dirty="0" smtClean="0">
                <a:latin typeface="Arial Rounded MT Bold" panose="020F0704030504030204" pitchFamily="34" charset="0"/>
              </a:rPr>
              <a:t>3- </a:t>
            </a:r>
            <a:r>
              <a:rPr lang="en-US" sz="7200" dirty="0" smtClean="0">
                <a:latin typeface="Arial Rounded MT Bold" panose="020F0704030504030204" pitchFamily="34" charset="0"/>
              </a:rPr>
              <a:t>makes…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767" y="5345993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 Rounded MT Bold" panose="020F0704030504030204" pitchFamily="34" charset="0"/>
              </a:rPr>
              <a:t>Copper (I) Nitride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430" y="813838"/>
            <a:ext cx="35458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Cu</a:t>
            </a:r>
            <a:r>
              <a:rPr lang="en-US" sz="8800" baseline="30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1+</a:t>
            </a:r>
            <a:endParaRPr lang="en-US" sz="8800" baseline="30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9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2" grpId="0"/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1784546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Au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?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1772852"/>
            <a:ext cx="40843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O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19394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u="sng" dirty="0" err="1" smtClean="0">
                <a:latin typeface="Arial Rounded MT Bold" panose="020F0704030504030204" pitchFamily="34" charset="0"/>
              </a:rPr>
              <a:t>AuO</a:t>
            </a:r>
            <a:endParaRPr lang="en-US" sz="8000" u="sng" baseline="-25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898571" y="2480304"/>
            <a:ext cx="3861163" cy="12623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H="1">
            <a:off x="4417421" y="2480304"/>
            <a:ext cx="4530636" cy="83533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59015" y="2974948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?!    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2430" y="31558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381" y="4536368"/>
            <a:ext cx="12191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It was reduced!!! </a:t>
            </a:r>
            <a:endParaRPr lang="en-US" sz="6000" baseline="30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0767" y="5446009"/>
            <a:ext cx="12191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 Rounded MT Bold" panose="020F0704030504030204" pitchFamily="34" charset="0"/>
              </a:rPr>
              <a:t>Gold (II) Oxide</a:t>
            </a:r>
            <a:endParaRPr lang="en-US" sz="72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59014" y="3629191"/>
            <a:ext cx="2598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2002" y="3781591"/>
            <a:ext cx="2598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&quot;No&quot; Symbol 1"/>
          <p:cNvSpPr/>
          <p:nvPr/>
        </p:nvSpPr>
        <p:spPr>
          <a:xfrm>
            <a:off x="8572501" y="3155832"/>
            <a:ext cx="967324" cy="797901"/>
          </a:xfrm>
          <a:prstGeom prst="noSmoking">
            <a:avLst>
              <a:gd name="adj" fmla="val 1141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&quot;No&quot; Symbol 16"/>
          <p:cNvSpPr/>
          <p:nvPr/>
        </p:nvSpPr>
        <p:spPr>
          <a:xfrm>
            <a:off x="3676651" y="3022482"/>
            <a:ext cx="967324" cy="797901"/>
          </a:xfrm>
          <a:prstGeom prst="noSmoking">
            <a:avLst>
              <a:gd name="adj" fmla="val 1141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430" y="813838"/>
            <a:ext cx="35458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Au</a:t>
            </a:r>
            <a:r>
              <a:rPr lang="en-US" sz="8800" baseline="30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2+</a:t>
            </a:r>
            <a:endParaRPr lang="en-US" sz="8800" baseline="30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8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2" grpId="0"/>
      <p:bldP spid="11" grpId="0"/>
      <p:bldP spid="13" grpId="0"/>
      <p:bldP spid="16" grpId="0"/>
      <p:bldP spid="2" grpId="0" animBg="1"/>
      <p:bldP spid="17" grpId="0" animBg="1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381" y="312118"/>
            <a:ext cx="11939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>
                <a:latin typeface="Arial Rounded MT Bold" panose="020F0704030504030204" pitchFamily="34" charset="0"/>
              </a:rPr>
              <a:t>YouTube Link to This Presentation</a:t>
            </a:r>
            <a:endParaRPr lang="en-US" sz="5400" u="sng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6603" y="1819209"/>
            <a:ext cx="11905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>
                <a:solidFill>
                  <a:srgbClr val="00B0F0"/>
                </a:solidFill>
                <a:latin typeface="Arial Rounded MT Bold" panose="020F0704030504030204" pitchFamily="34" charset="0"/>
                <a:hlinkClick r:id="rId2"/>
              </a:rPr>
              <a:t>https</a:t>
            </a:r>
            <a:r>
              <a:rPr lang="en-US" sz="5400">
                <a:solidFill>
                  <a:srgbClr val="00B0F0"/>
                </a:solidFill>
                <a:latin typeface="Arial Rounded MT Bold" panose="020F0704030504030204" pitchFamily="34" charset="0"/>
                <a:hlinkClick r:id="rId2"/>
              </a:rPr>
              <a:t>://</a:t>
            </a:r>
            <a:r>
              <a:rPr lang="en-US" sz="5400" smtClean="0">
                <a:solidFill>
                  <a:srgbClr val="00B0F0"/>
                </a:solidFill>
                <a:latin typeface="Arial Rounded MT Bold" panose="020F0704030504030204" pitchFamily="34" charset="0"/>
                <a:hlinkClick r:id="rId2"/>
              </a:rPr>
              <a:t>youtu.be/4N5GbLZrQJg</a:t>
            </a:r>
            <a:r>
              <a:rPr lang="en-US" sz="540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 </a:t>
            </a:r>
            <a:endParaRPr lang="en-US" sz="54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97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0"/>
            <a:ext cx="10269940" cy="1325563"/>
          </a:xfrm>
        </p:spPr>
        <p:txBody>
          <a:bodyPr>
            <a:normAutofit/>
          </a:bodyPr>
          <a:lstStyle/>
          <a:p>
            <a:r>
              <a:rPr lang="en-US" sz="6000" u="sng" dirty="0" smtClean="0">
                <a:latin typeface="Arial Rounded MT Bold" panose="020F0704030504030204" pitchFamily="34" charset="0"/>
              </a:rPr>
              <a:t>Neutral Compounds</a:t>
            </a:r>
            <a:endParaRPr lang="en-US" sz="6000" u="sng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1325563"/>
            <a:ext cx="10713492" cy="4851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We need our compounds </a:t>
            </a:r>
            <a:br>
              <a:rPr lang="en-US" sz="4400" b="1" dirty="0" smtClean="0">
                <a:solidFill>
                  <a:srgbClr val="FF0000"/>
                </a:solidFill>
              </a:rPr>
            </a:br>
            <a:r>
              <a:rPr lang="en-US" sz="4400" b="1" dirty="0" smtClean="0">
                <a:solidFill>
                  <a:srgbClr val="FF0000"/>
                </a:solidFill>
              </a:rPr>
              <a:t>to be “electrically neutral” </a:t>
            </a:r>
          </a:p>
          <a:p>
            <a:pPr lvl="1"/>
            <a:r>
              <a:rPr lang="en-US" sz="4000" dirty="0"/>
              <a:t> </a:t>
            </a:r>
            <a:r>
              <a:rPr lang="en-US" sz="4000" dirty="0" smtClean="0"/>
              <a:t>Charges need to cancel out</a:t>
            </a:r>
          </a:p>
          <a:p>
            <a:pPr lvl="1"/>
            <a:r>
              <a:rPr lang="en-US" sz="4000" dirty="0" smtClean="0"/>
              <a:t> Not always a 1:1 ratio!</a:t>
            </a: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595919" y="4239958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124468" y="4239958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25219" y="3964155"/>
            <a:ext cx="1371600" cy="1371600"/>
          </a:xfrm>
          <a:prstGeom prst="ellipse">
            <a:avLst/>
          </a:prstGeom>
          <a:solidFill>
            <a:srgbClr val="FF7C8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Ca</a:t>
            </a:r>
            <a:r>
              <a:rPr lang="en-US" sz="2800" b="1" baseline="30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2+</a:t>
            </a:r>
            <a:endParaRPr lang="en-US" sz="2800" b="1" baseline="30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26472" y="3964155"/>
            <a:ext cx="1371600" cy="1371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F-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789494" y="5225967"/>
            <a:ext cx="1371600" cy="1371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F-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778368" y="711414"/>
            <a:ext cx="1371600" cy="1371600"/>
          </a:xfrm>
          <a:prstGeom prst="ellipse">
            <a:avLst/>
          </a:prstGeom>
          <a:solidFill>
            <a:srgbClr val="FF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Al</a:t>
            </a:r>
            <a:r>
              <a:rPr lang="en-US" sz="2800" b="1" baseline="30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  <a:endParaRPr lang="en-US" sz="2800" b="1" baseline="30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0283876" y="713441"/>
            <a:ext cx="1371600" cy="1371600"/>
          </a:xfrm>
          <a:prstGeom prst="ellipse">
            <a:avLst/>
          </a:prstGeom>
          <a:solidFill>
            <a:srgbClr val="99FFCC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O</a:t>
            </a:r>
            <a:r>
              <a:rPr lang="en-US" sz="2800" b="1" baseline="30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  <a:endParaRPr lang="en-US" sz="2800" b="1" baseline="30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273352" y="3729819"/>
            <a:ext cx="1371600" cy="1371600"/>
          </a:xfrm>
          <a:prstGeom prst="ellipse">
            <a:avLst/>
          </a:prstGeom>
          <a:solidFill>
            <a:srgbClr val="99FFCC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O</a:t>
            </a:r>
            <a:r>
              <a:rPr lang="en-US" sz="2800" b="1" baseline="30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  <a:endParaRPr lang="en-US" sz="2800" b="1" baseline="30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273352" y="2221630"/>
            <a:ext cx="1371600" cy="1371600"/>
          </a:xfrm>
          <a:prstGeom prst="ellipse">
            <a:avLst/>
          </a:prstGeom>
          <a:solidFill>
            <a:srgbClr val="99FFCC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O</a:t>
            </a:r>
            <a:r>
              <a:rPr lang="en-US" sz="2800" b="1" baseline="30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2-</a:t>
            </a:r>
            <a:endParaRPr lang="en-US" sz="2800" b="1" baseline="30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793702" y="2254209"/>
            <a:ext cx="1371600" cy="1371600"/>
          </a:xfrm>
          <a:prstGeom prst="ellipse">
            <a:avLst/>
          </a:prstGeom>
          <a:solidFill>
            <a:srgbClr val="FF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Al</a:t>
            </a:r>
            <a:r>
              <a:rPr lang="en-US" sz="2800" b="1" baseline="30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3+</a:t>
            </a:r>
            <a:endParaRPr lang="en-US" sz="2800" b="1" baseline="30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1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0"/>
            <a:ext cx="10269940" cy="1325563"/>
          </a:xfrm>
        </p:spPr>
        <p:txBody>
          <a:bodyPr>
            <a:normAutofit/>
          </a:bodyPr>
          <a:lstStyle/>
          <a:p>
            <a:r>
              <a:rPr lang="en-US" sz="6000" u="sng" dirty="0" smtClean="0">
                <a:latin typeface="Arial Rounded MT Bold" panose="020F0704030504030204" pitchFamily="34" charset="0"/>
              </a:rPr>
              <a:t>Neutral Compounds</a:t>
            </a:r>
            <a:endParaRPr lang="en-US" sz="6000" u="sng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60" y="1325563"/>
            <a:ext cx="10713492" cy="4851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Write the lowest possible combo to get neutral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1264659" y="3284615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793208" y="3284615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615451" y="3284615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144000" y="3284615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615451" y="4834234"/>
            <a:ext cx="1371600" cy="137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Na+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9144000" y="4834234"/>
            <a:ext cx="1371600" cy="1371600"/>
          </a:xfrm>
          <a:prstGeom prst="ellipse">
            <a:avLst/>
          </a:prstGeom>
          <a:solidFill>
            <a:srgbClr val="92D05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Br-</a:t>
            </a:r>
            <a:endParaRPr lang="en-US" sz="28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48618" y="2529715"/>
            <a:ext cx="15662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sz="4000" b="1" dirty="0" smtClean="0"/>
              <a:t>YES!</a:t>
            </a:r>
            <a:endParaRPr lang="en-US" sz="4000" b="1" dirty="0"/>
          </a:p>
        </p:txBody>
      </p:sp>
      <p:sp>
        <p:nvSpPr>
          <p:cNvPr id="19" name="Rectangle 18"/>
          <p:cNvSpPr/>
          <p:nvPr/>
        </p:nvSpPr>
        <p:spPr>
          <a:xfrm>
            <a:off x="8008642" y="2398710"/>
            <a:ext cx="14975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sz="4000" b="1" dirty="0" smtClean="0"/>
              <a:t>NO!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4149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21" y="0"/>
            <a:ext cx="11176379" cy="1396660"/>
          </a:xfrm>
        </p:spPr>
        <p:txBody>
          <a:bodyPr anchor="t">
            <a:normAutofit/>
          </a:bodyPr>
          <a:lstStyle/>
          <a:p>
            <a:r>
              <a:rPr lang="en-US" sz="6000" u="sng" dirty="0" smtClean="0">
                <a:latin typeface="Arial Rounded MT Bold" panose="020F0704030504030204" pitchFamily="34" charset="0"/>
              </a:rPr>
              <a:t>Steps</a:t>
            </a:r>
            <a:endParaRPr lang="en-US" sz="6000" u="sng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890274"/>
            <a:ext cx="12014578" cy="54465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 b="1" dirty="0" smtClean="0">
                <a:solidFill>
                  <a:srgbClr val="FF0000"/>
                </a:solidFill>
              </a:rPr>
              <a:t>Eventually we should do this in our head! When asked to show work you will use this “crossing over” method. 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 smtClean="0"/>
              <a:t>Write cation first then anion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 smtClean="0"/>
              <a:t>Write the charges with each symbol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 smtClean="0"/>
              <a:t>The superscript of one atom, becomes the subscript of the other. Use the absolute value! This is “crossing over”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 smtClean="0"/>
              <a:t>Reduce your subscripts to the lowest numbers possible while maintaining the correct ratio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 smtClean="0"/>
              <a:t>You do not need to put the 1s for subscripts!</a:t>
            </a:r>
          </a:p>
          <a:p>
            <a:pPr marL="1200150" lvl="1" indent="-742950">
              <a:buFont typeface="+mj-lt"/>
              <a:buAutoNum type="arabicParenR"/>
            </a:pPr>
            <a:r>
              <a:rPr lang="en-US" sz="3900" dirty="0" smtClean="0"/>
              <a:t>CAREFUL WITH POLYATOMIC IONS!</a:t>
            </a:r>
            <a:endParaRPr lang="en-US" sz="3900" dirty="0"/>
          </a:p>
        </p:txBody>
      </p:sp>
    </p:spTree>
    <p:extLst>
      <p:ext uri="{BB962C8B-B14F-4D97-AF65-F5344CB8AC3E}">
        <p14:creationId xmlns:p14="http://schemas.microsoft.com/office/powerpoint/2010/main" val="195584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1130" y="2377440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Ba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F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 smtClean="0">
                <a:latin typeface="Arial Rounded MT Bold" panose="020F0704030504030204" pitchFamily="34" charset="0"/>
              </a:rPr>
              <a:t>Barium Fluoride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16732" y="3018911"/>
            <a:ext cx="2481943" cy="7885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76505" y="2930898"/>
            <a:ext cx="3135085" cy="78858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5220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8997" y="352495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80713" y="4587139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BaF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2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1130" y="2377440"/>
            <a:ext cx="31873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Ba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(NO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 smtClean="0">
                <a:latin typeface="Arial Rounded MT Bold" panose="020F0704030504030204" pitchFamily="34" charset="0"/>
              </a:rPr>
              <a:t>Barium Nitrate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416732" y="3018911"/>
            <a:ext cx="3965671" cy="96218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76506" y="3018911"/>
            <a:ext cx="4859380" cy="700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52206" y="3519432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5987" y="352493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Ba(NO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2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4548" y="2377440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(NH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39543" y="2255762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(SO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 smtClean="0">
                <a:latin typeface="Arial Rounded MT Bold" panose="020F0704030504030204" pitchFamily="34" charset="0"/>
              </a:rPr>
              <a:t>Ammonium Sulfate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37760" y="3188709"/>
            <a:ext cx="4036423" cy="75039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937760" y="3018911"/>
            <a:ext cx="4598126" cy="95219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30585" y="3516690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4505" y="3656563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(NH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2</a:t>
            </a:r>
            <a:r>
              <a:rPr lang="en-US" sz="8800" dirty="0" smtClean="0">
                <a:latin typeface="Arial Rounded MT Bold" panose="020F0704030504030204" pitchFamily="34" charset="0"/>
              </a:rPr>
              <a:t>(SO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4</a:t>
            </a:r>
            <a:r>
              <a:rPr lang="en-US" sz="8800" dirty="0" smtClean="0">
                <a:latin typeface="Arial Rounded MT Bold" panose="020F0704030504030204" pitchFamily="34" charset="0"/>
              </a:rPr>
              <a:t>)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0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Fe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3+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Cl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 smtClean="0">
                <a:latin typeface="Arial Rounded MT Bold" panose="020F0704030504030204" pitchFamily="34" charset="0"/>
              </a:rPr>
              <a:t>Iron(III) Chloride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006634" cy="9560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0" y="3014797"/>
            <a:ext cx="3603174" cy="9295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64667" y="3408076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B0F0"/>
                </a:solidFill>
                <a:latin typeface="Arial Rounded MT Bold" panose="020F0704030504030204" pitchFamily="34" charset="0"/>
              </a:rPr>
              <a:t>1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8997" y="352495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FeCl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532" y="2413202"/>
            <a:ext cx="4693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Al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3+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004" y="2401508"/>
            <a:ext cx="37838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S</a:t>
            </a:r>
            <a:r>
              <a:rPr lang="en-US" sz="8800" baseline="30000" dirty="0" smtClean="0">
                <a:latin typeface="Arial Rounded MT Bold" panose="020F0704030504030204" pitchFamily="34" charset="0"/>
              </a:rPr>
              <a:t>2-</a:t>
            </a:r>
            <a:endParaRPr lang="en-US" sz="8800" baseline="30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381" y="31211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u="sng" dirty="0" smtClean="0">
                <a:latin typeface="Arial Rounded MT Bold" panose="020F0704030504030204" pitchFamily="34" charset="0"/>
              </a:rPr>
              <a:t>Aluminum Sulfide</a:t>
            </a:r>
            <a:endParaRPr lang="en-US" sz="8800" u="sng" baseline="30000" dirty="0">
              <a:latin typeface="Arial Rounded MT Bold" panose="020F07040305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898571" y="3108960"/>
            <a:ext cx="3006634" cy="9560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417420" y="3014797"/>
            <a:ext cx="3603174" cy="9295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64667" y="3408076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2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8997" y="3524955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3</a:t>
            </a:r>
            <a:endParaRPr lang="en-US" sz="5400" baseline="30000" dirty="0">
              <a:solidFill>
                <a:srgbClr val="00B0F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4587139"/>
            <a:ext cx="121919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 Rounded MT Bold" panose="020F0704030504030204" pitchFamily="34" charset="0"/>
              </a:rPr>
              <a:t>Al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2</a:t>
            </a:r>
            <a:r>
              <a:rPr lang="en-US" sz="8800" dirty="0" smtClean="0">
                <a:latin typeface="Arial Rounded MT Bold" panose="020F0704030504030204" pitchFamily="34" charset="0"/>
              </a:rPr>
              <a:t>S</a:t>
            </a:r>
            <a:r>
              <a:rPr lang="en-US" sz="8800" baseline="-25000" dirty="0" smtClean="0">
                <a:latin typeface="Arial Rounded MT Bold" panose="020F0704030504030204" pitchFamily="34" charset="0"/>
              </a:rPr>
              <a:t>3</a:t>
            </a:r>
            <a:endParaRPr lang="en-US" sz="8800" baseline="-2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338</Words>
  <Application>Microsoft Office PowerPoint</Application>
  <PresentationFormat>Widescreen</PresentationFormat>
  <Paragraphs>124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Rounded MT Bold</vt:lpstr>
      <vt:lpstr>Calibri</vt:lpstr>
      <vt:lpstr>Calibri Light</vt:lpstr>
      <vt:lpstr>Segoe Script</vt:lpstr>
      <vt:lpstr>Office Theme</vt:lpstr>
      <vt:lpstr>Writing Neutral Formulas     for Ionic Compounds</vt:lpstr>
      <vt:lpstr>Neutral Compounds</vt:lpstr>
      <vt:lpstr>Neutral Compounds</vt:lpstr>
      <vt:lpstr>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Neutral Formulas  for Ionic Compounds</dc:title>
  <dc:creator>Farmer, Stephanie [DH]</dc:creator>
  <cp:lastModifiedBy>Farmer, Stephanie [DH]</cp:lastModifiedBy>
  <cp:revision>25</cp:revision>
  <dcterms:created xsi:type="dcterms:W3CDTF">2018-10-15T20:36:35Z</dcterms:created>
  <dcterms:modified xsi:type="dcterms:W3CDTF">2020-11-16T06:47:20Z</dcterms:modified>
</cp:coreProperties>
</file>