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8" r:id="rId8"/>
    <p:sldId id="271" r:id="rId9"/>
    <p:sldId id="272" r:id="rId10"/>
    <p:sldId id="265" r:id="rId11"/>
    <p:sldId id="267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7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6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2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8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1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8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2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4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1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6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2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3D8A2-4F04-4B4D-8B2D-F2E74B2D9961}" type="datetimeFigureOut">
              <a:rPr lang="en-US" smtClean="0"/>
              <a:t>12/31/2020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82D5-ABFE-49B5-9AEA-1F0FB6289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7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qmDU2u3aN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FF0000"/>
                </a:solidFill>
              </a:rPr>
              <a:t>Target: I can identify </a:t>
            </a:r>
            <a:r>
              <a:rPr lang="en-US" b="1" dirty="0" smtClean="0">
                <a:solidFill>
                  <a:srgbClr val="FF0000"/>
                </a:solidFill>
              </a:rPr>
              <a:t>polarity of molecules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sz="1000" b="1" dirty="0">
              <a:solidFill>
                <a:srgbClr val="FF0000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K	         C 	                 Q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2440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0456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284720" y="5059680"/>
            <a:ext cx="140208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24400" y="1219200"/>
            <a:ext cx="396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62720"/>
              </p:ext>
            </p:extLst>
          </p:nvPr>
        </p:nvGraphicFramePr>
        <p:xfrm>
          <a:off x="685800" y="838200"/>
          <a:ext cx="3505200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Lewis Structure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Polar</a:t>
                      </a:r>
                      <a:r>
                        <a:rPr lang="en-US" b="1" baseline="0" dirty="0" smtClean="0"/>
                        <a:t> or non polar?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H2O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Br2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NH3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BF3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CH3Br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533400" y="685800"/>
            <a:ext cx="3733800" cy="5410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644640" y="3048000"/>
            <a:ext cx="188976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Polarity Flow Chart Handout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3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1892877" y="248730"/>
            <a:ext cx="3886200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Are ions present?</a:t>
            </a:r>
            <a:endParaRPr lang="en-US" sz="3200" dirty="0"/>
          </a:p>
        </p:txBody>
      </p:sp>
      <p:sp>
        <p:nvSpPr>
          <p:cNvPr id="6" name="Flowchart: Alternate Process 5"/>
          <p:cNvSpPr/>
          <p:nvPr/>
        </p:nvSpPr>
        <p:spPr>
          <a:xfrm>
            <a:off x="6806045" y="685800"/>
            <a:ext cx="2133600" cy="990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Ionic Compound</a:t>
            </a:r>
            <a:endParaRPr lang="en-US" sz="32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159329" y="1094509"/>
            <a:ext cx="38862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Are there more than two atoms?</a:t>
            </a:r>
            <a:endParaRPr lang="en-US" sz="3200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613065" y="2933700"/>
            <a:ext cx="2964871" cy="1447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Are both atoms the same element?</a:t>
            </a:r>
            <a:endParaRPr lang="en-US" sz="3200" dirty="0"/>
          </a:p>
        </p:txBody>
      </p:sp>
      <p:sp>
        <p:nvSpPr>
          <p:cNvPr id="9" name="Flowchart: Alternate Process 8"/>
          <p:cNvSpPr/>
          <p:nvPr/>
        </p:nvSpPr>
        <p:spPr>
          <a:xfrm>
            <a:off x="159327" y="5915891"/>
            <a:ext cx="1943100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Polar</a:t>
            </a:r>
            <a:endParaRPr lang="en-US" sz="3200" dirty="0"/>
          </a:p>
        </p:txBody>
      </p:sp>
      <p:sp>
        <p:nvSpPr>
          <p:cNvPr id="10" name="Flowchart: Alternate Process 9"/>
          <p:cNvSpPr/>
          <p:nvPr/>
        </p:nvSpPr>
        <p:spPr>
          <a:xfrm>
            <a:off x="2362200" y="5915891"/>
            <a:ext cx="2164773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Non-polar</a:t>
            </a:r>
            <a:endParaRPr lang="en-US" sz="3200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4876800" y="2369127"/>
            <a:ext cx="2635827" cy="15240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Is the </a:t>
            </a:r>
            <a:r>
              <a:rPr lang="en-US" sz="3200" dirty="0" err="1" smtClean="0"/>
              <a:t>lewis</a:t>
            </a:r>
            <a:r>
              <a:rPr lang="en-US" sz="3200" dirty="0" smtClean="0"/>
              <a:t> structure symmetrical?</a:t>
            </a:r>
            <a:endParaRPr lang="en-US" sz="3200" dirty="0"/>
          </a:p>
        </p:txBody>
      </p:sp>
      <p:sp>
        <p:nvSpPr>
          <p:cNvPr id="13" name="Flowchart: Alternate Process 12"/>
          <p:cNvSpPr/>
          <p:nvPr/>
        </p:nvSpPr>
        <p:spPr>
          <a:xfrm>
            <a:off x="4526973" y="4682837"/>
            <a:ext cx="2164773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Non-polar</a:t>
            </a:r>
            <a:endParaRPr lang="en-US" sz="3200" dirty="0"/>
          </a:p>
        </p:txBody>
      </p:sp>
      <p:sp>
        <p:nvSpPr>
          <p:cNvPr id="14" name="Flowchart: Alternate Process 13"/>
          <p:cNvSpPr/>
          <p:nvPr/>
        </p:nvSpPr>
        <p:spPr>
          <a:xfrm>
            <a:off x="6901295" y="4682837"/>
            <a:ext cx="1943100" cy="609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Polar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609359" y="24873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98422" y="3954169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21529" y="4730675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9327" y="15044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57600" y="19210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YES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3065" y="2106543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6256" y="4730675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779077" y="838200"/>
            <a:ext cx="1026968" cy="45720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27714" y="2022764"/>
            <a:ext cx="1349086" cy="1253836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381994" y="4381500"/>
            <a:ext cx="0" cy="163830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743200" y="4381500"/>
            <a:ext cx="0" cy="163830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943600" y="3911525"/>
            <a:ext cx="0" cy="75053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133359" y="3893127"/>
            <a:ext cx="0" cy="1094510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875562" y="2022764"/>
            <a:ext cx="0" cy="1108363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62000" y="458931"/>
            <a:ext cx="1103173" cy="635578"/>
          </a:xfrm>
          <a:prstGeom prst="line">
            <a:avLst/>
          </a:prstGeom>
          <a:ln w="762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239000" y="3911525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NO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244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smtClean="0">
                <a:solidFill>
                  <a:srgbClr val="FF0000"/>
                </a:solidFill>
              </a:rPr>
              <a:t>Target: I can identify </a:t>
            </a:r>
            <a:r>
              <a:rPr lang="en-US" b="1" dirty="0" smtClean="0">
                <a:solidFill>
                  <a:srgbClr val="FF0000"/>
                </a:solidFill>
              </a:rPr>
              <a:t>polarity of molecules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sz="1000" b="1" dirty="0">
              <a:solidFill>
                <a:srgbClr val="FF0000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endParaRPr lang="en-US" b="1" u="sng" dirty="0" smtClean="0">
              <a:solidFill>
                <a:schemeClr val="tx1"/>
              </a:solidFill>
            </a:endParaRPr>
          </a:p>
          <a:p>
            <a:pPr algn="ctr"/>
            <a:endParaRPr lang="en-US" b="1" u="sng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  K	         C 	                 Q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533400"/>
            <a:ext cx="3962400" cy="571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2440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04560" y="5059680"/>
            <a:ext cx="128016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284720" y="5059680"/>
            <a:ext cx="1402080" cy="1188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24400" y="1219200"/>
            <a:ext cx="396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782559"/>
              </p:ext>
            </p:extLst>
          </p:nvPr>
        </p:nvGraphicFramePr>
        <p:xfrm>
          <a:off x="685800" y="838200"/>
          <a:ext cx="3505200" cy="530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681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Molecule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Lewis Structure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Polar</a:t>
                      </a:r>
                      <a:r>
                        <a:rPr lang="en-US" b="1" baseline="0" dirty="0" smtClean="0"/>
                        <a:t> or non polar?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</a:t>
                      </a:r>
                      <a:r>
                        <a:rPr lang="en-US" sz="2000" baseline="-25000" dirty="0" smtClean="0"/>
                        <a:t>2</a:t>
                      </a:r>
                      <a:r>
                        <a:rPr lang="en-US" sz="2000" dirty="0" smtClean="0"/>
                        <a:t>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Br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</a:t>
                      </a:r>
                      <a:r>
                        <a:rPr lang="en-US" sz="2000" baseline="-25000" dirty="0" smtClean="0"/>
                        <a:t>4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NH</a:t>
                      </a:r>
                      <a:r>
                        <a:rPr lang="en-US" sz="2000" baseline="-25000" dirty="0" smtClean="0"/>
                        <a:t>3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CS</a:t>
                      </a:r>
                      <a:r>
                        <a:rPr lang="en-US" sz="2000" baseline="-25000" dirty="0" smtClean="0"/>
                        <a:t>2</a:t>
                      </a:r>
                      <a:endParaRPr lang="en-US" sz="2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</a:t>
                      </a:r>
                      <a:r>
                        <a:rPr lang="en-US" sz="2000" baseline="-25000" dirty="0" smtClean="0"/>
                        <a:t>3</a:t>
                      </a:r>
                      <a:r>
                        <a:rPr lang="en-US" sz="2000" dirty="0" smtClean="0"/>
                        <a:t>Br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Rectangle 27"/>
          <p:cNvSpPr/>
          <p:nvPr/>
        </p:nvSpPr>
        <p:spPr>
          <a:xfrm>
            <a:off x="6644640" y="3048000"/>
            <a:ext cx="1889760" cy="18288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Polarity Flow Chart Handout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6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YouTube Link to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youtu.be/RqmDU2u3aNw</a:t>
            </a: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2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04800"/>
            <a:ext cx="8534400" cy="6172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361015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Impact" panose="020B0806030902050204" pitchFamily="34" charset="0"/>
              </a:rPr>
              <a:t>Polarity</a:t>
            </a:r>
            <a:endParaRPr lang="en-US" sz="8000" dirty="0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4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494" y="228600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What’s happening inside covalent molecules like 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 or H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8831" y="1552039"/>
            <a:ext cx="6935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Electrons are shared </a:t>
            </a:r>
            <a:r>
              <a:rPr lang="en-US" sz="4000" i="1" dirty="0" smtClean="0">
                <a:solidFill>
                  <a:srgbClr val="0070C0"/>
                </a:solidFill>
              </a:rPr>
              <a:t>equally</a:t>
            </a:r>
            <a:endParaRPr lang="en-US" sz="4000" dirty="0">
              <a:solidFill>
                <a:srgbClr val="0070C0"/>
              </a:solidFill>
            </a:endParaRPr>
          </a:p>
        </p:txBody>
      </p:sp>
      <p:pic>
        <p:nvPicPr>
          <p:cNvPr id="8" name="Picture 7" descr="nonpolar covalent bear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03" y="2691686"/>
            <a:ext cx="8998467" cy="352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78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29000" y="0"/>
            <a:ext cx="5715000" cy="23918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3669"/>
            <a:ext cx="8915400" cy="1143000"/>
          </a:xfrm>
        </p:spPr>
        <p:txBody>
          <a:bodyPr>
            <a:noAutofit/>
          </a:bodyPr>
          <a:lstStyle/>
          <a:p>
            <a:pPr algn="r"/>
            <a:r>
              <a:rPr lang="en-US" b="1" dirty="0" smtClean="0"/>
              <a:t>Molecules become </a:t>
            </a:r>
            <a:br>
              <a:rPr lang="en-US" b="1" dirty="0" smtClean="0"/>
            </a:br>
            <a:r>
              <a:rPr lang="en-US" b="1" i="1" dirty="0" smtClean="0">
                <a:solidFill>
                  <a:srgbClr val="3366FF"/>
                </a:solidFill>
              </a:rPr>
              <a:t>POLAR</a:t>
            </a:r>
            <a:r>
              <a:rPr lang="en-US" b="1" dirty="0" smtClean="0"/>
              <a:t> when electrons </a:t>
            </a:r>
            <a:br>
              <a:rPr lang="en-US" b="1" dirty="0" smtClean="0"/>
            </a:br>
            <a:r>
              <a:rPr lang="en-US" b="1" dirty="0" smtClean="0"/>
              <a:t>are </a:t>
            </a:r>
            <a:r>
              <a:rPr lang="en-US" b="1" dirty="0" smtClean="0">
                <a:solidFill>
                  <a:srgbClr val="FF0000"/>
                </a:solidFill>
              </a:rPr>
              <a:t>not shared equally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polar covalent bear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11"/>
          <a:stretch/>
        </p:blipFill>
        <p:spPr>
          <a:xfrm>
            <a:off x="228601" y="2996397"/>
            <a:ext cx="8915400" cy="27829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9194" y="934295"/>
            <a:ext cx="78864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HF is covalent </a:t>
            </a:r>
            <a:br>
              <a:rPr lang="en-US" sz="3200" dirty="0" smtClean="0"/>
            </a:br>
            <a:r>
              <a:rPr lang="en-US" sz="3200" dirty="0" smtClean="0"/>
              <a:t>but electrons </a:t>
            </a:r>
            <a:br>
              <a:rPr lang="en-US" sz="3200" dirty="0" smtClean="0"/>
            </a:br>
            <a:r>
              <a:rPr lang="en-US" sz="3200" dirty="0" smtClean="0"/>
              <a:t>are </a:t>
            </a:r>
            <a:r>
              <a:rPr lang="en-US" sz="3200" i="1" u="sng" dirty="0" smtClean="0"/>
              <a:t>not</a:t>
            </a:r>
            <a:r>
              <a:rPr lang="en-US" sz="3200" dirty="0" smtClean="0"/>
              <a:t> shared </a:t>
            </a:r>
            <a:br>
              <a:rPr lang="en-US" sz="3200" dirty="0" smtClean="0"/>
            </a:br>
            <a:r>
              <a:rPr lang="en-US" sz="3200" dirty="0" smtClean="0"/>
              <a:t>equally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04800"/>
            <a:ext cx="23759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>
                <a:solidFill>
                  <a:srgbClr val="00B050"/>
                </a:solidFill>
              </a:rPr>
              <a:t>Example:</a:t>
            </a:r>
            <a:r>
              <a:rPr lang="en-US" sz="3200" b="1" dirty="0" smtClean="0">
                <a:solidFill>
                  <a:srgbClr val="00B050"/>
                </a:solidFill>
              </a:rPr>
              <a:t>  </a:t>
            </a:r>
            <a:r>
              <a:rPr lang="en-US" sz="3200" dirty="0" smtClean="0"/>
              <a:t>HF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140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0061" y="200050"/>
            <a:ext cx="7931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u="sng" dirty="0" smtClean="0"/>
              <a:t>Polar molecules with more than 2 atoms</a:t>
            </a:r>
            <a:endParaRPr lang="en-US" sz="3600" b="1" u="sng" dirty="0"/>
          </a:p>
        </p:txBody>
      </p:sp>
      <p:pic>
        <p:nvPicPr>
          <p:cNvPr id="4" name="Picture 3" descr="ppolarity of wat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971" y="2052056"/>
            <a:ext cx="5510760" cy="39108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680" y="897894"/>
            <a:ext cx="76578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rgbClr val="00B050"/>
                </a:solidFill>
              </a:rPr>
              <a:t>Water has:</a:t>
            </a:r>
          </a:p>
          <a:p>
            <a:r>
              <a:rPr lang="en-US" sz="3600" dirty="0" smtClean="0"/>
              <a:t>2 H’s willing to almost give up electrons </a:t>
            </a:r>
          </a:p>
          <a:p>
            <a:r>
              <a:rPr lang="en-US" sz="3600" dirty="0" smtClean="0"/>
              <a:t>1 electronegative O</a:t>
            </a:r>
            <a:br>
              <a:rPr lang="en-US" sz="3600" dirty="0" smtClean="0"/>
            </a:br>
            <a:r>
              <a:rPr lang="en-US" sz="3600" i="1" dirty="0" smtClean="0">
                <a:solidFill>
                  <a:srgbClr val="00B0F0"/>
                </a:solidFill>
              </a:rPr>
              <a:t>Ends up UNEQUAL</a:t>
            </a:r>
            <a:endParaRPr lang="en-US" sz="3600" i="1" dirty="0">
              <a:solidFill>
                <a:srgbClr val="00B0F0"/>
              </a:solidFill>
            </a:endParaRPr>
          </a:p>
        </p:txBody>
      </p:sp>
      <p:pic>
        <p:nvPicPr>
          <p:cNvPr id="7" name="Picture 6" descr="charge distribution of wa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80" y="3305250"/>
            <a:ext cx="3283506" cy="265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6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/>
              <a:t>Symmetry…the pole destroyer!</a:t>
            </a:r>
            <a:endParaRPr lang="en-US" sz="4800" b="1" u="sng" dirty="0"/>
          </a:p>
        </p:txBody>
      </p:sp>
      <p:pic>
        <p:nvPicPr>
          <p:cNvPr id="4" name="Picture 3" descr="symmetrical polar coval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226" y="1417638"/>
            <a:ext cx="5118100" cy="3352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295400"/>
            <a:ext cx="11282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</a:rPr>
              <a:t>CO</a:t>
            </a:r>
            <a:r>
              <a:rPr lang="en-US" sz="40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5400" b="1" dirty="0" smtClean="0">
                <a:solidFill>
                  <a:srgbClr val="00B050"/>
                </a:solidFill>
              </a:rPr>
              <a:t> 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251626" y="2053789"/>
            <a:ext cx="2971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Has 1 carbon surrounded by 2 electronegative </a:t>
            </a:r>
            <a:r>
              <a:rPr lang="en-US" sz="3200" dirty="0" err="1" smtClean="0"/>
              <a:t>Oxygens</a:t>
            </a:r>
            <a:r>
              <a:rPr lang="en-US" sz="3200" dirty="0" smtClean="0"/>
              <a:t>, but is </a:t>
            </a:r>
            <a:r>
              <a:rPr lang="en-US" sz="3200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/>
              <a:t> polar?!?!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44699" y="5024102"/>
            <a:ext cx="8603087" cy="1200329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3366FF"/>
                </a:solidFill>
              </a:rPr>
              <a:t>Electron density is still SYMETRICAL which makes it non-polar</a:t>
            </a:r>
            <a:endParaRPr lang="en-US" sz="36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41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files.mtstatic.com/site_4334/52299/0?Expires=1547065913&amp;Signature=Ut38DRBtelmK2tz-rVrCWWu49L0eZYSJNE5I90jzQAQwjp55V946FJPZYQ-prdJYZnuh73N3Sl3VeRcEpqJFpKFkatkEfsdDAbOcjdSgz7DbAqHdrEr7u9kQIQv6RjHc06Cdb4rQxBXUGGv63ZvsF5-1YMJ4TTrFGeKAcMAgYx8_&amp;Key-Pair-Id=APKAJ5Y6AV4GI7A555N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02"/>
          <a:stretch/>
        </p:blipFill>
        <p:spPr bwMode="auto">
          <a:xfrm>
            <a:off x="304800" y="1676400"/>
            <a:ext cx="8686799" cy="285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44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11"/>
            <a:ext cx="8229600" cy="11430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Careful about polar BOND</a:t>
            </a:r>
            <a:br>
              <a:rPr lang="en-US" b="1" u="sng" dirty="0" smtClean="0"/>
            </a:br>
            <a:r>
              <a:rPr lang="en-US" b="1" u="sng" dirty="0" smtClean="0"/>
              <a:t> versus polar MOLECULE</a:t>
            </a:r>
            <a:endParaRPr lang="en-US" b="1" u="sng" dirty="0"/>
          </a:p>
        </p:txBody>
      </p:sp>
      <p:pic>
        <p:nvPicPr>
          <p:cNvPr id="3" name="Picture 2" descr="Image result for polarity hand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7330892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9004" y="1447800"/>
            <a:ext cx="278238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Polar bond AND Polar molecule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9004" y="3559628"/>
            <a:ext cx="1515293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Polar bond AND NON-polar molecule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9265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25" y="226423"/>
            <a:ext cx="8229600" cy="1143000"/>
          </a:xfrm>
        </p:spPr>
        <p:txBody>
          <a:bodyPr>
            <a:noAutofit/>
          </a:bodyPr>
          <a:lstStyle/>
          <a:p>
            <a:r>
              <a:rPr lang="en-US" b="1" u="sng" dirty="0" smtClean="0"/>
              <a:t>Three ways to diagram “dipoles”</a:t>
            </a:r>
            <a:br>
              <a:rPr lang="en-US" b="1" u="sng" dirty="0" smtClean="0"/>
            </a:br>
            <a:endParaRPr lang="en-US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95" y="1026202"/>
            <a:ext cx="3225891" cy="290634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6528" y="1614861"/>
            <a:ext cx="3165823" cy="1729026"/>
          </a:xfrm>
          <a:prstGeom prst="rect">
            <a:avLst/>
          </a:prstGeom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218" y="3589326"/>
            <a:ext cx="3061036" cy="257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11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352</TotalTime>
  <Words>194</Words>
  <Application>Microsoft Office PowerPoint</Application>
  <PresentationFormat>On-screen Show (4:3)</PresentationFormat>
  <Paragraphs>121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Impact</vt:lpstr>
      <vt:lpstr>Office Theme</vt:lpstr>
      <vt:lpstr>PowerPoint Presentation</vt:lpstr>
      <vt:lpstr>Polarity</vt:lpstr>
      <vt:lpstr>PowerPoint Presentation</vt:lpstr>
      <vt:lpstr>Molecules become  POLAR when electrons  are not shared equally</vt:lpstr>
      <vt:lpstr>PowerPoint Presentation</vt:lpstr>
      <vt:lpstr>Symmetry…the pole destroyer!</vt:lpstr>
      <vt:lpstr>PowerPoint Presentation</vt:lpstr>
      <vt:lpstr>Careful about polar BOND  versus polar MOLECULE</vt:lpstr>
      <vt:lpstr>Three ways to diagram “dipoles” </vt:lpstr>
      <vt:lpstr>PowerPoint Presentation</vt:lpstr>
      <vt:lpstr>PowerPoint Presentation</vt:lpstr>
      <vt:lpstr>YouTube Link to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DAY OF SECOND SEMESTER</dc:title>
  <dc:creator>Danny Farmer</dc:creator>
  <cp:lastModifiedBy>Farmer, Stephanie [DH]</cp:lastModifiedBy>
  <cp:revision>13</cp:revision>
  <dcterms:created xsi:type="dcterms:W3CDTF">2017-01-03T02:40:11Z</dcterms:created>
  <dcterms:modified xsi:type="dcterms:W3CDTF">2020-12-31T20:06:23Z</dcterms:modified>
</cp:coreProperties>
</file>