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60" r:id="rId4"/>
    <p:sldId id="261" r:id="rId5"/>
    <p:sldId id="271" r:id="rId6"/>
    <p:sldId id="262" r:id="rId7"/>
    <p:sldId id="270" r:id="rId8"/>
    <p:sldId id="272" r:id="rId9"/>
    <p:sldId id="273" r:id="rId10"/>
    <p:sldId id="274" r:id="rId11"/>
    <p:sldId id="275" r:id="rId12"/>
    <p:sldId id="269" r:id="rId13"/>
    <p:sldId id="263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44" autoAdjust="0"/>
    <p:restoredTop sz="94660"/>
  </p:normalViewPr>
  <p:slideViewPr>
    <p:cSldViewPr>
      <p:cViewPr varScale="1">
        <p:scale>
          <a:sx n="87" d="100"/>
          <a:sy n="87" d="100"/>
        </p:scale>
        <p:origin x="432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1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4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3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7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3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7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2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0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41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1F9D8-ECB9-4473-82FE-6DFEAF07552A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97380-9B64-4E51-AD5B-B0F6DAB78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1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PVL24HAesnc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youtu.be/ohaI9yMZ8l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6aoRchysAz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FF0000"/>
                </a:solidFill>
              </a:rPr>
              <a:t>Target: I can describe how intermolecular forces affect properties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sz="1000" b="1" dirty="0">
              <a:solidFill>
                <a:srgbClr val="FF0000"/>
              </a:solidFill>
            </a:endParaRPr>
          </a:p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/>
            </a:r>
            <a:br>
              <a:rPr lang="en-US" b="1" u="sng" dirty="0" smtClean="0">
                <a:solidFill>
                  <a:schemeClr val="tx1"/>
                </a:solidFill>
              </a:rPr>
            </a:br>
            <a:endParaRPr lang="en-US" b="1" u="sng" dirty="0">
              <a:solidFill>
                <a:schemeClr val="tx1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K	         C 	                 Q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24400" y="5059680"/>
            <a:ext cx="128016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04560" y="5059680"/>
            <a:ext cx="128016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284720" y="5059680"/>
            <a:ext cx="140208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724400" y="1219200"/>
            <a:ext cx="396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9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Impact" panose="020B0806030902050204" pitchFamily="34" charset="0"/>
              </a:rPr>
              <a:t>Examples</a:t>
            </a:r>
            <a:endParaRPr lang="en-US" dirty="0">
              <a:solidFill>
                <a:srgbClr val="00B050"/>
              </a:solidFill>
              <a:latin typeface="Impact" panose="020B080603090205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19200"/>
            <a:ext cx="152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F</a:t>
            </a:r>
            <a:r>
              <a:rPr lang="en-US" sz="5400" b="1" baseline="-25000" dirty="0" smtClean="0"/>
              <a:t>2</a:t>
            </a:r>
          </a:p>
          <a:p>
            <a:r>
              <a:rPr lang="en-US" sz="5400" b="1" dirty="0" smtClean="0"/>
              <a:t>Br</a:t>
            </a:r>
            <a:r>
              <a:rPr lang="en-US" sz="5400" b="1" baseline="-25000" dirty="0" smtClean="0"/>
              <a:t>2</a:t>
            </a:r>
            <a:endParaRPr lang="en-US" sz="4800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1687416" y="1219200"/>
            <a:ext cx="3494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- Nonpolar</a:t>
            </a:r>
          </a:p>
          <a:p>
            <a:r>
              <a:rPr lang="en-US" sz="5400" b="1" dirty="0" smtClean="0"/>
              <a:t>- Nonpolar</a:t>
            </a:r>
            <a:endParaRPr lang="en-US" sz="4800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57200" y="36576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F</a:t>
            </a:r>
            <a:r>
              <a:rPr lang="en-US" sz="5400" b="1" baseline="-25000" dirty="0" smtClean="0"/>
              <a:t>2</a:t>
            </a:r>
            <a:r>
              <a:rPr lang="en-US" sz="5400" b="1" dirty="0" smtClean="0"/>
              <a:t> and Br</a:t>
            </a:r>
            <a:r>
              <a:rPr lang="en-US" sz="5400" b="1" baseline="-25000" dirty="0" smtClean="0"/>
              <a:t>2</a:t>
            </a:r>
            <a:r>
              <a:rPr lang="en-US" sz="5400" b="1" dirty="0" smtClean="0"/>
              <a:t> – will mix!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78695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Impact" panose="020B0806030902050204" pitchFamily="34" charset="0"/>
              </a:rPr>
              <a:t>Examples</a:t>
            </a:r>
            <a:endParaRPr lang="en-US" dirty="0">
              <a:solidFill>
                <a:srgbClr val="00B050"/>
              </a:solidFill>
              <a:latin typeface="Impact" panose="020B080603090205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19200"/>
            <a:ext cx="152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H</a:t>
            </a:r>
            <a:r>
              <a:rPr lang="en-US" sz="5400" b="1" baseline="-25000" dirty="0" smtClean="0"/>
              <a:t>2</a:t>
            </a:r>
            <a:r>
              <a:rPr lang="en-US" sz="5400" b="1" dirty="0" smtClean="0"/>
              <a:t>O</a:t>
            </a:r>
            <a:endParaRPr lang="en-US" sz="5400" b="1" baseline="-25000" dirty="0" smtClean="0"/>
          </a:p>
          <a:p>
            <a:r>
              <a:rPr lang="en-US" sz="5400" b="1" dirty="0" smtClean="0"/>
              <a:t>CO</a:t>
            </a:r>
            <a:endParaRPr lang="en-US" sz="4800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1687416" y="1219200"/>
            <a:ext cx="3494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- Polar</a:t>
            </a:r>
          </a:p>
          <a:p>
            <a:r>
              <a:rPr lang="en-US" sz="5400" b="1" dirty="0" smtClean="0"/>
              <a:t>- Polar</a:t>
            </a:r>
            <a:endParaRPr lang="en-US" sz="4800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57200" y="36576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H</a:t>
            </a:r>
            <a:r>
              <a:rPr lang="en-US" sz="5400" b="1" baseline="-25000" dirty="0" smtClean="0"/>
              <a:t>2</a:t>
            </a:r>
            <a:r>
              <a:rPr lang="en-US" sz="5400" b="1" dirty="0" smtClean="0"/>
              <a:t>O and CO – will mix!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79468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706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WATCH THIS VIDEO – TAKE NOTES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youtu.be/PVL24HAesnc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4000" b="1" dirty="0" smtClean="0"/>
              <a:t>Crash Course – Polar &amp; Non-Polar Molecules</a:t>
            </a:r>
            <a:endParaRPr lang="en-US" sz="4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26670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57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5973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WATCH THIS VIDEO – TAKE </a:t>
            </a:r>
            <a:r>
              <a:rPr lang="en-US" sz="4400" b="1" dirty="0" smtClean="0"/>
              <a:t>NOTES</a:t>
            </a:r>
          </a:p>
          <a:p>
            <a:pPr marL="0" indent="0" algn="ctr">
              <a:buNone/>
            </a:pPr>
            <a:endParaRPr lang="en-US" sz="1400" b="1" dirty="0" smtClean="0"/>
          </a:p>
          <a:p>
            <a:pPr marL="0" indent="0" algn="ctr">
              <a:buNone/>
            </a:pPr>
            <a:r>
              <a:rPr lang="en-US" sz="4000" dirty="0">
                <a:hlinkClick r:id="rId2"/>
              </a:rPr>
              <a:t>https://</a:t>
            </a:r>
            <a:r>
              <a:rPr lang="en-US" sz="4000" dirty="0" smtClean="0">
                <a:hlinkClick r:id="rId2"/>
              </a:rPr>
              <a:t>youtu.be/ohaI9yMZ8lc</a:t>
            </a:r>
            <a:r>
              <a:rPr lang="en-US" sz="4000" dirty="0" smtClean="0"/>
              <a:t> </a:t>
            </a:r>
          </a:p>
          <a:p>
            <a:pPr marL="0" indent="0" algn="ctr">
              <a:buNone/>
            </a:pPr>
            <a:r>
              <a:rPr lang="en-US" sz="2800" b="1" dirty="0" err="1" smtClean="0"/>
              <a:t>KClassScienceChannel</a:t>
            </a:r>
            <a:r>
              <a:rPr lang="en-US" sz="2800" b="1" dirty="0" smtClean="0"/>
              <a:t> - Polar and Non Polar Substances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25146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5973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YouTube Link to Presentation</a:t>
            </a:r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>
                <a:hlinkClick r:id="rId2"/>
              </a:rPr>
              <a:t>https</a:t>
            </a:r>
            <a:r>
              <a:rPr lang="en-US" sz="4400" b="1">
                <a:hlinkClick r:id="rId2"/>
              </a:rPr>
              <a:t>://</a:t>
            </a:r>
            <a:r>
              <a:rPr lang="en-US" sz="4400" b="1" smtClean="0">
                <a:hlinkClick r:id="rId2"/>
              </a:rPr>
              <a:t>youtu.be/6aoRchysAzc</a:t>
            </a:r>
            <a:r>
              <a:rPr lang="en-US" sz="4400" b="1" smtClean="0"/>
              <a:t> </a:t>
            </a:r>
            <a:endParaRPr lang="en-US" sz="4400" b="1" dirty="0" smtClean="0"/>
          </a:p>
          <a:p>
            <a:pPr marL="0" indent="0" algn="ctr">
              <a:buNone/>
            </a:pP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8435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04800"/>
            <a:ext cx="8534400" cy="6172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361015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Impact" panose="020B0806030902050204" pitchFamily="34" charset="0"/>
              </a:rPr>
              <a:t>Properties due to Intermolecular Forces</a:t>
            </a:r>
            <a:endParaRPr lang="en-US" sz="80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24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1836" y="-152400"/>
            <a:ext cx="8229600" cy="1143000"/>
          </a:xfrm>
        </p:spPr>
        <p:txBody>
          <a:bodyPr/>
          <a:lstStyle/>
          <a:p>
            <a:r>
              <a:rPr lang="en-US" sz="4800" dirty="0" smtClean="0">
                <a:solidFill>
                  <a:srgbClr val="00B050"/>
                </a:solidFill>
                <a:latin typeface="Impact" panose="020B0806030902050204" pitchFamily="34" charset="0"/>
              </a:rPr>
              <a:t>Vocabulary</a:t>
            </a:r>
            <a:endParaRPr lang="en-US" dirty="0">
              <a:solidFill>
                <a:srgbClr val="00B050"/>
              </a:solidFill>
              <a:latin typeface="Impact" panose="020B080603090205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048" y="2962413"/>
            <a:ext cx="8740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Attractions </a:t>
            </a:r>
            <a:r>
              <a:rPr lang="en-US" sz="2400" dirty="0"/>
              <a:t>or </a:t>
            </a:r>
            <a:r>
              <a:rPr lang="en-US" sz="2400" dirty="0" smtClean="0"/>
              <a:t>repulsions </a:t>
            </a:r>
            <a:r>
              <a:rPr lang="en-US" sz="2400" dirty="0"/>
              <a:t>which act </a:t>
            </a:r>
            <a:r>
              <a:rPr lang="en-US" sz="2400" b="1" dirty="0">
                <a:solidFill>
                  <a:srgbClr val="FF0000"/>
                </a:solidFill>
              </a:rPr>
              <a:t>between </a:t>
            </a:r>
            <a:r>
              <a:rPr lang="en-US" sz="2400" b="1" dirty="0" smtClean="0">
                <a:solidFill>
                  <a:srgbClr val="FF0000"/>
                </a:solidFill>
              </a:rPr>
              <a:t>neighboring molecules. </a:t>
            </a:r>
            <a:r>
              <a:rPr lang="en-US" sz="2400" dirty="0" smtClean="0"/>
              <a:t>Holds different molecules next to each other. Very weak. Not strong enough to be called real “bonds.”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940" y="1154282"/>
            <a:ext cx="85064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Forces holding </a:t>
            </a:r>
            <a:r>
              <a:rPr lang="en-US" sz="2400" dirty="0"/>
              <a:t>together the atoms </a:t>
            </a:r>
            <a:r>
              <a:rPr lang="en-US" sz="2400" b="1" dirty="0" smtClean="0">
                <a:solidFill>
                  <a:srgbClr val="FF0000"/>
                </a:solidFill>
              </a:rPr>
              <a:t>INSIDE</a:t>
            </a:r>
            <a:r>
              <a:rPr lang="en-US" sz="2400" dirty="0" smtClean="0"/>
              <a:t> a molecule or </a:t>
            </a:r>
            <a:r>
              <a:rPr lang="en-US" sz="2400" dirty="0"/>
              <a:t>compound. </a:t>
            </a:r>
            <a:r>
              <a:rPr lang="en-US" sz="2400" dirty="0" smtClean="0"/>
              <a:t> What we usually think of as “bonds.” Relatively strong.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Types: </a:t>
            </a:r>
            <a:r>
              <a:rPr lang="en-US" sz="2800" dirty="0" smtClean="0"/>
              <a:t>Ionic forces, covalent forces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70293" y="690413"/>
            <a:ext cx="4182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INTRA</a:t>
            </a:r>
            <a:r>
              <a:rPr lang="en-US" sz="3200" b="1" dirty="0" err="1" smtClean="0"/>
              <a:t>molecular</a:t>
            </a:r>
            <a:r>
              <a:rPr lang="en-US" sz="3200" b="1" dirty="0" smtClean="0"/>
              <a:t> Forces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8048" y="2519786"/>
            <a:ext cx="4134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INTER</a:t>
            </a:r>
            <a:r>
              <a:rPr lang="en-US" sz="3200" b="1" dirty="0" err="1" smtClean="0"/>
              <a:t>molecular</a:t>
            </a:r>
            <a:r>
              <a:rPr lang="en-US" sz="3200" b="1" dirty="0" smtClean="0"/>
              <a:t> Forces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14940" y="758274"/>
            <a:ext cx="8695709" cy="170755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4940" y="2465831"/>
            <a:ext cx="8740356" cy="1696911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6" descr="Image result for INTERMOLECULAR FOR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518" y="4343400"/>
            <a:ext cx="5985436" cy="234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889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polarity handou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735" y="762000"/>
            <a:ext cx="6067089" cy="5656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4852512" y="2133600"/>
            <a:ext cx="1371600" cy="60960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28600" y="513735"/>
            <a:ext cx="44715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Use dotted lines to represent an intermolecular force. </a:t>
            </a:r>
          </a:p>
          <a:p>
            <a:endParaRPr lang="en-US" sz="2400" b="1" dirty="0"/>
          </a:p>
          <a:p>
            <a:r>
              <a:rPr lang="en-US" sz="2400" b="1" dirty="0" smtClean="0"/>
              <a:t>They are much </a:t>
            </a:r>
            <a:r>
              <a:rPr lang="en-US" sz="2400" b="1" dirty="0" err="1" smtClean="0"/>
              <a:t>much</a:t>
            </a:r>
            <a:r>
              <a:rPr lang="en-US" sz="2400" b="1" dirty="0" smtClean="0"/>
              <a:t> weaker than a real “bond” so we want to show that somehow – the dotted line emphasizes the fact that it is weaker.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3602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polarity handou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460" y="4572000"/>
            <a:ext cx="2237424" cy="2085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8925" y="152400"/>
            <a:ext cx="867027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If there are lots of intermolecular forces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(or IMF to abbreviate)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1" dirty="0" smtClean="0"/>
              <a:t>Then the molecules will be held near each other like a bunch of magnets.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1" dirty="0" smtClean="0"/>
              <a:t>The more IMFs, the stronger they are being held near each other.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1" dirty="0" smtClean="0"/>
              <a:t>The harder it is to separate the molecules from each other.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1224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Impact" panose="020B0806030902050204" pitchFamily="34" charset="0"/>
              </a:rPr>
              <a:t>Some properties that relate to intermolecular forces</a:t>
            </a:r>
            <a:endParaRPr lang="en-US" dirty="0">
              <a:solidFill>
                <a:srgbClr val="00B05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2748"/>
              </p:ext>
            </p:extLst>
          </p:nvPr>
        </p:nvGraphicFramePr>
        <p:xfrm>
          <a:off x="304800" y="1600200"/>
          <a:ext cx="8610600" cy="496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3360">
                <a:tc>
                  <a:txBody>
                    <a:bodyPr/>
                    <a:lstStyle/>
                    <a:p>
                      <a:pPr marL="236538" indent="-236538" algn="l">
                        <a:buFont typeface="Arial" panose="020B0604020202020204" pitchFamily="34" charset="0"/>
                        <a:buChar char="•"/>
                      </a:pP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 smtClean="0"/>
                    </a:p>
                    <a:p>
                      <a:pPr marL="231775" indent="-171450" algn="l">
                        <a:buFont typeface="Arial" panose="020B0604020202020204" pitchFamily="34" charset="0"/>
                        <a:buChar char="•"/>
                      </a:pPr>
                      <a:endParaRPr lang="en-US" sz="3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" y="1752600"/>
            <a:ext cx="2971800" cy="20621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/>
              <a:t>Boiling point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/>
              <a:t>Melting point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/>
              <a:t>Viscosity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sz="3200" dirty="0"/>
              <a:t>Surface tension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390900" y="1600200"/>
            <a:ext cx="5562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1714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B0F0"/>
                </a:solidFill>
              </a:rPr>
              <a:t>When you increase IMFs the properties increase too! </a:t>
            </a:r>
          </a:p>
          <a:p>
            <a:pPr marL="231775" indent="-176213">
              <a:buFont typeface="Arial" panose="020B0604020202020204" pitchFamily="34" charset="0"/>
              <a:buChar char="•"/>
            </a:pPr>
            <a:r>
              <a:rPr lang="en-US" sz="3200" dirty="0"/>
              <a:t>The more forces present, the higher the properties will be. </a:t>
            </a:r>
          </a:p>
          <a:p>
            <a:pPr marL="92075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Will boil at a higher temp</a:t>
            </a:r>
          </a:p>
          <a:p>
            <a:pPr marL="92075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Will melt at a higher temp</a:t>
            </a:r>
          </a:p>
          <a:p>
            <a:pPr marL="92075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Will be thicker (more viscous)</a:t>
            </a:r>
          </a:p>
          <a:p>
            <a:pPr marL="920750" lvl="1" indent="-457200">
              <a:buFont typeface="Courier New" panose="02070309020205020404" pitchFamily="49" charset="0"/>
              <a:buChar char="o"/>
            </a:pPr>
            <a:r>
              <a:rPr lang="en-US" sz="2800" dirty="0"/>
              <a:t>Higher surface tension.  </a:t>
            </a:r>
          </a:p>
          <a:p>
            <a:pPr marL="55563" lvl="1"/>
            <a:r>
              <a:rPr lang="en-US" sz="3200" b="1" dirty="0">
                <a:solidFill>
                  <a:srgbClr val="FF0000"/>
                </a:solidFill>
              </a:rPr>
              <a:t>All because it will be harder to separate the molecules!</a:t>
            </a:r>
          </a:p>
        </p:txBody>
      </p:sp>
    </p:spTree>
    <p:extLst>
      <p:ext uri="{BB962C8B-B14F-4D97-AF65-F5344CB8AC3E}">
        <p14:creationId xmlns:p14="http://schemas.microsoft.com/office/powerpoint/2010/main" val="199944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Impact" panose="020B0806030902050204" pitchFamily="34" charset="0"/>
              </a:rPr>
              <a:t>Some properties that relate to intermolecular forces</a:t>
            </a:r>
            <a:endParaRPr lang="en-US" dirty="0">
              <a:solidFill>
                <a:srgbClr val="00B05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56179"/>
              </p:ext>
            </p:extLst>
          </p:nvPr>
        </p:nvGraphicFramePr>
        <p:xfrm>
          <a:off x="342900" y="4267200"/>
          <a:ext cx="84582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4812712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96192777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123687598"/>
                    </a:ext>
                  </a:extLst>
                </a:gridCol>
              </a:tblGrid>
              <a:tr h="685800">
                <a:tc rowSpan="2">
                  <a:txBody>
                    <a:bodyPr/>
                    <a:lstStyle/>
                    <a:p>
                      <a:pPr marL="280988" indent="-280988" algn="l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 smtClean="0"/>
                        <a:t>Miscibility</a:t>
                      </a:r>
                      <a:br>
                        <a:rPr lang="en-US" sz="3600" dirty="0" smtClean="0"/>
                      </a:br>
                      <a:r>
                        <a:rPr lang="en-US" sz="3600" dirty="0" smtClean="0"/>
                        <a:t>(Mixing)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3600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“Like dissolves</a:t>
                      </a:r>
                      <a:r>
                        <a:rPr lang="en-US" sz="3600" b="1" baseline="0" dirty="0" smtClean="0"/>
                        <a:t> like”</a:t>
                      </a:r>
                    </a:p>
                    <a:p>
                      <a:pPr algn="ctr"/>
                      <a:r>
                        <a:rPr lang="en-US" sz="3600" b="1" baseline="0" dirty="0" smtClean="0"/>
                        <a:t>“Like mixes with like”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23933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Polar mixes</a:t>
                      </a:r>
                      <a:br>
                        <a:rPr lang="en-US" sz="2800" baseline="0" dirty="0" smtClean="0"/>
                      </a:br>
                      <a:r>
                        <a:rPr lang="en-US" sz="2800" baseline="0" dirty="0" smtClean="0"/>
                        <a:t>with polar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Non-polar mixes </a:t>
                      </a:r>
                      <a:br>
                        <a:rPr lang="en-US" sz="2800" baseline="0" dirty="0" smtClean="0"/>
                      </a:br>
                      <a:r>
                        <a:rPr lang="en-US" sz="2800" baseline="0" dirty="0" smtClean="0"/>
                        <a:t>with non-polar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85004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1600200"/>
            <a:ext cx="899160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Not all substances will mix with all other </a:t>
            </a:r>
            <a:r>
              <a:rPr lang="en-US" sz="3200" b="1" dirty="0" smtClean="0">
                <a:solidFill>
                  <a:srgbClr val="00B0F0"/>
                </a:solidFill>
              </a:rPr>
              <a:t>substances </a:t>
            </a:r>
            <a:br>
              <a:rPr lang="en-US" sz="3200" b="1" dirty="0" smtClean="0">
                <a:solidFill>
                  <a:srgbClr val="00B0F0"/>
                </a:solidFill>
              </a:rPr>
            </a:br>
            <a:r>
              <a:rPr lang="en-US" sz="3200" b="1" dirty="0" smtClean="0">
                <a:solidFill>
                  <a:srgbClr val="00B0F0"/>
                </a:solidFill>
              </a:rPr>
              <a:t>                   </a:t>
            </a:r>
            <a:r>
              <a:rPr lang="en-US" sz="2400" dirty="0" smtClean="0"/>
              <a:t>Think </a:t>
            </a:r>
            <a:r>
              <a:rPr lang="en-US" sz="2400" dirty="0"/>
              <a:t>oil and water. They don’t mix</a:t>
            </a:r>
            <a:r>
              <a:rPr lang="en-US" sz="2400" dirty="0" smtClean="0"/>
              <a:t>! </a:t>
            </a:r>
          </a:p>
          <a:p>
            <a:endParaRPr lang="en-US" sz="1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Polar substances like to mix with other polar substances.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Non-polar substances like to mix w/ non-polar substances.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Polar and non-polar don’t mix.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389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Impact" panose="020B0806030902050204" pitchFamily="34" charset="0"/>
              </a:rPr>
              <a:t>Examples</a:t>
            </a:r>
            <a:endParaRPr lang="en-US" dirty="0">
              <a:solidFill>
                <a:srgbClr val="00B050"/>
              </a:solidFill>
              <a:latin typeface="Impact" panose="020B080603090205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19200"/>
            <a:ext cx="152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HBr</a:t>
            </a:r>
          </a:p>
          <a:p>
            <a:r>
              <a:rPr lang="en-US" sz="5400" b="1" dirty="0" smtClean="0"/>
              <a:t>Br</a:t>
            </a:r>
            <a:r>
              <a:rPr lang="en-US" sz="5400" b="1" baseline="-25000" dirty="0" smtClean="0"/>
              <a:t>2</a:t>
            </a:r>
            <a:endParaRPr lang="en-US" sz="4800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1687416" y="1219200"/>
            <a:ext cx="3494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- Polar</a:t>
            </a:r>
          </a:p>
          <a:p>
            <a:r>
              <a:rPr lang="en-US" sz="5400" b="1" dirty="0" smtClean="0"/>
              <a:t>- Nonpolar</a:t>
            </a:r>
            <a:endParaRPr lang="en-US" sz="4800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57200" y="3657600"/>
            <a:ext cx="8458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HBr – higher boiling point, melting point, viscosity, surface tension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66422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Impact" panose="020B0806030902050204" pitchFamily="34" charset="0"/>
              </a:rPr>
              <a:t>Examples</a:t>
            </a:r>
            <a:endParaRPr lang="en-US" dirty="0">
              <a:solidFill>
                <a:srgbClr val="00B050"/>
              </a:solidFill>
              <a:latin typeface="Impact" panose="020B080603090205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19200"/>
            <a:ext cx="152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HBr</a:t>
            </a:r>
          </a:p>
          <a:p>
            <a:r>
              <a:rPr lang="en-US" sz="5400" b="1" dirty="0" smtClean="0"/>
              <a:t>Br</a:t>
            </a:r>
            <a:r>
              <a:rPr lang="en-US" sz="5400" b="1" baseline="-25000" dirty="0" smtClean="0"/>
              <a:t>2</a:t>
            </a:r>
            <a:endParaRPr lang="en-US" sz="4800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1687416" y="1219200"/>
            <a:ext cx="3494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- Polar</a:t>
            </a:r>
          </a:p>
          <a:p>
            <a:r>
              <a:rPr lang="en-US" sz="5400" b="1" dirty="0" smtClean="0"/>
              <a:t>- Nonpolar</a:t>
            </a:r>
            <a:endParaRPr lang="en-US" sz="4800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57200" y="3657600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dirty="0" smtClean="0"/>
              <a:t>HBr and Br</a:t>
            </a:r>
            <a:r>
              <a:rPr lang="en-US" sz="5400" b="1" baseline="-25000" dirty="0" smtClean="0"/>
              <a:t>2</a:t>
            </a:r>
            <a:r>
              <a:rPr lang="en-US" sz="5400" b="1" dirty="0" smtClean="0"/>
              <a:t> – will not mix!</a:t>
            </a:r>
            <a:endParaRPr lang="en-US" sz="4800" baseline="-25000" dirty="0"/>
          </a:p>
        </p:txBody>
      </p:sp>
    </p:spTree>
    <p:extLst>
      <p:ext uri="{BB962C8B-B14F-4D97-AF65-F5344CB8AC3E}">
        <p14:creationId xmlns:p14="http://schemas.microsoft.com/office/powerpoint/2010/main" val="267992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6316</TotalTime>
  <Words>319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Impact</vt:lpstr>
      <vt:lpstr>Office Theme</vt:lpstr>
      <vt:lpstr>PowerPoint Presentation</vt:lpstr>
      <vt:lpstr>Properties due to Intermolecular Forces</vt:lpstr>
      <vt:lpstr>Vocabulary</vt:lpstr>
      <vt:lpstr>PowerPoint Presentation</vt:lpstr>
      <vt:lpstr>PowerPoint Presentation</vt:lpstr>
      <vt:lpstr>Some properties that relate to intermolecular forces</vt:lpstr>
      <vt:lpstr>Some properties that relate to intermolecular forces</vt:lpstr>
      <vt:lpstr>Examples</vt:lpstr>
      <vt:lpstr>Examples</vt:lpstr>
      <vt:lpstr>Examples</vt:lpstr>
      <vt:lpstr>Examples</vt:lpstr>
      <vt:lpstr>WATCH THIS VIDEO – TAKE NOTES  https://youtu.be/PVL24HAesnc  Crash Course – Polar &amp; Non-Polar Molecules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TWO</dc:title>
  <dc:creator>Danny Farmer</dc:creator>
  <cp:lastModifiedBy>Farmer, Stephanie [DH]</cp:lastModifiedBy>
  <cp:revision>22</cp:revision>
  <dcterms:created xsi:type="dcterms:W3CDTF">2017-01-03T02:50:40Z</dcterms:created>
  <dcterms:modified xsi:type="dcterms:W3CDTF">2021-01-01T01:12:39Z</dcterms:modified>
</cp:coreProperties>
</file>