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76" r:id="rId4"/>
    <p:sldId id="274" r:id="rId5"/>
    <p:sldId id="257" r:id="rId6"/>
    <p:sldId id="263" r:id="rId7"/>
    <p:sldId id="275" r:id="rId8"/>
    <p:sldId id="258" r:id="rId9"/>
    <p:sldId id="278" r:id="rId10"/>
    <p:sldId id="271" r:id="rId11"/>
    <p:sldId id="27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8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4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3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2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1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8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6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2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8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19EE-D050-4BDE-BC82-A616A066E9D7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37BC-7510-472F-B01A-A821BB6ED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2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BqQJPCdmIp8?rel=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892876" y="248730"/>
            <a:ext cx="4050723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 the molecule polar?</a:t>
            </a:r>
            <a:endParaRPr lang="en-US" sz="32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263736" y="1366402"/>
            <a:ext cx="4270664" cy="27483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Does the molecule have any of the following bonds:</a:t>
            </a:r>
            <a:br>
              <a:rPr lang="en-US" sz="3200" dirty="0" smtClean="0"/>
            </a:br>
            <a:r>
              <a:rPr lang="en-US" sz="3200" dirty="0" smtClean="0"/>
              <a:t>H-N:       H-O:</a:t>
            </a:r>
            <a:endParaRPr lang="en-US" sz="3200" dirty="0" smtClean="0"/>
          </a:p>
          <a:p>
            <a:r>
              <a:rPr lang="en-US" sz="3200" dirty="0" smtClean="0"/>
              <a:t>       </a:t>
            </a:r>
            <a:r>
              <a:rPr lang="en-US" sz="3200" dirty="0" smtClean="0"/>
              <a:t>H-F:</a:t>
            </a:r>
            <a:endParaRPr lang="en-US" sz="32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159329" y="1094508"/>
            <a:ext cx="344718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London Dispersion Forces</a:t>
            </a:r>
            <a:br>
              <a:rPr lang="en-US" sz="3200" b="1" u="sng" dirty="0" smtClean="0"/>
            </a:br>
            <a:r>
              <a:rPr lang="en-US" sz="2400" dirty="0" smtClean="0"/>
              <a:t>(ONLY)</a:t>
            </a:r>
            <a:r>
              <a:rPr lang="en-US" sz="3200" b="1" u="sng" dirty="0" smtClean="0"/>
              <a:t> </a:t>
            </a:r>
            <a:endParaRPr lang="en-US" sz="32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623213" y="604832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327" y="15044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752109" y="855518"/>
            <a:ext cx="1026968" cy="45720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62000" y="458931"/>
            <a:ext cx="1103173" cy="635578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Alternate Process 25"/>
          <p:cNvSpPr/>
          <p:nvPr/>
        </p:nvSpPr>
        <p:spPr>
          <a:xfrm>
            <a:off x="393556" y="4078432"/>
            <a:ext cx="343852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Dipole-Dipole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2400" dirty="0" smtClean="0"/>
              <a:t>(and London dispersion)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119745" y="3073752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743200" y="3352800"/>
            <a:ext cx="1726624" cy="761999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29400" y="4201604"/>
            <a:ext cx="1184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385213" y="4114799"/>
            <a:ext cx="0" cy="884959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Alternate Process 35"/>
          <p:cNvSpPr/>
          <p:nvPr/>
        </p:nvSpPr>
        <p:spPr>
          <a:xfrm>
            <a:off x="5095877" y="4998027"/>
            <a:ext cx="3438523" cy="15343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/>
              <a:t>Hydrogen Bonds </a:t>
            </a:r>
            <a:r>
              <a:rPr lang="en-US" sz="2400" dirty="0" smtClean="0"/>
              <a:t>(and Dipole-Dipole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and London dispersion)</a:t>
            </a:r>
            <a:endParaRPr lang="en-US" sz="2400" dirty="0"/>
          </a:p>
        </p:txBody>
      </p:sp>
      <p:sp>
        <p:nvSpPr>
          <p:cNvPr id="2" name="12-Point Star 1"/>
          <p:cNvSpPr/>
          <p:nvPr/>
        </p:nvSpPr>
        <p:spPr>
          <a:xfrm>
            <a:off x="6985916" y="2602812"/>
            <a:ext cx="1980141" cy="1740588"/>
          </a:xfrm>
          <a:prstGeom prst="star1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WITH LONE PAIR(S)!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BqQJPCdmIp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1749" y="685800"/>
            <a:ext cx="8181621" cy="460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2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</a:rPr>
              <a:t>Target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1000" b="1" dirty="0">
              <a:solidFill>
                <a:srgbClr val="FF0000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	         C 	                 Q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0456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84720" y="5059680"/>
            <a:ext cx="140208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1219200"/>
            <a:ext cx="396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2397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/>
                <a:gridCol w="1242392"/>
                <a:gridCol w="1490870"/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6644640" y="3048000"/>
            <a:ext cx="188976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IMF Flow Chart Handout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u="sng" dirty="0" smtClean="0">
                <a:latin typeface="Impact" panose="020B0806030902050204" pitchFamily="34" charset="0"/>
              </a:rPr>
              <a:t>Jumpstart</a:t>
            </a:r>
            <a:r>
              <a:rPr lang="en-US" sz="7200" u="sng" dirty="0" smtClean="0">
                <a:latin typeface="Bauhaus 93" panose="04030905020B02020C02" pitchFamily="82" charset="0"/>
              </a:rPr>
              <a:t> </a:t>
            </a:r>
            <a:r>
              <a:rPr lang="en-US" sz="7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3-A</a:t>
            </a:r>
            <a:endParaRPr lang="en-US" sz="7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42950" indent="-742950">
              <a:buAutoNum type="arabicParenR"/>
            </a:pPr>
            <a:r>
              <a:rPr lang="en-US" sz="3600" b="1" dirty="0" smtClean="0"/>
              <a:t>Which should have a higher boiling point – O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or NH</a:t>
            </a:r>
            <a:r>
              <a:rPr lang="en-US" sz="3600" b="1" baseline="-25000" dirty="0" smtClean="0"/>
              <a:t>3</a:t>
            </a:r>
          </a:p>
          <a:p>
            <a:pPr marL="742950" indent="-742950">
              <a:buAutoNum type="arabicParenR"/>
            </a:pPr>
            <a:r>
              <a:rPr lang="en-US" sz="3600" b="1" dirty="0" smtClean="0"/>
              <a:t>Why?</a:t>
            </a:r>
          </a:p>
          <a:p>
            <a:pPr marL="742950" indent="-742950">
              <a:buAutoNum type="arabicParenR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9074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633" y="1676400"/>
            <a:ext cx="6858000" cy="17907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Jumpstart #6A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Which substance </a:t>
            </a:r>
            <a:br>
              <a:rPr lang="en-US" dirty="0" smtClean="0"/>
            </a:br>
            <a:r>
              <a:rPr lang="en-US" dirty="0" smtClean="0"/>
              <a:t>     has the highest IMFs?</a:t>
            </a:r>
            <a:br>
              <a:rPr lang="en-US" dirty="0" smtClean="0"/>
            </a:br>
            <a:r>
              <a:rPr lang="en-US" dirty="0" smtClean="0"/>
              <a:t>2) Which substance has </a:t>
            </a:r>
            <a:br>
              <a:rPr lang="en-US" dirty="0" smtClean="0"/>
            </a:br>
            <a:r>
              <a:rPr lang="en-US" dirty="0" smtClean="0"/>
              <a:t>     the lowest IMFs?</a:t>
            </a:r>
            <a:br>
              <a:rPr lang="en-US" dirty="0" smtClean="0"/>
            </a:br>
            <a:r>
              <a:rPr lang="en-US" dirty="0" smtClean="0"/>
              <a:t>3) Which is the most polar?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24911"/>
              </p:ext>
            </p:extLst>
          </p:nvPr>
        </p:nvGraphicFramePr>
        <p:xfrm>
          <a:off x="5827146" y="685004"/>
          <a:ext cx="3032974" cy="278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8373"/>
                <a:gridCol w="1584601"/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Substance</a:t>
                      </a:r>
                      <a:endParaRPr lang="en-US" sz="2100" b="1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/>
                        <a:t>Boiling Point</a:t>
                      </a:r>
                      <a:endParaRPr lang="en-US" sz="2100" b="1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A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73 </a:t>
                      </a:r>
                      <a:r>
                        <a:rPr lang="en-US" sz="2700" dirty="0" smtClean="0"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B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154 </a:t>
                      </a:r>
                      <a:r>
                        <a:rPr lang="en-US" sz="2700" dirty="0" smtClean="0"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120 </a:t>
                      </a:r>
                      <a:r>
                        <a:rPr lang="en-US" sz="2700" dirty="0" smtClean="0"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D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32 </a:t>
                      </a:r>
                      <a:r>
                        <a:rPr lang="en-US" sz="2700" dirty="0" smtClean="0"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E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15 </a:t>
                      </a:r>
                      <a:r>
                        <a:rPr lang="en-US" sz="2700" dirty="0" smtClean="0"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en-US" sz="2700" dirty="0" smtClean="0"/>
                        <a:t>C</a:t>
                      </a:r>
                      <a:endParaRPr lang="en-US" sz="27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Impact" panose="020B0806030902050204" pitchFamily="34" charset="0"/>
              </a:rPr>
              <a:t>Types of IMFs</a:t>
            </a:r>
            <a:endParaRPr lang="en-US" sz="8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INTER molecular forces (forces between neighboring molecules)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1543" y="1584344"/>
            <a:ext cx="8746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London       &lt;  Dipole-dipole   &lt;    Hydrogen</a:t>
            </a:r>
            <a:br>
              <a:rPr lang="en-US" sz="3600" b="1" dirty="0" smtClean="0"/>
            </a:br>
            <a:r>
              <a:rPr lang="en-US" sz="3600" b="1" dirty="0" smtClean="0"/>
              <a:t>Dispersion                                           bonding </a:t>
            </a:r>
          </a:p>
          <a:p>
            <a:pPr algn="ctr"/>
            <a:endParaRPr lang="en-US" sz="3600" b="1" dirty="0" smtClean="0"/>
          </a:p>
          <a:p>
            <a:pPr algn="ctr"/>
            <a:endParaRPr lang="en-US" sz="3600" b="1" dirty="0"/>
          </a:p>
        </p:txBody>
      </p:sp>
      <p:sp>
        <p:nvSpPr>
          <p:cNvPr id="5" name="Up Arrow 4"/>
          <p:cNvSpPr/>
          <p:nvPr/>
        </p:nvSpPr>
        <p:spPr>
          <a:xfrm rot="5400000">
            <a:off x="4459608" y="396862"/>
            <a:ext cx="484632" cy="6396509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340" y="3657600"/>
            <a:ext cx="18146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WEAKEST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1680" y="3810909"/>
            <a:ext cx="22043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STRONGEST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966" y="2057400"/>
            <a:ext cx="2491409" cy="1219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2057400"/>
            <a:ext cx="2710069" cy="7726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54796" y="2057400"/>
            <a:ext cx="2300059" cy="1219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5029200"/>
            <a:ext cx="7239000" cy="152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“Van der Waals Forces” are </a:t>
            </a:r>
            <a:br>
              <a:rPr lang="en-US" sz="3200" b="1" dirty="0" smtClean="0"/>
            </a:br>
            <a:r>
              <a:rPr lang="en-US" sz="3200" b="1" dirty="0" smtClean="0"/>
              <a:t>London Dispersion Forces and Dipole-Dipole Forces added together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634338" y="4953000"/>
            <a:ext cx="7709460" cy="1676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5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ndon forces iod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672" y="4532185"/>
            <a:ext cx="5874947" cy="2325815"/>
          </a:xfrm>
          <a:prstGeom prst="rect">
            <a:avLst/>
          </a:prstGeom>
        </p:spPr>
      </p:pic>
      <p:pic>
        <p:nvPicPr>
          <p:cNvPr id="7" name="Picture 6" descr="london forc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75" y="2892525"/>
            <a:ext cx="4957844" cy="1884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155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London Dispersion Forces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304799" y="1384420"/>
            <a:ext cx="8458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VERY WEAK and TEMPORARY!!!!</a:t>
            </a:r>
          </a:p>
          <a:p>
            <a:pPr algn="ctr"/>
            <a:r>
              <a:rPr lang="en-US" sz="2400" dirty="0"/>
              <a:t>C</a:t>
            </a:r>
            <a:r>
              <a:rPr lang="en-US" sz="2400" dirty="0" smtClean="0"/>
              <a:t>aused by </a:t>
            </a:r>
            <a:r>
              <a:rPr lang="en-US" sz="2400" b="1" u="sng" dirty="0" smtClean="0"/>
              <a:t>temporary </a:t>
            </a:r>
            <a:r>
              <a:rPr lang="en-US" sz="2400" b="1" dirty="0" smtClean="0"/>
              <a:t>unequal</a:t>
            </a:r>
            <a:r>
              <a:rPr lang="en-US" sz="2400" dirty="0" smtClean="0"/>
              <a:t> electron distribution that makes weak and </a:t>
            </a:r>
            <a:r>
              <a:rPr lang="en-US" sz="2400" u="sng" dirty="0" smtClean="0"/>
              <a:t>temporary dipoles. </a:t>
            </a:r>
            <a:r>
              <a:rPr lang="en-US" sz="2400" u="sng" dirty="0" smtClean="0"/>
              <a:t> Also called “instantaneous dipole”</a:t>
            </a:r>
            <a:endParaRPr lang="en-US" sz="2400" u="sng" dirty="0"/>
          </a:p>
        </p:txBody>
      </p:sp>
      <p:pic>
        <p:nvPicPr>
          <p:cNvPr id="6" name="Picture 5" descr="electron clou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07"/>
          <a:stretch/>
        </p:blipFill>
        <p:spPr>
          <a:xfrm>
            <a:off x="164392" y="3280495"/>
            <a:ext cx="1457819" cy="131457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2782577" y="3576820"/>
            <a:ext cx="1280169" cy="484632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9083" y="4819868"/>
            <a:ext cx="149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I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pic>
        <p:nvPicPr>
          <p:cNvPr id="10" name="Picture 9" descr="electron clou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07"/>
          <a:stretch/>
        </p:blipFill>
        <p:spPr>
          <a:xfrm>
            <a:off x="1710417" y="3643080"/>
            <a:ext cx="1457819" cy="131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 London Dispersion Forces Continued…</a:t>
            </a:r>
            <a:endParaRPr lang="en-US" b="1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270165" y="1600200"/>
            <a:ext cx="3539836" cy="3371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/>
              <a:t>EVERYTHING HAS LONDON DISPERSION FORCES BECAUSE EVERYTHING HAS ELECTRONS!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246418" y="1600200"/>
            <a:ext cx="4572000" cy="2281476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3200" dirty="0" smtClean="0"/>
              <a:t>Bigger molecules will have more LDFs – more places to get temporary unequal electrons</a:t>
            </a:r>
            <a:endParaRPr lang="en-US" sz="3200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443845" y="4038600"/>
            <a:ext cx="4177145" cy="1191816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Which has more LDFs?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8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18</a:t>
            </a:r>
            <a:r>
              <a:rPr lang="en-US" sz="3200" dirty="0" smtClean="0"/>
              <a:t> or C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8</a:t>
            </a:r>
            <a:endParaRPr lang="en-US" sz="3200" baseline="-25000" dirty="0"/>
          </a:p>
        </p:txBody>
      </p:sp>
      <p:sp>
        <p:nvSpPr>
          <p:cNvPr id="6" name="5-Point Star 5"/>
          <p:cNvSpPr/>
          <p:nvPr/>
        </p:nvSpPr>
        <p:spPr>
          <a:xfrm>
            <a:off x="4876800" y="5030748"/>
            <a:ext cx="914400" cy="7131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3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0800000" flipV="1">
            <a:off x="457199" y="1395357"/>
            <a:ext cx="84350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ONLY OCCURS IN POLAR MOLECULES</a:t>
            </a:r>
            <a:endParaRPr lang="en-US" sz="3200" b="1" dirty="0">
              <a:solidFill>
                <a:srgbClr val="00B050"/>
              </a:solidFill>
              <a:latin typeface="Comic Sans MS" charset="0"/>
            </a:endParaRPr>
          </a:p>
          <a:p>
            <a:pPr algn="ctr"/>
            <a:r>
              <a:rPr lang="en-US" sz="2800" b="1" dirty="0" smtClean="0"/>
              <a:t>Partially negative </a:t>
            </a:r>
            <a:r>
              <a:rPr lang="en-US" sz="2800" b="1" dirty="0"/>
              <a:t>portion </a:t>
            </a:r>
            <a:r>
              <a:rPr lang="en-US" sz="2800" dirty="0"/>
              <a:t>of </a:t>
            </a:r>
            <a:r>
              <a:rPr lang="en-US" sz="2800" dirty="0" smtClean="0"/>
              <a:t>one polar molecule </a:t>
            </a:r>
            <a:br>
              <a:rPr lang="en-US" sz="2800" dirty="0" smtClean="0"/>
            </a:br>
            <a:r>
              <a:rPr lang="en-US" sz="2800" u="sng" dirty="0" smtClean="0"/>
              <a:t>attracted to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b="1" dirty="0" smtClean="0"/>
              <a:t>Partially positive </a:t>
            </a:r>
            <a:r>
              <a:rPr lang="en-US" sz="2800" b="1" dirty="0"/>
              <a:t>portion </a:t>
            </a:r>
            <a:r>
              <a:rPr lang="en-US" sz="2800" dirty="0"/>
              <a:t>of the second polar </a:t>
            </a:r>
            <a:r>
              <a:rPr lang="en-US" sz="2800" dirty="0" smtClean="0"/>
              <a:t>molecule</a:t>
            </a:r>
            <a:endParaRPr lang="en-US" sz="2800" dirty="0"/>
          </a:p>
        </p:txBody>
      </p:sp>
      <p:pic>
        <p:nvPicPr>
          <p:cNvPr id="5" name="Picture 4" descr="dipole dipole in H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015" y="3125144"/>
            <a:ext cx="6345375" cy="24715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85" y="4889539"/>
            <a:ext cx="2016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Example: 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2 molecules of HI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5528"/>
            <a:ext cx="8229600" cy="908675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Dipole - Dipole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697359" y="4374181"/>
            <a:ext cx="1444484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55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2o h bondi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371600"/>
            <a:ext cx="4616845" cy="25315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83" y="364989"/>
            <a:ext cx="8097078" cy="83312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Hydrogen Bonding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112644" y="4059993"/>
            <a:ext cx="9031356" cy="26409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36974" y="4583213"/>
            <a:ext cx="3006539" cy="184665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Hydrogen </a:t>
            </a:r>
            <a:r>
              <a:rPr lang="en-US" sz="3200" b="1" dirty="0"/>
              <a:t>end of an </a:t>
            </a:r>
            <a:r>
              <a:rPr lang="en-US" sz="3200" b="1" dirty="0" smtClean="0"/>
              <a:t>O-H</a:t>
            </a:r>
            <a:r>
              <a:rPr lang="en-US" sz="3200" b="1" dirty="0"/>
              <a:t>, N-H, or F-H bond </a:t>
            </a:r>
            <a:endParaRPr lang="en-US" sz="3200" b="1" dirty="0" smtClean="0"/>
          </a:p>
          <a:p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644" y="1177504"/>
            <a:ext cx="50689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A TYPE OF DIPOLE-DIPOLE!</a:t>
            </a:r>
            <a:br>
              <a:rPr lang="en-US" sz="3200" b="1" dirty="0">
                <a:solidFill>
                  <a:srgbClr val="00B05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(Strongest </a:t>
            </a:r>
            <a:r>
              <a:rPr lang="en-US" sz="3200" b="1" dirty="0" smtClean="0">
                <a:solidFill>
                  <a:srgbClr val="00B050"/>
                </a:solidFill>
              </a:rPr>
              <a:t>Kind of IMF!)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9849" y="4722598"/>
            <a:ext cx="4172881" cy="1569660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/>
              <a:t>the partially negative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part </a:t>
            </a:r>
            <a:r>
              <a:rPr lang="en-US" sz="3200" b="1" dirty="0"/>
              <a:t>of a </a:t>
            </a:r>
            <a:r>
              <a:rPr lang="en-US" sz="3200" b="1" i="1" u="sng" dirty="0" smtClean="0"/>
              <a:t>lone </a:t>
            </a:r>
            <a:r>
              <a:rPr lang="en-US" sz="3200" b="1" i="1" u="sng" dirty="0"/>
              <a:t>pair</a:t>
            </a:r>
            <a:r>
              <a:rPr lang="en-US" sz="3200" b="1" dirty="0"/>
              <a:t> on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an N, O, or </a:t>
            </a:r>
            <a:r>
              <a:rPr lang="en-US" sz="3200" b="1" dirty="0"/>
              <a:t>F</a:t>
            </a:r>
            <a:r>
              <a:rPr lang="en-US" sz="3200" b="1" dirty="0" smtClean="0"/>
              <a:t>, atom</a:t>
            </a:r>
            <a:endParaRPr lang="en-US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52730" y="5340624"/>
            <a:ext cx="1484244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40019" y="5777585"/>
            <a:ext cx="702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7241" y="5451379"/>
            <a:ext cx="7023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-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44" y="4059993"/>
            <a:ext cx="3756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ATTRACTION BETWEEN: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7189" y="1981200"/>
            <a:ext cx="3589786" cy="2245102"/>
          </a:xfrm>
          <a:prstGeom prst="star12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Must have:</a:t>
            </a:r>
            <a:br>
              <a:rPr lang="en-US" sz="2400" b="1" dirty="0" smtClean="0"/>
            </a:br>
            <a:r>
              <a:rPr lang="en-US" sz="3200" b="1" dirty="0" smtClean="0"/>
              <a:t>H-NOF</a:t>
            </a:r>
            <a:r>
              <a:rPr lang="en-US" sz="4800" b="1" dirty="0" smtClean="0"/>
              <a:t>:</a:t>
            </a:r>
            <a:endParaRPr lang="en-US" sz="1400" b="1" dirty="0"/>
          </a:p>
        </p:txBody>
      </p:sp>
      <p:sp>
        <p:nvSpPr>
          <p:cNvPr id="13" name="Oval 12"/>
          <p:cNvSpPr/>
          <p:nvPr/>
        </p:nvSpPr>
        <p:spPr>
          <a:xfrm>
            <a:off x="5440019" y="234696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92419" y="234696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99760" y="2822776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562600" y="289560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55280" y="292608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802880" y="284988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153400" y="246888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260080" y="2545080"/>
            <a:ext cx="45720" cy="457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6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4" grpId="0" animBg="1"/>
      <p:bldP spid="8" grpId="0"/>
      <p:bldP spid="16" grpId="0"/>
      <p:bldP spid="9" grpId="0"/>
      <p:bldP spid="19" grpId="0" animBg="1"/>
      <p:bldP spid="13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6227</TotalTime>
  <Words>231</Words>
  <Application>Microsoft Office PowerPoint</Application>
  <PresentationFormat>On-screen Show (4:3)</PresentationFormat>
  <Paragraphs>96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Bauhaus 93</vt:lpstr>
      <vt:lpstr>Calibri</vt:lpstr>
      <vt:lpstr>Comic Sans MS</vt:lpstr>
      <vt:lpstr>Impact</vt:lpstr>
      <vt:lpstr>Symbol</vt:lpstr>
      <vt:lpstr>Times New Roman</vt:lpstr>
      <vt:lpstr>Office Theme</vt:lpstr>
      <vt:lpstr>DAY THREE</vt:lpstr>
      <vt:lpstr>Jumpstart 3-A</vt:lpstr>
      <vt:lpstr>Jumpstart #6A 1) Which substance       has the highest IMFs? 2) Which substance has       the lowest IMFs? 3) Which is the most polar?</vt:lpstr>
      <vt:lpstr>Types of IMFs</vt:lpstr>
      <vt:lpstr>INTER molecular forces (forces between neighboring molecules)</vt:lpstr>
      <vt:lpstr>London Dispersion Forces</vt:lpstr>
      <vt:lpstr> London Dispersion Forces Continued…</vt:lpstr>
      <vt:lpstr>Dipole - Dipole</vt:lpstr>
      <vt:lpstr>Hydrogen Bonding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THREE</dc:title>
  <dc:creator>Danny Farmer</dc:creator>
  <cp:lastModifiedBy>Farmer, Stephanie [DH]</cp:lastModifiedBy>
  <cp:revision>22</cp:revision>
  <dcterms:created xsi:type="dcterms:W3CDTF">2017-01-03T03:01:31Z</dcterms:created>
  <dcterms:modified xsi:type="dcterms:W3CDTF">2018-01-22T16:42:43Z</dcterms:modified>
</cp:coreProperties>
</file>