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78" r:id="rId4"/>
    <p:sldId id="263" r:id="rId5"/>
    <p:sldId id="275" r:id="rId6"/>
    <p:sldId id="258" r:id="rId7"/>
    <p:sldId id="259" r:id="rId8"/>
    <p:sldId id="271" r:id="rId9"/>
    <p:sldId id="268" r:id="rId10"/>
    <p:sldId id="279" r:id="rId11"/>
    <p:sldId id="280" r:id="rId12"/>
    <p:sldId id="281" r:id="rId13"/>
    <p:sldId id="282" r:id="rId14"/>
    <p:sldId id="283" r:id="rId15"/>
    <p:sldId id="284" r:id="rId16"/>
    <p:sldId id="277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8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0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4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3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4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2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1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8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6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2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8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F19EE-D050-4BDE-BC82-A616A066E9D7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2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qQJPCdmIp8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zUSb6QFaBk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04800"/>
            <a:ext cx="8534400" cy="6172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361015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Impact" panose="020B0806030902050204" pitchFamily="34" charset="0"/>
              </a:rPr>
              <a:t>Types of IMFs</a:t>
            </a:r>
            <a:endParaRPr lang="en-US" sz="8000" dirty="0">
              <a:latin typeface="Impact" panose="020B080603090205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39624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Get KCQ and Target set up!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120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2397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399" y="1752600"/>
            <a:ext cx="3810001" cy="685800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thane - Wikipedia, the free encyclopedia | Chemistry science fair  projects, Skeletal formula, Chemist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86918"/>
            <a:ext cx="3352800" cy="2531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8200" y="3390900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Non-polar</a:t>
            </a:r>
          </a:p>
          <a:p>
            <a:endParaRPr lang="en-US" sz="3600" dirty="0"/>
          </a:p>
          <a:p>
            <a:r>
              <a:rPr lang="en-US" sz="3600" dirty="0" smtClean="0"/>
              <a:t>Only option is London Dispersion Forces!</a:t>
            </a:r>
          </a:p>
        </p:txBody>
      </p:sp>
    </p:spTree>
    <p:extLst>
      <p:ext uri="{BB962C8B-B14F-4D97-AF65-F5344CB8AC3E}">
        <p14:creationId xmlns:p14="http://schemas.microsoft.com/office/powerpoint/2010/main" val="66431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2397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86578" y="2514600"/>
            <a:ext cx="3810001" cy="685800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48200" y="3390900"/>
            <a:ext cx="449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Polar</a:t>
            </a:r>
          </a:p>
          <a:p>
            <a:endParaRPr lang="en-US" sz="3600" dirty="0" smtClean="0"/>
          </a:p>
          <a:p>
            <a:r>
              <a:rPr lang="en-US" sz="3600" dirty="0" smtClean="0"/>
              <a:t>Has “H-NOF Lone Pair”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So it is an H-Bond</a:t>
            </a:r>
          </a:p>
        </p:txBody>
      </p:sp>
      <p:pic>
        <p:nvPicPr>
          <p:cNvPr id="2052" name="Picture 4" descr="CH3OH Lewis structure , Molecular Geometry and Shape - Geometry of Molecu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688" y="504022"/>
            <a:ext cx="3642911" cy="254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6491687" y="1295400"/>
            <a:ext cx="1585514" cy="914400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5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2397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399" y="3200400"/>
            <a:ext cx="3810001" cy="685800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48200" y="2493771"/>
            <a:ext cx="449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Remember that lone pairs on the center atom bend the molecule!</a:t>
            </a:r>
          </a:p>
          <a:p>
            <a:endParaRPr lang="en-US" sz="2400" dirty="0" smtClean="0"/>
          </a:p>
          <a:p>
            <a:r>
              <a:rPr lang="en-US" sz="3600" dirty="0" smtClean="0"/>
              <a:t>Polar</a:t>
            </a:r>
          </a:p>
          <a:p>
            <a:endParaRPr lang="en-US" sz="3600" dirty="0" smtClean="0"/>
          </a:p>
          <a:p>
            <a:r>
              <a:rPr lang="en-US" sz="3600" dirty="0" smtClean="0"/>
              <a:t>NO “H-NOF Lone Pair”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So it is Dipole-Dipole</a:t>
            </a:r>
          </a:p>
        </p:txBody>
      </p:sp>
      <p:pic>
        <p:nvPicPr>
          <p:cNvPr id="3074" name="Picture 2" descr="Chemistry 1E03-01: Tutorial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47"/>
          <a:stretch/>
        </p:blipFill>
        <p:spPr bwMode="auto">
          <a:xfrm>
            <a:off x="5686425" y="304800"/>
            <a:ext cx="24193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57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2397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71499" y="3962400"/>
            <a:ext cx="3810001" cy="685800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48200" y="2493771"/>
            <a:ext cx="449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Remember that lone pairs on the center atom bend the molecule!</a:t>
            </a:r>
          </a:p>
          <a:p>
            <a:endParaRPr lang="en-US" sz="2400" dirty="0" smtClean="0"/>
          </a:p>
          <a:p>
            <a:r>
              <a:rPr lang="en-US" sz="3600" dirty="0" smtClean="0"/>
              <a:t>Polar</a:t>
            </a:r>
          </a:p>
          <a:p>
            <a:endParaRPr lang="en-US" sz="3600" dirty="0" smtClean="0"/>
          </a:p>
          <a:p>
            <a:r>
              <a:rPr lang="en-US" sz="3600" dirty="0" smtClean="0"/>
              <a:t>Has “H-NOF Lone Pair”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So it is an H-Bond!</a:t>
            </a:r>
          </a:p>
        </p:txBody>
      </p:sp>
      <p:pic>
        <p:nvPicPr>
          <p:cNvPr id="4098" name="Picture 2" descr="What is the Lewis structure of NH3? | Socra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30413"/>
            <a:ext cx="2590800" cy="205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rot="19078691">
            <a:off x="6953945" y="103195"/>
            <a:ext cx="759630" cy="2172047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2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2397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399" y="4648200"/>
            <a:ext cx="3810001" cy="685800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02226" y="1970306"/>
            <a:ext cx="464820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Careful! The formula was “chunked” to try and give you a hint!</a:t>
            </a:r>
          </a:p>
          <a:p>
            <a:endParaRPr lang="en-US" sz="1400" dirty="0" smtClean="0"/>
          </a:p>
          <a:p>
            <a:r>
              <a:rPr lang="en-US" sz="3600" dirty="0" smtClean="0"/>
              <a:t>Polar</a:t>
            </a:r>
          </a:p>
          <a:p>
            <a:endParaRPr lang="en-US" sz="2800" dirty="0" smtClean="0"/>
          </a:p>
          <a:p>
            <a:r>
              <a:rPr lang="en-US" sz="3600" dirty="0" smtClean="0"/>
              <a:t>NO “H-NOF Lone Pair”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The H is not connected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to the oxygen!</a:t>
            </a:r>
            <a:endParaRPr lang="en-US" sz="3200" b="1" dirty="0">
              <a:solidFill>
                <a:srgbClr val="FF0000"/>
              </a:solidFill>
            </a:endParaRPr>
          </a:p>
          <a:p>
            <a:endParaRPr lang="en-US" sz="3600" dirty="0" smtClean="0"/>
          </a:p>
          <a:p>
            <a:r>
              <a:rPr lang="en-US" sz="3600" dirty="0" smtClean="0"/>
              <a:t>So it is Dipole-Dipole!</a:t>
            </a:r>
          </a:p>
        </p:txBody>
      </p:sp>
      <p:pic>
        <p:nvPicPr>
          <p:cNvPr id="5122" name="Picture 2" descr="CH1410 Lecture #15 TroCH10 Molecular Shape/Polarity web copy.k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152400"/>
            <a:ext cx="28194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46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2397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71499" y="5438335"/>
            <a:ext cx="3810001" cy="685800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02226" y="1970306"/>
            <a:ext cx="464820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3600" dirty="0" smtClean="0"/>
              <a:t>Polar</a:t>
            </a:r>
          </a:p>
          <a:p>
            <a:endParaRPr lang="en-US" sz="2800" dirty="0" smtClean="0"/>
          </a:p>
          <a:p>
            <a:r>
              <a:rPr lang="en-US" sz="3600" dirty="0" smtClean="0"/>
              <a:t>NO “H-NOF Lone Pair”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The F is not connected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to the oxygen!</a:t>
            </a:r>
          </a:p>
          <a:p>
            <a:endParaRPr lang="en-US" sz="3600" dirty="0" smtClean="0"/>
          </a:p>
          <a:p>
            <a:r>
              <a:rPr lang="en-US" sz="3600" dirty="0" smtClean="0"/>
              <a:t>So it is Dipole-Dipole!</a:t>
            </a:r>
          </a:p>
        </p:txBody>
      </p:sp>
      <p:pic>
        <p:nvPicPr>
          <p:cNvPr id="6150" name="Picture 6" descr="Solved: Select the correct Lewis structure for methyl fluoride ... |  Chegg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8600"/>
            <a:ext cx="2438399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38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b="1" dirty="0" smtClean="0"/>
              <a:t>Crash </a:t>
            </a:r>
            <a:r>
              <a:rPr lang="en-US" b="1" dirty="0"/>
              <a:t>Course – Liquids</a:t>
            </a:r>
            <a:br>
              <a:rPr lang="en-US" b="1" dirty="0"/>
            </a:b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youtu.be/BqQJPCdmIp8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52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30562"/>
          </a:xfrm>
        </p:spPr>
        <p:txBody>
          <a:bodyPr>
            <a:normAutofit/>
          </a:bodyPr>
          <a:lstStyle/>
          <a:p>
            <a:r>
              <a:rPr lang="en-US" b="1" dirty="0" smtClean="0"/>
              <a:t>YouTube Link to </a:t>
            </a:r>
            <a:r>
              <a:rPr lang="en-US" b="1" dirty="0"/>
              <a:t>Presentation</a:t>
            </a:r>
            <a:br>
              <a:rPr lang="en-US" b="1" dirty="0"/>
            </a:b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youtu.be/NzUSb6QFaBk</a:t>
            </a:r>
            <a:r>
              <a:rPr lang="en-US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9929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INTER molecular forces (forces between neighboring molecules)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1543" y="1584344"/>
            <a:ext cx="87464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London       &lt;  Dipole-dipole   &lt;    Hydrogen</a:t>
            </a:r>
            <a:br>
              <a:rPr lang="en-US" sz="3600" b="1" dirty="0" smtClean="0"/>
            </a:br>
            <a:r>
              <a:rPr lang="en-US" sz="3600" b="1" dirty="0" smtClean="0"/>
              <a:t>Dispersion                                           bonding </a:t>
            </a:r>
          </a:p>
          <a:p>
            <a:pPr algn="ctr"/>
            <a:endParaRPr lang="en-US" sz="3600" b="1" dirty="0" smtClean="0"/>
          </a:p>
          <a:p>
            <a:pPr algn="ctr"/>
            <a:endParaRPr lang="en-US" sz="3600" b="1" dirty="0"/>
          </a:p>
        </p:txBody>
      </p:sp>
      <p:sp>
        <p:nvSpPr>
          <p:cNvPr id="5" name="Up Arrow 4"/>
          <p:cNvSpPr/>
          <p:nvPr/>
        </p:nvSpPr>
        <p:spPr>
          <a:xfrm rot="5400000">
            <a:off x="4459608" y="396862"/>
            <a:ext cx="484632" cy="6396509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340" y="3657600"/>
            <a:ext cx="18146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WEAKEST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1680" y="3810909"/>
            <a:ext cx="22043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STRONGEST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966" y="2057400"/>
            <a:ext cx="2491409" cy="1219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2057400"/>
            <a:ext cx="2710069" cy="7726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54796" y="2057400"/>
            <a:ext cx="2300059" cy="1219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8200" y="5029200"/>
            <a:ext cx="7239000" cy="1524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“Van der Waals Forces” are </a:t>
            </a:r>
            <a:br>
              <a:rPr lang="en-US" sz="3200" b="1" dirty="0" smtClean="0"/>
            </a:br>
            <a:r>
              <a:rPr lang="en-US" sz="3200" b="1" dirty="0" smtClean="0"/>
              <a:t>London Dispersion Forces and Dipole-Dipole Forces added together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634338" y="4953000"/>
            <a:ext cx="7709460" cy="1676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5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INTER molecular forces (forces between neighboring molecules)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1543" y="1584344"/>
            <a:ext cx="87464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London       &lt;  Dipole-dipole   &lt;    Hydrogen</a:t>
            </a:r>
            <a:br>
              <a:rPr lang="en-US" sz="3600" b="1" dirty="0" smtClean="0"/>
            </a:br>
            <a:r>
              <a:rPr lang="en-US" sz="3600" b="1" dirty="0" smtClean="0"/>
              <a:t>Dispersion                                           bonding </a:t>
            </a:r>
          </a:p>
          <a:p>
            <a:pPr algn="ctr"/>
            <a:endParaRPr lang="en-US" sz="3600" b="1" dirty="0" smtClean="0"/>
          </a:p>
          <a:p>
            <a:pPr algn="ctr"/>
            <a:endParaRPr lang="en-US" sz="3600" b="1" dirty="0"/>
          </a:p>
        </p:txBody>
      </p:sp>
      <p:sp>
        <p:nvSpPr>
          <p:cNvPr id="5" name="Up Arrow 4"/>
          <p:cNvSpPr/>
          <p:nvPr/>
        </p:nvSpPr>
        <p:spPr>
          <a:xfrm rot="5400000">
            <a:off x="4459608" y="396862"/>
            <a:ext cx="484632" cy="6396509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340" y="3657600"/>
            <a:ext cx="18146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WEAKEST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1680" y="3810909"/>
            <a:ext cx="22043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STRONGEST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5029200"/>
            <a:ext cx="7239000" cy="1524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“Van der Waals Forces” are </a:t>
            </a:r>
            <a:br>
              <a:rPr lang="en-US" sz="3200" b="1" dirty="0" smtClean="0"/>
            </a:br>
            <a:r>
              <a:rPr lang="en-US" sz="3200" b="1" dirty="0" smtClean="0"/>
              <a:t>London Dispersion Forces and Dipole-Dipole Forces added together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973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ndon forc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775" y="2892525"/>
            <a:ext cx="4957844" cy="18846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1553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London Dispersion Forces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0800000" flipV="1">
            <a:off x="304799" y="1384420"/>
            <a:ext cx="8458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VERY WEAK and TEMPORARY!!!!</a:t>
            </a:r>
          </a:p>
          <a:p>
            <a:pPr algn="ctr"/>
            <a:r>
              <a:rPr lang="en-US" sz="2400" dirty="0"/>
              <a:t>C</a:t>
            </a:r>
            <a:r>
              <a:rPr lang="en-US" sz="2400" dirty="0" smtClean="0"/>
              <a:t>aused by </a:t>
            </a:r>
            <a:r>
              <a:rPr lang="en-US" sz="2400" b="1" u="sng" dirty="0" smtClean="0"/>
              <a:t>temporary </a:t>
            </a:r>
            <a:r>
              <a:rPr lang="en-US" sz="2400" b="1" dirty="0" smtClean="0"/>
              <a:t>unequal</a:t>
            </a:r>
            <a:r>
              <a:rPr lang="en-US" sz="2400" dirty="0" smtClean="0"/>
              <a:t> electron distribution that makes weak and </a:t>
            </a:r>
            <a:r>
              <a:rPr lang="en-US" sz="2400" u="sng" dirty="0" smtClean="0"/>
              <a:t>temporary dipoles.  Also called “instantaneous dipole”</a:t>
            </a:r>
            <a:endParaRPr lang="en-US" sz="2400" u="sng" dirty="0"/>
          </a:p>
        </p:txBody>
      </p:sp>
      <p:pic>
        <p:nvPicPr>
          <p:cNvPr id="6" name="Picture 5" descr="electron cloud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07"/>
          <a:stretch/>
        </p:blipFill>
        <p:spPr>
          <a:xfrm>
            <a:off x="164392" y="3280495"/>
            <a:ext cx="1457819" cy="1314570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2782577" y="3576820"/>
            <a:ext cx="1280169" cy="484632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9083" y="4819868"/>
            <a:ext cx="149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I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pic>
        <p:nvPicPr>
          <p:cNvPr id="10" name="Picture 9" descr="electron cloud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07"/>
          <a:stretch/>
        </p:blipFill>
        <p:spPr>
          <a:xfrm>
            <a:off x="1710417" y="3643080"/>
            <a:ext cx="1457819" cy="131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6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 London Dispersion Forces Continued…</a:t>
            </a:r>
            <a:endParaRPr lang="en-US" b="1" dirty="0"/>
          </a:p>
        </p:txBody>
      </p:sp>
      <p:sp>
        <p:nvSpPr>
          <p:cNvPr id="3" name="Round Diagonal Corner Rectangle 2"/>
          <p:cNvSpPr/>
          <p:nvPr/>
        </p:nvSpPr>
        <p:spPr>
          <a:xfrm>
            <a:off x="270165" y="1600200"/>
            <a:ext cx="3539836" cy="3371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/>
              <a:t>EVERYTHING HAS LONDON DISPERSION FORCES BECAUSE EVERYTHING HAS ELECTRONS!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246418" y="1600200"/>
            <a:ext cx="4572000" cy="2281476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3200" dirty="0" smtClean="0"/>
              <a:t>Bigger molecules will have more LDFs – more places to get temporary unequal electrons</a:t>
            </a:r>
            <a:endParaRPr lang="en-US" sz="3200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443845" y="4038600"/>
            <a:ext cx="4177145" cy="1191816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C</a:t>
            </a:r>
            <a:r>
              <a:rPr lang="en-US" sz="3200" baseline="-25000" dirty="0" smtClean="0"/>
              <a:t>8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18</a:t>
            </a:r>
            <a:r>
              <a:rPr lang="en-US" sz="3200" dirty="0" smtClean="0"/>
              <a:t> will have more LDFs than C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8</a:t>
            </a:r>
            <a:endParaRPr lang="en-US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270563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0800000" flipV="1">
            <a:off x="457199" y="1395357"/>
            <a:ext cx="843500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ONLY OCCURS IN POLAR MOLECULES</a:t>
            </a:r>
            <a:endParaRPr lang="en-US" sz="3200" b="1" dirty="0">
              <a:solidFill>
                <a:srgbClr val="00B050"/>
              </a:solidFill>
              <a:latin typeface="Comic Sans MS" charset="0"/>
            </a:endParaRPr>
          </a:p>
          <a:p>
            <a:pPr algn="ctr"/>
            <a:r>
              <a:rPr lang="en-US" sz="2800" b="1" dirty="0" smtClean="0"/>
              <a:t>Partially negative </a:t>
            </a:r>
            <a:r>
              <a:rPr lang="en-US" sz="2800" b="1" dirty="0"/>
              <a:t>portion </a:t>
            </a:r>
            <a:r>
              <a:rPr lang="en-US" sz="2800" dirty="0"/>
              <a:t>of </a:t>
            </a:r>
            <a:r>
              <a:rPr lang="en-US" sz="2800" dirty="0" smtClean="0"/>
              <a:t>one polar molecule </a:t>
            </a:r>
            <a:br>
              <a:rPr lang="en-US" sz="2800" dirty="0" smtClean="0"/>
            </a:br>
            <a:r>
              <a:rPr lang="en-US" sz="2800" u="sng" dirty="0" smtClean="0"/>
              <a:t>attracted to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b="1" dirty="0" smtClean="0"/>
              <a:t>Partially positive </a:t>
            </a:r>
            <a:r>
              <a:rPr lang="en-US" sz="2800" b="1" dirty="0"/>
              <a:t>portion </a:t>
            </a:r>
            <a:r>
              <a:rPr lang="en-US" sz="2800" dirty="0"/>
              <a:t>of the second polar </a:t>
            </a:r>
            <a:r>
              <a:rPr lang="en-US" sz="2800" dirty="0" smtClean="0"/>
              <a:t>molecule</a:t>
            </a:r>
            <a:endParaRPr lang="en-US" sz="2800" dirty="0"/>
          </a:p>
        </p:txBody>
      </p:sp>
      <p:pic>
        <p:nvPicPr>
          <p:cNvPr id="5" name="Picture 4" descr="dipole dipole in H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015" y="3125144"/>
            <a:ext cx="6345375" cy="24715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185" y="4889539"/>
            <a:ext cx="2016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Example:  </a:t>
            </a:r>
            <a:br>
              <a:rPr lang="en-US" sz="2000" b="1" dirty="0" smtClean="0">
                <a:solidFill>
                  <a:srgbClr val="00B050"/>
                </a:solidFill>
              </a:rPr>
            </a:br>
            <a:r>
              <a:rPr lang="en-US" sz="2000" b="1" dirty="0" smtClean="0">
                <a:solidFill>
                  <a:srgbClr val="00B050"/>
                </a:solidFill>
              </a:rPr>
              <a:t>2 molecules of HI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75528"/>
            <a:ext cx="8229600" cy="908675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Dipole - Dipole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697359" y="4374181"/>
            <a:ext cx="1444484" cy="0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55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83" y="364989"/>
            <a:ext cx="8097078" cy="83312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Hydrogen Bonding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112644" y="4059993"/>
            <a:ext cx="9031356" cy="26409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h2o h bondi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752" y="1475695"/>
            <a:ext cx="4273993" cy="23435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r="20830" b="2801"/>
          <a:stretch/>
        </p:blipFill>
        <p:spPr>
          <a:xfrm rot="1776386">
            <a:off x="7877331" y="2265163"/>
            <a:ext cx="326186" cy="35040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936974" y="4583213"/>
            <a:ext cx="3006539" cy="184665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Hydrogen </a:t>
            </a:r>
            <a:r>
              <a:rPr lang="en-US" sz="3200" b="1" dirty="0"/>
              <a:t>end of an </a:t>
            </a:r>
            <a:r>
              <a:rPr lang="en-US" sz="3200" b="1" dirty="0" smtClean="0"/>
              <a:t>O-H</a:t>
            </a:r>
            <a:r>
              <a:rPr lang="en-US" sz="3200" b="1" dirty="0"/>
              <a:t>, N-H, or F-H bond </a:t>
            </a:r>
            <a:endParaRPr lang="en-US" sz="3200" b="1" dirty="0" smtClean="0"/>
          </a:p>
          <a:p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644" y="1177504"/>
            <a:ext cx="50689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A TYPE OF DIPOLE-DIPOLE!</a:t>
            </a:r>
            <a:br>
              <a:rPr lang="en-US" sz="3200" b="1" dirty="0">
                <a:solidFill>
                  <a:srgbClr val="00B05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(Strongest </a:t>
            </a:r>
            <a:r>
              <a:rPr lang="en-US" sz="3200" b="1" dirty="0" smtClean="0">
                <a:solidFill>
                  <a:srgbClr val="00B050"/>
                </a:solidFill>
              </a:rPr>
              <a:t>Kind of IMF!)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9849" y="4722598"/>
            <a:ext cx="4172881" cy="1569660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/>
              <a:t>the partially negative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part </a:t>
            </a:r>
            <a:r>
              <a:rPr lang="en-US" sz="3200" b="1" dirty="0"/>
              <a:t>of a </a:t>
            </a:r>
            <a:r>
              <a:rPr lang="en-US" sz="3200" b="1" i="1" u="sng" dirty="0" smtClean="0"/>
              <a:t>lone </a:t>
            </a:r>
            <a:r>
              <a:rPr lang="en-US" sz="3200" b="1" i="1" u="sng" dirty="0"/>
              <a:t>pair</a:t>
            </a:r>
            <a:r>
              <a:rPr lang="en-US" sz="3200" b="1" dirty="0"/>
              <a:t> on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an N, O, or </a:t>
            </a:r>
            <a:r>
              <a:rPr lang="en-US" sz="3200" b="1" dirty="0"/>
              <a:t>F</a:t>
            </a:r>
            <a:r>
              <a:rPr lang="en-US" sz="3200" b="1" dirty="0" smtClean="0"/>
              <a:t>, atom</a:t>
            </a:r>
            <a:endParaRPr lang="en-US" sz="32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52730" y="5340624"/>
            <a:ext cx="1484244" cy="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40019" y="5777585"/>
            <a:ext cx="702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+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7241" y="5451379"/>
            <a:ext cx="7023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-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644" y="4059993"/>
            <a:ext cx="3756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ATTRACTION BETWEEN: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09419" y="2202972"/>
            <a:ext cx="3589786" cy="2014835"/>
          </a:xfrm>
          <a:prstGeom prst="star12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Must have:</a:t>
            </a:r>
            <a:br>
              <a:rPr lang="en-US" sz="2400" b="1" dirty="0" smtClean="0"/>
            </a:br>
            <a:r>
              <a:rPr lang="en-US" sz="2400" b="1" dirty="0" smtClean="0"/>
              <a:t>“H-NOF</a:t>
            </a:r>
            <a:r>
              <a:rPr lang="en-US" sz="4000" b="1" dirty="0" smtClean="0"/>
              <a:t>:</a:t>
            </a:r>
            <a:r>
              <a:rPr lang="en-US" sz="2400" b="1" dirty="0" smtClean="0"/>
              <a:t>”</a:t>
            </a:r>
            <a:endParaRPr lang="en-US" sz="1100" b="1" dirty="0"/>
          </a:p>
        </p:txBody>
      </p:sp>
      <p:sp>
        <p:nvSpPr>
          <p:cNvPr id="5" name="TextBox 4"/>
          <p:cNvSpPr txBox="1"/>
          <p:nvPr/>
        </p:nvSpPr>
        <p:spPr>
          <a:xfrm rot="17937388">
            <a:off x="5257880" y="1778043"/>
            <a:ext cx="7023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: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r="14231" b="26271"/>
          <a:stretch/>
        </p:blipFill>
        <p:spPr>
          <a:xfrm rot="7543444">
            <a:off x="5533791" y="2910793"/>
            <a:ext cx="514822" cy="3951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892333">
            <a:off x="5216553" y="2831816"/>
            <a:ext cx="464676" cy="4065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0243" y="2812064"/>
            <a:ext cx="455229" cy="39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6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4" grpId="0" animBg="1"/>
      <p:bldP spid="8" grpId="0"/>
      <p:bldP spid="16" grpId="0"/>
      <p:bldP spid="9" grpId="0"/>
      <p:bldP spid="19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892876" y="248730"/>
            <a:ext cx="4050723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Is the molecule polar?</a:t>
            </a:r>
            <a:endParaRPr lang="en-US" sz="32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4263736" y="1366402"/>
            <a:ext cx="4270664" cy="27483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Does the molecule have any of the following bonds:</a:t>
            </a:r>
            <a:br>
              <a:rPr lang="en-US" sz="3200" dirty="0" smtClean="0"/>
            </a:br>
            <a:r>
              <a:rPr lang="en-US" sz="3200" dirty="0" smtClean="0"/>
              <a:t>H-N       H-O</a:t>
            </a:r>
          </a:p>
          <a:p>
            <a:r>
              <a:rPr lang="en-US" sz="3200" dirty="0" smtClean="0"/>
              <a:t>       H-F</a:t>
            </a:r>
            <a:endParaRPr lang="en-US" sz="32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159329" y="1094508"/>
            <a:ext cx="3447183" cy="15343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/>
              <a:t>London Dispersion Forces</a:t>
            </a:r>
            <a:br>
              <a:rPr lang="en-US" sz="3200" b="1" u="sng" dirty="0" smtClean="0"/>
            </a:br>
            <a:r>
              <a:rPr lang="en-US" sz="2400" dirty="0" smtClean="0"/>
              <a:t>(ONLY)</a:t>
            </a:r>
            <a:r>
              <a:rPr lang="en-US" sz="3200" b="1" u="sng" dirty="0" smtClean="0"/>
              <a:t> </a:t>
            </a:r>
            <a:endParaRPr lang="en-US" sz="32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623213" y="604832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YES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9327" y="15044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NO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752109" y="855518"/>
            <a:ext cx="1026968" cy="45720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62000" y="458931"/>
            <a:ext cx="1103173" cy="635578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Alternate Process 25"/>
          <p:cNvSpPr/>
          <p:nvPr/>
        </p:nvSpPr>
        <p:spPr>
          <a:xfrm>
            <a:off x="393556" y="4078432"/>
            <a:ext cx="3438523" cy="15343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/>
              <a:t>Dipole-Dipole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2400" dirty="0" smtClean="0"/>
              <a:t>(and London dispersion)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119745" y="3073752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NO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2743200" y="3352800"/>
            <a:ext cx="1726624" cy="761999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29400" y="4201604"/>
            <a:ext cx="11845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YES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6385213" y="4114799"/>
            <a:ext cx="0" cy="884959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Alternate Process 35"/>
          <p:cNvSpPr/>
          <p:nvPr/>
        </p:nvSpPr>
        <p:spPr>
          <a:xfrm>
            <a:off x="5095877" y="4998027"/>
            <a:ext cx="3438523" cy="15343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/>
              <a:t>Hydrogen Bonds </a:t>
            </a:r>
            <a:r>
              <a:rPr lang="en-US" sz="2400" dirty="0" smtClean="0"/>
              <a:t>(and Dipole-Dipole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and London dispersion)</a:t>
            </a:r>
            <a:endParaRPr lang="en-US" sz="2400" dirty="0"/>
          </a:p>
        </p:txBody>
      </p:sp>
      <p:sp>
        <p:nvSpPr>
          <p:cNvPr id="2" name="12-Point Star 1"/>
          <p:cNvSpPr/>
          <p:nvPr/>
        </p:nvSpPr>
        <p:spPr>
          <a:xfrm>
            <a:off x="6985916" y="2602812"/>
            <a:ext cx="1980141" cy="1740588"/>
          </a:xfrm>
          <a:prstGeom prst="star1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WITH LONE PAIR(S)!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2397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5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3436</TotalTime>
  <Words>405</Words>
  <Application>Microsoft Office PowerPoint</Application>
  <PresentationFormat>On-screen Show (4:3)</PresentationFormat>
  <Paragraphs>255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Comic Sans MS</vt:lpstr>
      <vt:lpstr>Impact</vt:lpstr>
      <vt:lpstr>Times New Roman</vt:lpstr>
      <vt:lpstr>Office Theme</vt:lpstr>
      <vt:lpstr>Types of IMFs</vt:lpstr>
      <vt:lpstr>INTER molecular forces (forces between neighboring molecules)</vt:lpstr>
      <vt:lpstr>INTER molecular forces (forces between neighboring molecules)</vt:lpstr>
      <vt:lpstr>London Dispersion Forces</vt:lpstr>
      <vt:lpstr> London Dispersion Forces Continued…</vt:lpstr>
      <vt:lpstr>Dipole - Dipole</vt:lpstr>
      <vt:lpstr>Hydrogen Bonding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Crash Course – Liquids https://youtu.be/BqQJPCdmIp8 </vt:lpstr>
      <vt:lpstr>YouTube Link to Presentation https://youtu.be/NzUSb6QFaBk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THREE</dc:title>
  <dc:creator>Danny Farmer</dc:creator>
  <cp:lastModifiedBy>Farmer, Stephanie [DH]</cp:lastModifiedBy>
  <cp:revision>29</cp:revision>
  <dcterms:created xsi:type="dcterms:W3CDTF">2017-01-03T03:01:31Z</dcterms:created>
  <dcterms:modified xsi:type="dcterms:W3CDTF">2021-01-01T02:30:36Z</dcterms:modified>
</cp:coreProperties>
</file>