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8" r:id="rId12"/>
    <p:sldId id="289" r:id="rId13"/>
    <p:sldId id="287" r:id="rId14"/>
    <p:sldId id="275" r:id="rId15"/>
    <p:sldId id="274" r:id="rId16"/>
    <p:sldId id="29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94660"/>
  </p:normalViewPr>
  <p:slideViewPr>
    <p:cSldViewPr>
      <p:cViewPr varScale="1">
        <p:scale>
          <a:sx n="110" d="100"/>
          <a:sy n="110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8131B-0010-404E-98FB-10ACDF5CD68B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F63B2-460B-4EF0-9C67-0C5C10946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4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3A28B-0605-4DD3-9B0B-3B2104F673DD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BD43-9121-415B-B5D4-377C88756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4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7EFC6-1667-40E3-81D0-55D557117BDC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4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D027D-8AFE-4FF4-B30D-D7776E527107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3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15A6-7F85-4099-A782-8AAA2124EA6F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70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4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60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0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6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159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6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8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B274-7A95-4B05-9DDA-5A37087F5ED8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3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63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313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6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E26E-5262-49E0-ADB9-AB9B00D2A7FA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63E5-AA84-4481-9A2A-EE7166A793B4}" type="datetime1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3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684C-90BE-4584-B4C1-DA5B77A86BA3}" type="datetime1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97756-CAC3-447A-B53B-7FC30BB61B30}" type="datetime1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0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678DF-2222-421B-A91E-8B7B292CEDBA}" type="datetime1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520FD-8167-42AA-83B6-B48FAAEA0674}" type="datetime1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9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B29A9-9BE6-444C-90B4-1BC4BAF9F96C}" type="datetime1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6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656D1-F74D-445F-873B-CD87D53E2B43}" type="datetime1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8B121-ADE2-4E4B-813C-5D0AB2688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D8A2-4F04-4B4D-8B2D-F2E74B2D9961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82D5-ABFE-49B5-9AEA-1F0FB6289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1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eSuQm7KfaE" TargetMode="Externa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YeSuQm7KfaE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TbugACqGwy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04800"/>
            <a:ext cx="8534400" cy="617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361015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Impact" panose="020B0806030902050204" pitchFamily="34" charset="0"/>
              </a:rPr>
              <a:t>Special Examples of </a:t>
            </a:r>
            <a:r>
              <a:rPr lang="en-US" sz="8000" dirty="0" smtClean="0">
                <a:latin typeface="Impact" panose="020B0806030902050204" pitchFamily="34" charset="0"/>
              </a:rPr>
              <a:t>IMFs and </a:t>
            </a:r>
            <a:br>
              <a:rPr lang="en-US" sz="8000" dirty="0" smtClean="0">
                <a:latin typeface="Impact" panose="020B0806030902050204" pitchFamily="34" charset="0"/>
              </a:rPr>
            </a:br>
            <a:r>
              <a:rPr lang="en-US" sz="8000" dirty="0" smtClean="0">
                <a:latin typeface="Impact" panose="020B0806030902050204" pitchFamily="34" charset="0"/>
              </a:rPr>
              <a:t>Bulk Solids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5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37671" y="457200"/>
            <a:ext cx="8853929" cy="57064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72405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Rank Based</a:t>
            </a:r>
            <a:r>
              <a:rPr kumimoji="0" lang="en-US" sz="44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Properties</a:t>
            </a:r>
            <a:endParaRPr kumimoji="0" lang="en-US" sz="4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8B121-ADE2-4E4B-813C-5D0AB2688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071" y="1606064"/>
            <a:ext cx="885392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Have to identify the TYPE of IMF present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u="sng" dirty="0" smtClean="0">
                <a:solidFill>
                  <a:srgbClr val="0070C0"/>
                </a:solidFill>
                <a:latin typeface="Calibri"/>
              </a:rPr>
              <a:t>2</a:t>
            </a:r>
            <a:r>
              <a:rPr lang="en-US" sz="3200" b="1" u="sng" baseline="30000" dirty="0" smtClean="0">
                <a:solidFill>
                  <a:srgbClr val="0070C0"/>
                </a:solidFill>
                <a:latin typeface="Calibri"/>
              </a:rPr>
              <a:t>nd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– Have to put them in order based on the </a:t>
            </a:r>
            <a:br>
              <a:rPr lang="en-US" sz="3200" b="1" dirty="0" smtClean="0">
                <a:solidFill>
                  <a:prstClr val="black"/>
                </a:solidFill>
                <a:latin typeface="Calibri"/>
              </a:rPr>
            </a:b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         general overall ranking from previous slide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3200" b="1" i="0" u="sng" strike="noStrike" kern="1200" cap="none" spc="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rd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Don’t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forget things </a:t>
            </a: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like: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 If both are LDF then rank based on largest # of electrons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Calibri"/>
              </a:rPr>
              <a:t>If both Dipole-dipole then rank  based on largest electronegativity difference.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8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37671" y="76199"/>
            <a:ext cx="8853929" cy="6645275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935" y="112003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8B121-ADE2-4E4B-813C-5D0AB2688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071" y="223421"/>
            <a:ext cx="88539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H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</a:t>
            </a:r>
            <a:endParaRPr lang="en-US" sz="4400" b="1" noProof="0" dirty="0"/>
          </a:p>
          <a:p>
            <a:pPr>
              <a:defRPr/>
            </a:pPr>
            <a:r>
              <a:rPr lang="en-US" sz="4400" b="1" dirty="0"/>
              <a:t>SiO</a:t>
            </a:r>
            <a:r>
              <a:rPr lang="en-US" sz="4400" b="1" baseline="-25000" dirty="0"/>
              <a:t>2</a:t>
            </a:r>
            <a:endParaRPr lang="en-US" sz="4400" b="1" dirty="0" smtClean="0"/>
          </a:p>
          <a:p>
            <a:pPr>
              <a:defRPr/>
            </a:pPr>
            <a:r>
              <a:rPr lang="en-US" sz="4400" b="1" dirty="0" smtClean="0"/>
              <a:t>Cu</a:t>
            </a:r>
          </a:p>
          <a:p>
            <a:pPr>
              <a:defRPr/>
            </a:pPr>
            <a:r>
              <a:rPr lang="en-US" sz="4400" b="1" dirty="0" smtClean="0"/>
              <a:t>CO</a:t>
            </a:r>
            <a:endParaRPr lang="en-US" sz="4400" b="1" dirty="0"/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Br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</a:t>
            </a: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H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2</a:t>
            </a: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KF </a:t>
            </a:r>
            <a:endParaRPr kumimoji="0" lang="en-US" sz="40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4332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LDF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5198" y="913343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Network Covalent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5735" y="158490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Metallic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2245525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Dipole-Dipole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8573" y="290365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0070C0"/>
                </a:solidFill>
                <a:latin typeface="Calibri"/>
              </a:rPr>
              <a:t>- LDF</a:t>
            </a:r>
            <a:endParaRPr kumimoji="0" lang="en-US" sz="3600" b="1" i="0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37" y="357381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Hydrogen bond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47278" y="431466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Ionic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009703"/>
            <a:ext cx="1157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44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endParaRPr kumimoji="0" lang="en-US" sz="4400" b="1" i="0" strike="noStrike" kern="1200" cap="none" spc="0" normalizeH="0" baseline="-2500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69464" y="5051695"/>
            <a:ext cx="1417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44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endParaRPr kumimoji="0" lang="en-US" sz="4400" b="1" i="0" strike="noStrike" kern="1200" cap="none" spc="0" normalizeH="0" baseline="-2500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79579" y="5051695"/>
            <a:ext cx="1319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endParaRPr kumimoji="0" lang="en-US" sz="4400" b="1" i="0" strike="noStrike" kern="1200" cap="none" spc="0" normalizeH="0" baseline="-2500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7129" y="5007450"/>
            <a:ext cx="152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44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endParaRPr kumimoji="0" lang="en-US" sz="4400" b="1" i="0" strike="noStrike" kern="1200" cap="none" spc="0" normalizeH="0" baseline="-2500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08479" y="4990517"/>
            <a:ext cx="1157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endParaRPr kumimoji="0" lang="en-US" sz="4400" b="1" i="0" strike="noStrike" kern="1200" cap="none" spc="0" normalizeH="0" baseline="-2500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4239" y="5007450"/>
            <a:ext cx="1157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KF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endParaRPr kumimoji="0" lang="en-US" sz="4400" b="1" i="0" strike="noStrike" kern="1200" cap="none" spc="0" normalizeH="0" baseline="-2500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45949" y="4953000"/>
            <a:ext cx="1157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SiO</a:t>
            </a:r>
            <a:r>
              <a:rPr kumimoji="0" lang="en-US" sz="4400" b="1" i="0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4093" y="5743037"/>
            <a:ext cx="103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LOWEST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532381" y="5634900"/>
            <a:ext cx="103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HIGHEST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324599" y="358838"/>
            <a:ext cx="23167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Rank the following substances from lowest boiling point to highest boiling point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805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8B121-ADE2-4E4B-813C-5D0AB2688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39591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Geckos</a:t>
            </a:r>
            <a:br>
              <a:rPr lang="en-US" dirty="0" smtClean="0"/>
            </a:br>
            <a:r>
              <a:rPr lang="en-US" sz="3600" dirty="0">
                <a:hlinkClick r:id="rId3"/>
              </a:rPr>
              <a:t>https://www.youtube.com/watch?v=YeSuQm7KfaE</a:t>
            </a:r>
            <a:endParaRPr lang="en-US" sz="3600" dirty="0"/>
          </a:p>
        </p:txBody>
      </p:sp>
      <p:pic>
        <p:nvPicPr>
          <p:cNvPr id="5" name="YeSuQm7Kfa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0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32" y="-22124"/>
            <a:ext cx="4810432" cy="6118123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/>
              <a:t>Reading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 smtClean="0"/>
              <a:t>- It is a class copy – please don’t </a:t>
            </a:r>
            <a:br>
              <a:rPr lang="en-US" sz="2800" dirty="0" smtClean="0"/>
            </a:br>
            <a:r>
              <a:rPr lang="en-US" sz="2800" dirty="0" smtClean="0"/>
              <a:t>  write on the paper directly</a:t>
            </a:r>
            <a:br>
              <a:rPr lang="en-US" sz="2800" dirty="0" smtClean="0"/>
            </a:br>
            <a:r>
              <a:rPr lang="en-US" sz="2800" dirty="0" smtClean="0"/>
              <a:t>- Divide your paper in half so </a:t>
            </a:r>
            <a:br>
              <a:rPr lang="en-US" sz="2800" dirty="0" smtClean="0"/>
            </a:br>
            <a:r>
              <a:rPr lang="en-US" sz="2800" dirty="0" smtClean="0"/>
              <a:t>  you have a top half for notes </a:t>
            </a:r>
            <a:br>
              <a:rPr lang="en-US" sz="2800" dirty="0" smtClean="0"/>
            </a:br>
            <a:r>
              <a:rPr lang="en-US" sz="2800" dirty="0" smtClean="0"/>
              <a:t>  and the bottom half for the </a:t>
            </a:r>
            <a:br>
              <a:rPr lang="en-US" sz="2800" dirty="0" smtClean="0"/>
            </a:br>
            <a:r>
              <a:rPr lang="en-US" sz="2800" dirty="0" smtClean="0"/>
              <a:t>   next part. </a:t>
            </a:r>
            <a:br>
              <a:rPr lang="en-US" sz="2800" dirty="0" smtClean="0"/>
            </a:br>
            <a:r>
              <a:rPr lang="en-US" sz="2800" dirty="0" smtClean="0"/>
              <a:t>- Take notes in your notebook</a:t>
            </a:r>
            <a:br>
              <a:rPr lang="en-US" sz="2800" dirty="0" smtClean="0"/>
            </a:br>
            <a:r>
              <a:rPr lang="en-US" sz="2800" dirty="0" smtClean="0"/>
              <a:t>- Talk about what you are </a:t>
            </a:r>
            <a:br>
              <a:rPr lang="en-US" sz="2800" dirty="0" smtClean="0"/>
            </a:br>
            <a:r>
              <a:rPr lang="en-US" sz="2800" dirty="0" smtClean="0"/>
              <a:t>   reading in your groups. This </a:t>
            </a:r>
            <a:br>
              <a:rPr lang="en-US" sz="2800" dirty="0" smtClean="0"/>
            </a:br>
            <a:r>
              <a:rPr lang="en-US" sz="2800" dirty="0" smtClean="0"/>
              <a:t>   will make the next part easier!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13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29200" y="381000"/>
            <a:ext cx="396240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381000"/>
            <a:ext cx="3962400" cy="2823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Notes from reading 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642777"/>
              </p:ext>
            </p:extLst>
          </p:nvPr>
        </p:nvGraphicFramePr>
        <p:xfrm>
          <a:off x="5029200" y="3238498"/>
          <a:ext cx="3962400" cy="2857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r>
                        <a:rPr lang="en-US" dirty="0" smtClean="0"/>
                        <a:t>#3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73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33400"/>
            <a:ext cx="3962400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48148"/>
            <a:ext cx="3962400" cy="27542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Notes from reading 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81578"/>
              </p:ext>
            </p:extLst>
          </p:nvPr>
        </p:nvGraphicFramePr>
        <p:xfrm>
          <a:off x="457200" y="3329446"/>
          <a:ext cx="3962400" cy="29189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2985">
                <a:tc>
                  <a:txBody>
                    <a:bodyPr/>
                    <a:lstStyle/>
                    <a:p>
                      <a:r>
                        <a:rPr lang="en-US" dirty="0" smtClean="0"/>
                        <a:t>#1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985">
                <a:tc>
                  <a:txBody>
                    <a:bodyPr/>
                    <a:lstStyle/>
                    <a:p>
                      <a:r>
                        <a:rPr lang="en-US" dirty="0" smtClean="0"/>
                        <a:t>#2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985">
                <a:tc>
                  <a:txBody>
                    <a:bodyPr/>
                    <a:lstStyle/>
                    <a:p>
                      <a:r>
                        <a:rPr lang="en-US" dirty="0" smtClean="0"/>
                        <a:t>#3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33900" y="533400"/>
            <a:ext cx="43815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Pick three examples from your reading. </a:t>
            </a:r>
          </a:p>
          <a:p>
            <a:endParaRPr lang="en-US" sz="3200" b="1" dirty="0"/>
          </a:p>
          <a:p>
            <a:r>
              <a:rPr lang="en-US" sz="3200" b="1" dirty="0" smtClean="0"/>
              <a:t>Write a small paragraph about each one. FULL SENTENCES! It should be several sentences each. </a:t>
            </a:r>
          </a:p>
          <a:p>
            <a:endParaRPr lang="en-US" sz="3200" b="1" dirty="0"/>
          </a:p>
          <a:p>
            <a:r>
              <a:rPr lang="en-US" sz="3200" b="1" dirty="0" smtClean="0"/>
              <a:t>Must fill half the page!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06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YouTube Link to Presentation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youtu.be/TbugACqGwyI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B121-ADE2-4E4B-813C-5D0AB26881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3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io D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6" y="2293939"/>
            <a:ext cx="2622590" cy="3868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3583" y="1177553"/>
            <a:ext cx="8441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Alpha helix shape-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Nucleic acids “bond” A to 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C to 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H bond with d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975" y="1219603"/>
            <a:ext cx="3273287" cy="51547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2645" y="6143555"/>
            <a:ext cx="3444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Generic DNA picture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03583" y="232469"/>
            <a:ext cx="8097078" cy="8331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Important Example of H-Bonding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1426" y="3796995"/>
            <a:ext cx="18818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 bonds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8B121-ADE2-4E4B-813C-5D0AB2688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Please highlight the Hydrogen Bonds on your little Glue-In paper</a:t>
            </a:r>
            <a:endParaRPr lang="en-US" dirty="0"/>
          </a:p>
        </p:txBody>
      </p:sp>
      <p:pic>
        <p:nvPicPr>
          <p:cNvPr id="3" name="Picture 2" descr="H bonding in nucleic acid pai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87" y="1656521"/>
            <a:ext cx="10306309" cy="37636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637328" y="2243843"/>
            <a:ext cx="6406742" cy="1943844"/>
            <a:chOff x="3513668" y="2606772"/>
            <a:chExt cx="2472857" cy="752376"/>
          </a:xfrm>
        </p:grpSpPr>
        <p:sp>
          <p:nvSpPr>
            <p:cNvPr id="5" name="Rectangle 4"/>
            <p:cNvSpPr/>
            <p:nvPr/>
          </p:nvSpPr>
          <p:spPr>
            <a:xfrm>
              <a:off x="3513668" y="2656417"/>
              <a:ext cx="515076" cy="211666"/>
            </a:xfrm>
            <a:prstGeom prst="rect">
              <a:avLst/>
            </a:prstGeom>
            <a:solidFill>
              <a:srgbClr val="3366FF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13668" y="2935816"/>
              <a:ext cx="645585" cy="21166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64026" y="2606772"/>
              <a:ext cx="722499" cy="192424"/>
            </a:xfrm>
            <a:prstGeom prst="rect">
              <a:avLst/>
            </a:prstGeom>
            <a:solidFill>
              <a:srgbClr val="3366FF">
                <a:alpha val="21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8821" y="2876550"/>
              <a:ext cx="637704" cy="211666"/>
            </a:xfrm>
            <a:prstGeom prst="rect">
              <a:avLst/>
            </a:prstGeom>
            <a:solidFill>
              <a:srgbClr val="FF0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48821" y="3147482"/>
              <a:ext cx="591668" cy="211666"/>
            </a:xfrm>
            <a:prstGeom prst="rect">
              <a:avLst/>
            </a:prstGeom>
            <a:solidFill>
              <a:srgbClr val="008000">
                <a:alpha val="2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8B121-ADE2-4E4B-813C-5D0AB2688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99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7566"/>
            <a:ext cx="8229600" cy="94056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H bonding in protein shapes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hemoglob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351" y="2666865"/>
            <a:ext cx="3912092" cy="3194050"/>
          </a:xfrm>
          <a:prstGeom prst="rect">
            <a:avLst/>
          </a:prstGeom>
        </p:spPr>
      </p:pic>
      <p:pic>
        <p:nvPicPr>
          <p:cNvPr id="3" name="Picture 2" descr="h bonding in protein fold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790048"/>
            <a:ext cx="3105150" cy="3543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96030" y="1569153"/>
            <a:ext cx="5528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Proteins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chain of amino acids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Secondary structures:  beta sheets and alpha helix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100" y="549158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Alpha helix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2542" y="5491583"/>
            <a:ext cx="1288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Beta sheets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4333" y="5842000"/>
            <a:ext cx="274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Hemoglobin protein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8B121-ADE2-4E4B-813C-5D0AB2688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77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04800"/>
            <a:ext cx="8534400" cy="617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361015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Impact" panose="020B0806030902050204" pitchFamily="34" charset="0"/>
              </a:rPr>
              <a:t>Bulk Solids</a:t>
            </a:r>
            <a:endParaRPr lang="en-US" sz="80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5049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Interactions in solids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Hexagon 4"/>
          <p:cNvSpPr/>
          <p:nvPr/>
        </p:nvSpPr>
        <p:spPr>
          <a:xfrm>
            <a:off x="225136" y="3657599"/>
            <a:ext cx="4419600" cy="284783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r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TYPES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Metallic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(weakest)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Ionic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Lattice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(middle)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covalent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(strongest)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8B121-ADE2-4E4B-813C-5D0AB2688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533400" y="1313522"/>
            <a:ext cx="8153400" cy="196307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COMBINATION OF: </a:t>
            </a:r>
            <a:b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intramolecular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intermolecular forces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“large” or “bulk”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scale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953000" y="3463025"/>
            <a:ext cx="3962400" cy="306565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  <a:alpha val="51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53000" y="3657600"/>
            <a:ext cx="4000500" cy="2847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Bulk solids have very high melting/boiling points because there are SO MANY inter and intra molecular forces holding the atoms close together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885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09457" y="192854"/>
            <a:ext cx="8853929" cy="300604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09457" y="3481904"/>
            <a:ext cx="8853929" cy="25146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09" y="3722344"/>
            <a:ext cx="38322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IONIC LATTICE </a:t>
            </a:r>
            <a:b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ions stack in an ordered 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fashion to form crystals</a:t>
            </a:r>
          </a:p>
        </p:txBody>
      </p:sp>
      <p:pic>
        <p:nvPicPr>
          <p:cNvPr id="5" name="Picture 4" descr="salt crystal with char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421" y="3862904"/>
            <a:ext cx="1997298" cy="1747636"/>
          </a:xfrm>
          <a:prstGeom prst="rect">
            <a:avLst/>
          </a:prstGeom>
        </p:spPr>
      </p:pic>
      <p:pic>
        <p:nvPicPr>
          <p:cNvPr id="6" name="Picture 5" descr="salt cryst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54" y="3862904"/>
            <a:ext cx="1896098" cy="16936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69256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METALLIC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Metal ions stack in 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ordered fashion held together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the “sea of electrons”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positive metal 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19586" y="5079948"/>
            <a:ext cx="240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molecular iron cryst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915012"/>
            <a:ext cx="1523821" cy="1561727"/>
          </a:xfrm>
          <a:prstGeom prst="rect">
            <a:avLst/>
          </a:prstGeom>
        </p:spPr>
      </p:pic>
      <p:pic>
        <p:nvPicPr>
          <p:cNvPr id="10" name="Picture 9" descr="iron crysta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424" y="928670"/>
            <a:ext cx="1787515" cy="15926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4353" y="2602038"/>
            <a:ext cx="2054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8B121-ADE2-4E4B-813C-5D0AB2688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0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37671" y="381000"/>
            <a:ext cx="8853929" cy="57064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72405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COVALENT  </a:t>
            </a:r>
            <a:b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Examples</a:t>
            </a:r>
            <a:r>
              <a:rPr kumimoji="0" lang="en-US" sz="28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800" b="1" i="0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i="1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Diamond/Graphite</a:t>
            </a:r>
            <a:r>
              <a:rPr kumimoji="0" lang="en-US" sz="2800" i="1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both C, Si, SiO</a:t>
            </a:r>
            <a:r>
              <a:rPr kumimoji="0" lang="en-US" sz="2800" i="1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en-US" sz="2800" i="1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800" i="1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covalently bonded atoms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continuous network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olecular graphite and diamo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35" y="2454374"/>
            <a:ext cx="7848600" cy="313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0345" y="1946945"/>
            <a:ext cx="278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Example:  Carbon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9443" y="5496580"/>
            <a:ext cx="6997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DIAMONDS 		           		GRAPHITE		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8B121-ADE2-4E4B-813C-5D0AB2688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8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137671" y="457200"/>
            <a:ext cx="8853929" cy="5706472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72405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Ranking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58B121-ADE2-4E4B-813C-5D0AB2688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010333"/>
            <a:ext cx="1371599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Nonpolar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Covalent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LDF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3743" y="2003406"/>
            <a:ext cx="133349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Polar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Covalent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DP-DP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4586" y="2002265"/>
            <a:ext cx="1318769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Polar 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Covalent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H-Bond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0699" y="2011680"/>
            <a:ext cx="1248620" cy="11887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Metallic Bond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26663" y="2010333"/>
            <a:ext cx="1248620" cy="1188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Ionic Bond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12628" y="2017260"/>
            <a:ext cx="1326572" cy="1188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Covalent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671" y="3352800"/>
            <a:ext cx="88539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Weakest                                                             Strongest</a:t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Least                                                                           Most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IMFs                                                                 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IMFs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sng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298</Words>
  <Application>Microsoft Office PowerPoint</Application>
  <PresentationFormat>On-screen Show (4:3)</PresentationFormat>
  <Paragraphs>136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Office Theme</vt:lpstr>
      <vt:lpstr>1_Office Theme</vt:lpstr>
      <vt:lpstr>Special Examples of IMFs and  Bulk Solids</vt:lpstr>
      <vt:lpstr>PowerPoint Presentation</vt:lpstr>
      <vt:lpstr>Please highlight the Hydrogen Bonds on your little Glue-In paper</vt:lpstr>
      <vt:lpstr>H bonding in protein shapes</vt:lpstr>
      <vt:lpstr>Bulk Solids</vt:lpstr>
      <vt:lpstr>Interactions in solids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Geckos https://www.youtube.com/watch?v=YeSuQm7KfaE</vt:lpstr>
      <vt:lpstr>Reading - It is a class copy – please don’t    write on the paper directly - Divide your paper in half so    you have a top half for notes    and the bottom half for the     next part.  - Take notes in your notebook - Talk about what you are     reading in your groups. This     will make the next part easier!</vt:lpstr>
      <vt:lpstr>PowerPoint Presentation</vt:lpstr>
      <vt:lpstr>YouTube Link to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the day!</dc:title>
  <dc:creator>Danny Farmer</dc:creator>
  <cp:lastModifiedBy>Farmer, Stephanie [DH]</cp:lastModifiedBy>
  <cp:revision>30</cp:revision>
  <cp:lastPrinted>2017-01-03T04:28:47Z</cp:lastPrinted>
  <dcterms:created xsi:type="dcterms:W3CDTF">2017-01-03T03:05:44Z</dcterms:created>
  <dcterms:modified xsi:type="dcterms:W3CDTF">2021-01-01T06:14:13Z</dcterms:modified>
</cp:coreProperties>
</file>