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6" r:id="rId3"/>
    <p:sldId id="268" r:id="rId4"/>
    <p:sldId id="256" r:id="rId5"/>
    <p:sldId id="257" r:id="rId6"/>
    <p:sldId id="258" r:id="rId7"/>
    <p:sldId id="259" r:id="rId8"/>
    <p:sldId id="263" r:id="rId9"/>
    <p:sldId id="260" r:id="rId10"/>
    <p:sldId id="261" r:id="rId11"/>
    <p:sldId id="26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8131B-0010-404E-98FB-10ACDF5CD68B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63B2-460B-4EF0-9C67-0C5C1094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3A28B-0605-4DD3-9B0B-3B2104F673DD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BD43-9121-415B-B5D4-377C887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EFC6-1667-40E3-81D0-55D557117BDC}" type="datetime1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4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027D-8AFE-4FF4-B30D-D7776E527107}" type="datetime1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3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15A6-7F85-4099-A782-8AAA2124EA6F}" type="datetime1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B274-7A95-4B05-9DDA-5A37087F5ED8}" type="datetime1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4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E26E-5262-49E0-ADB9-AB9B00D2A7FA}" type="datetime1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63E5-AA84-4481-9A2A-EE7166A793B4}" type="datetime1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3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684C-90BE-4584-B4C1-DA5B77A86BA3}" type="datetime1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7756-CAC3-447A-B53B-7FC30BB61B30}" type="datetime1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78DF-2222-421B-A91E-8B7B292CEDBA}" type="datetime1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0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20FD-8167-42AA-83B6-B48FAAEA0674}" type="datetime1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9A9-9BE6-444C-90B4-1BC4BAF9F96C}" type="datetime1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6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656D1-F74D-445F-873B-CD87D53E2B43}" type="datetime1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Instructions for the day!</a:t>
            </a:r>
            <a:br>
              <a:rPr lang="en-US" b="1" u="sng" dirty="0" smtClean="0"/>
            </a:br>
            <a:r>
              <a:rPr lang="en-US" b="1" u="sng" dirty="0" smtClean="0"/>
              <a:t>DO NOT KEEP THIS HANDOUT! </a:t>
            </a:r>
            <a:br>
              <a:rPr lang="en-US" b="1" u="sng" dirty="0" smtClean="0"/>
            </a:br>
            <a:r>
              <a:rPr lang="en-US" b="1" u="sng" dirty="0" smtClean="0"/>
              <a:t>CLASS COPY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Jumpstart is written on the whiteboard. Complete it.</a:t>
            </a:r>
          </a:p>
          <a:p>
            <a:r>
              <a:rPr lang="en-US" dirty="0" smtClean="0"/>
              <a:t>Set up KCQ notes on page __________ as shown on this handout</a:t>
            </a:r>
          </a:p>
          <a:p>
            <a:r>
              <a:rPr lang="en-US" dirty="0" smtClean="0"/>
              <a:t>Target: I can describe and explain special examples of IMFs and Bulk Solids</a:t>
            </a:r>
          </a:p>
          <a:p>
            <a:r>
              <a:rPr lang="en-US" dirty="0" smtClean="0"/>
              <a:t>Take your notes using this print out of the </a:t>
            </a:r>
            <a:r>
              <a:rPr lang="en-US" dirty="0" err="1" smtClean="0"/>
              <a:t>powerpoint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Complete your KCQ boxes</a:t>
            </a:r>
          </a:p>
          <a:p>
            <a:r>
              <a:rPr lang="en-US" dirty="0" smtClean="0"/>
              <a:t>Show the sub and get your page stamped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136" y="404926"/>
            <a:ext cx="73491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Ionic lattice  </a:t>
            </a:r>
            <a:r>
              <a:rPr lang="en-US" sz="2800" dirty="0" smtClean="0">
                <a:solidFill>
                  <a:srgbClr val="3366FF"/>
                </a:solidFill>
              </a:rPr>
              <a:t>- </a:t>
            </a:r>
            <a:r>
              <a:rPr lang="en-US" sz="2800" dirty="0" smtClean="0"/>
              <a:t>ions stack in an ordered fashion to </a:t>
            </a:r>
            <a:br>
              <a:rPr lang="en-US" sz="2800" dirty="0" smtClean="0"/>
            </a:br>
            <a:r>
              <a:rPr lang="en-US" sz="2800" dirty="0" smtClean="0"/>
              <a:t>                         form crystals</a:t>
            </a:r>
          </a:p>
        </p:txBody>
      </p:sp>
      <p:pic>
        <p:nvPicPr>
          <p:cNvPr id="5" name="Picture 4" descr="salt crystal with char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5" y="1359033"/>
            <a:ext cx="1997298" cy="1747636"/>
          </a:xfrm>
          <a:prstGeom prst="rect">
            <a:avLst/>
          </a:prstGeom>
        </p:spPr>
      </p:pic>
      <p:pic>
        <p:nvPicPr>
          <p:cNvPr id="6" name="Picture 5" descr="salt cryst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70" y="1386050"/>
            <a:ext cx="1896098" cy="1693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71" y="3242356"/>
            <a:ext cx="9082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Metallic – </a:t>
            </a:r>
            <a:r>
              <a:rPr lang="en-US" sz="2800" dirty="0" smtClean="0"/>
              <a:t>Metal ions stack in an ordered fashion held together by the “sea of electrons” and the positive metal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47" y="1517379"/>
            <a:ext cx="204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Example:  </a:t>
            </a:r>
            <a:r>
              <a:rPr lang="en-US" sz="2400" dirty="0" err="1">
                <a:solidFill>
                  <a:srgbClr val="FFC000"/>
                </a:solidFill>
              </a:rPr>
              <a:t>NaC</a:t>
            </a:r>
            <a:r>
              <a:rPr lang="en-US" sz="2400" dirty="0" err="1" smtClean="0">
                <a:solidFill>
                  <a:srgbClr val="FFC000"/>
                </a:solidFill>
              </a:rPr>
              <a:t>l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9" name="Picture 8" descr="molecular iron crys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42" y="4486722"/>
            <a:ext cx="1634243" cy="1674896"/>
          </a:xfrm>
          <a:prstGeom prst="rect">
            <a:avLst/>
          </a:prstGeom>
        </p:spPr>
      </p:pic>
      <p:pic>
        <p:nvPicPr>
          <p:cNvPr id="10" name="Picture 9" descr="iron crys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76" y="4390817"/>
            <a:ext cx="1883430" cy="16781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3747" y="4768216"/>
            <a:ext cx="1763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Example:  </a:t>
            </a:r>
            <a:r>
              <a:rPr lang="en-US" sz="2400" dirty="0" smtClean="0">
                <a:solidFill>
                  <a:srgbClr val="FFC000"/>
                </a:solidFill>
              </a:rPr>
              <a:t>Fe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24513"/>
            <a:ext cx="7575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Network covalent – </a:t>
            </a:r>
            <a:r>
              <a:rPr lang="en-US" sz="2800" dirty="0" smtClean="0"/>
              <a:t>covalently bonded atoms </a:t>
            </a:r>
            <a:r>
              <a:rPr lang="en-US" sz="2800" dirty="0"/>
              <a:t>in 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                  continuous </a:t>
            </a:r>
            <a:r>
              <a:rPr lang="en-US" sz="2800" dirty="0" smtClean="0"/>
              <a:t>network</a:t>
            </a:r>
            <a:endParaRPr lang="en-US" sz="2800" dirty="0"/>
          </a:p>
        </p:txBody>
      </p:sp>
      <p:pic>
        <p:nvPicPr>
          <p:cNvPr id="4" name="Picture 3" descr="molecular graphite and diam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1970"/>
            <a:ext cx="8354098" cy="3341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47" y="1770305"/>
            <a:ext cx="237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Example:  Carbon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9443" y="5564252"/>
            <a:ext cx="699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Diamonds 		           		graphite		 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Bulk solids have very high melting/boiling points because there are so many inter and intra molecular forces holding the atoms close together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Take the gold colored reading handout from the sub – it is a collection of things found from the internet, all about other examples of IMFs in the real world. </a:t>
            </a:r>
          </a:p>
          <a:p>
            <a:pPr lvl="1"/>
            <a:r>
              <a:rPr lang="en-US" u="sng" dirty="0" smtClean="0"/>
              <a:t>DO NOT KEEP THE GOLD READING HANDOUT!</a:t>
            </a:r>
          </a:p>
          <a:p>
            <a:r>
              <a:rPr lang="en-US" dirty="0" smtClean="0"/>
              <a:t>Read the handout</a:t>
            </a:r>
          </a:p>
          <a:p>
            <a:r>
              <a:rPr lang="en-US" dirty="0" smtClean="0"/>
              <a:t>On the top of page _______ list the examples that were mentioned in the handout</a:t>
            </a:r>
          </a:p>
          <a:p>
            <a:r>
              <a:rPr lang="en-US" dirty="0" smtClean="0"/>
              <a:t>Pick three that were most interesting to you and summarize each of them in 3-5 FULL SENTENCES. Make sure you mention how they relate to IMFs!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533400"/>
            <a:ext cx="4038600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rgbClr val="FF0000"/>
                </a:solidFill>
              </a:rPr>
              <a:t>Target: I can describe and explain special examples of IMFs and Bulk Solids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algn="ctr"/>
            <a:endParaRPr lang="en-US" b="1" u="sng" dirty="0" smtClean="0">
              <a:solidFill>
                <a:schemeClr val="tx1"/>
              </a:solidFill>
            </a:endParaRPr>
          </a:p>
          <a:p>
            <a:pPr algn="ctr"/>
            <a:endParaRPr lang="en-US" b="1" u="sng" dirty="0">
              <a:solidFill>
                <a:schemeClr val="tx1"/>
              </a:solidFill>
            </a:endParaRPr>
          </a:p>
          <a:p>
            <a:pPr algn="ctr"/>
            <a:endParaRPr lang="en-US" b="1" u="sng" dirty="0" smtClean="0">
              <a:solidFill>
                <a:schemeClr val="tx1"/>
              </a:solidFill>
            </a:endParaRPr>
          </a:p>
          <a:p>
            <a:pPr algn="ctr"/>
            <a:endParaRPr lang="en-US" b="1" u="sng" dirty="0">
              <a:solidFill>
                <a:schemeClr val="tx1"/>
              </a:solidFill>
            </a:endParaRPr>
          </a:p>
          <a:p>
            <a:pPr algn="ctr"/>
            <a:endParaRPr lang="en-US" b="1" u="sng" dirty="0" smtClean="0">
              <a:solidFill>
                <a:schemeClr val="tx1"/>
              </a:solidFill>
            </a:endParaRPr>
          </a:p>
          <a:p>
            <a:pPr algn="ctr"/>
            <a:endParaRPr lang="en-US" b="1" u="sng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K	         C 	                 Q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3962400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5059680"/>
            <a:ext cx="1280160" cy="1188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04560" y="5059680"/>
            <a:ext cx="1280160" cy="1188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84720" y="5059680"/>
            <a:ext cx="1402080" cy="1188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724400" y="1219200"/>
            <a:ext cx="396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46055"/>
              </p:ext>
            </p:extLst>
          </p:nvPr>
        </p:nvGraphicFramePr>
        <p:xfrm>
          <a:off x="4953000" y="1295400"/>
          <a:ext cx="3581400" cy="3571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700"/>
                <a:gridCol w="1790700"/>
              </a:tblGrid>
              <a:tr h="6049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Important</a:t>
                      </a:r>
                      <a:r>
                        <a:rPr lang="en-US" sz="1600" b="1" baseline="0" dirty="0" smtClean="0"/>
                        <a:t> examples </a:t>
                      </a:r>
                      <a:br>
                        <a:rPr lang="en-US" sz="1600" b="1" baseline="0" dirty="0" smtClean="0"/>
                      </a:br>
                      <a:r>
                        <a:rPr lang="en-US" sz="1600" b="1" baseline="0" dirty="0" smtClean="0"/>
                        <a:t>of hydrogen bonding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96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Proteins</a:t>
                      </a:r>
                      <a:endParaRPr lang="en-US" sz="1600" dirty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873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Bulk</a:t>
                      </a:r>
                      <a:r>
                        <a:rPr lang="en-US" sz="1600" b="1" baseline="0" dirty="0" smtClean="0"/>
                        <a:t> Solids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96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Definition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Ionic Lattice</a:t>
                      </a:r>
                      <a:endParaRPr lang="en-US" sz="1600" dirty="0"/>
                    </a:p>
                  </a:txBody>
                  <a:tcPr/>
                </a:tc>
              </a:tr>
              <a:tr h="8596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Metallic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Network</a:t>
                      </a:r>
                      <a:r>
                        <a:rPr lang="en-US" sz="1600" baseline="0" dirty="0" smtClean="0"/>
                        <a:t> Covalent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12192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List of examples from golden colored reading handout from the sub</a:t>
            </a:r>
          </a:p>
          <a:p>
            <a:endParaRPr lang="en-US" i="1" dirty="0"/>
          </a:p>
          <a:p>
            <a:endParaRPr lang="en-US" i="1" dirty="0" smtClean="0"/>
          </a:p>
          <a:p>
            <a:pPr algn="ctr"/>
            <a:r>
              <a:rPr lang="en-US" i="1" dirty="0" smtClean="0"/>
              <a:t>Three top choices from the handout – summarize each one in 3-5 full sentences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Kristen ITC" panose="03050502040202030202" pitchFamily="66" charset="0"/>
              </a:rPr>
              <a:t>Special examples of IMFs</a:t>
            </a:r>
            <a:endParaRPr lang="en-US" dirty="0">
              <a:solidFill>
                <a:srgbClr val="00B05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o D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6" y="2293939"/>
            <a:ext cx="2622590" cy="3868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83" y="1177553"/>
            <a:ext cx="8441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DNA </a:t>
            </a:r>
            <a:r>
              <a:rPr lang="en-US" sz="2000" dirty="0" smtClean="0"/>
              <a:t>Alpha helix shape- </a:t>
            </a:r>
          </a:p>
          <a:p>
            <a:r>
              <a:rPr lang="en-US" sz="2000" dirty="0" smtClean="0"/>
              <a:t>Nucleic acids “bond” A to T </a:t>
            </a:r>
            <a:r>
              <a:rPr lang="en-US" sz="2000" dirty="0"/>
              <a:t> </a:t>
            </a:r>
            <a:r>
              <a:rPr lang="en-US" sz="2000" dirty="0" smtClean="0"/>
              <a:t>and C to G</a:t>
            </a:r>
            <a:endParaRPr lang="en-US" sz="2000" dirty="0"/>
          </a:p>
        </p:txBody>
      </p:sp>
      <p:pic>
        <p:nvPicPr>
          <p:cNvPr id="7" name="Picture 6" descr="H bond with d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75" y="1219603"/>
            <a:ext cx="3273287" cy="51547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2645" y="6143555"/>
            <a:ext cx="3444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Generic DNA picture</a:t>
            </a:r>
            <a:endParaRPr 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3583" y="232469"/>
            <a:ext cx="8097078" cy="833120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Important Example of H-Bonding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1426" y="3796995"/>
            <a:ext cx="18818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H bonds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 bonding in nucleic acid pa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87" y="1656521"/>
            <a:ext cx="10306309" cy="37636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37328" y="2243843"/>
            <a:ext cx="6406742" cy="1943844"/>
            <a:chOff x="3513668" y="2606772"/>
            <a:chExt cx="2472857" cy="752376"/>
          </a:xfrm>
        </p:grpSpPr>
        <p:sp>
          <p:nvSpPr>
            <p:cNvPr id="5" name="Rectangle 4"/>
            <p:cNvSpPr/>
            <p:nvPr/>
          </p:nvSpPr>
          <p:spPr>
            <a:xfrm>
              <a:off x="3513668" y="2656417"/>
              <a:ext cx="349250" cy="211666"/>
            </a:xfrm>
            <a:prstGeom prst="rect">
              <a:avLst/>
            </a:prstGeom>
            <a:solidFill>
              <a:srgbClr val="3366FF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3" y="2935816"/>
              <a:ext cx="349250" cy="21166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37275" y="2606772"/>
              <a:ext cx="349250" cy="192424"/>
            </a:xfrm>
            <a:prstGeom prst="rect">
              <a:avLst/>
            </a:prstGeom>
            <a:solidFill>
              <a:srgbClr val="3366FF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8821" y="2876550"/>
              <a:ext cx="349250" cy="21166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8821" y="3147482"/>
              <a:ext cx="349250" cy="211666"/>
            </a:xfrm>
            <a:prstGeom prst="rect">
              <a:avLst/>
            </a:prstGeom>
            <a:solidFill>
              <a:srgbClr val="008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566"/>
            <a:ext cx="8229600" cy="940560"/>
          </a:xfrm>
          <a:noFill/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 bonding in protein shapes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 descr="hemoglob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51" y="2666865"/>
            <a:ext cx="3912092" cy="3194050"/>
          </a:xfrm>
          <a:prstGeom prst="rect">
            <a:avLst/>
          </a:prstGeom>
        </p:spPr>
      </p:pic>
      <p:pic>
        <p:nvPicPr>
          <p:cNvPr id="3" name="Picture 2" descr="h bonding in protein fol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90048"/>
            <a:ext cx="3105150" cy="3543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6030" y="1569153"/>
            <a:ext cx="5528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Proteins</a:t>
            </a:r>
            <a:r>
              <a:rPr lang="en-US" sz="2400" dirty="0" smtClean="0"/>
              <a:t> – chain of amino acids</a:t>
            </a:r>
          </a:p>
          <a:p>
            <a:r>
              <a:rPr lang="en-US" sz="2400" dirty="0" smtClean="0"/>
              <a:t>Secondary structures:  beta sheets and alpha helix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2100" y="549158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Alpha helix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22542" y="5491583"/>
            <a:ext cx="12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Beta sheets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84333" y="5842000"/>
            <a:ext cx="274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Hemoglobin protein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Kristen ITC" panose="03050502040202030202" pitchFamily="66" charset="0"/>
              </a:rPr>
              <a:t>Bulk Solids</a:t>
            </a:r>
            <a:endParaRPr lang="en-US" dirty="0">
              <a:solidFill>
                <a:srgbClr val="00B05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049"/>
          </a:xfrm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Interactions in solids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303" y="1313522"/>
            <a:ext cx="7511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Combination of:</a:t>
            </a:r>
          </a:p>
          <a:p>
            <a:pPr algn="ctr"/>
            <a:r>
              <a:rPr lang="en-US" sz="2800" dirty="0" smtClean="0"/>
              <a:t>intramolecular AND intermolecular forces </a:t>
            </a:r>
          </a:p>
          <a:p>
            <a:pPr algn="ctr"/>
            <a:r>
              <a:rPr lang="en-US" sz="2800" dirty="0" smtClean="0"/>
              <a:t>in a “large” or “bulk” scale</a:t>
            </a:r>
          </a:p>
          <a:p>
            <a:endParaRPr lang="en-US" sz="2800" dirty="0"/>
          </a:p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3 types</a:t>
            </a:r>
          </a:p>
          <a:p>
            <a:pPr algn="ctr"/>
            <a:r>
              <a:rPr lang="en-US" sz="2800" dirty="0" smtClean="0"/>
              <a:t>Ionic </a:t>
            </a:r>
            <a:r>
              <a:rPr lang="en-US" sz="2800" dirty="0" smtClean="0"/>
              <a:t>Lattice</a:t>
            </a:r>
          </a:p>
          <a:p>
            <a:pPr algn="ctr"/>
            <a:r>
              <a:rPr lang="en-US" sz="2800" dirty="0" smtClean="0"/>
              <a:t>Metallic</a:t>
            </a:r>
            <a:endParaRPr lang="en-US" sz="2800" dirty="0" smtClean="0"/>
          </a:p>
          <a:p>
            <a:pPr algn="ctr"/>
            <a:r>
              <a:rPr lang="en-US" sz="2800" dirty="0" smtClean="0"/>
              <a:t>Network </a:t>
            </a:r>
            <a:r>
              <a:rPr lang="en-US" sz="2800" dirty="0" smtClean="0"/>
              <a:t>covalent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2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370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Instructions for the day! DO NOT KEEP THIS HANDOUT!  CLASS COPY</vt:lpstr>
      <vt:lpstr>PowerPoint Presentation</vt:lpstr>
      <vt:lpstr>PowerPoint Presentation</vt:lpstr>
      <vt:lpstr>Special examples of IMFs</vt:lpstr>
      <vt:lpstr>PowerPoint Presentation</vt:lpstr>
      <vt:lpstr>PowerPoint Presentation</vt:lpstr>
      <vt:lpstr>H bonding in protein shapes</vt:lpstr>
      <vt:lpstr>Bulk Solids</vt:lpstr>
      <vt:lpstr>Interactions in solids</vt:lpstr>
      <vt:lpstr>PowerPoint Presentation</vt:lpstr>
      <vt:lpstr>PowerPoint Presentation</vt:lpstr>
      <vt:lpstr>Bulk solids have very high melting/boiling points because there are so many inter and intra molecular forces holding the atoms close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the day!</dc:title>
  <dc:creator>Danny Farmer</dc:creator>
  <cp:lastModifiedBy>Danny Farmer</cp:lastModifiedBy>
  <cp:revision>4</cp:revision>
  <cp:lastPrinted>2017-01-03T04:28:47Z</cp:lastPrinted>
  <dcterms:created xsi:type="dcterms:W3CDTF">2017-01-03T03:05:44Z</dcterms:created>
  <dcterms:modified xsi:type="dcterms:W3CDTF">2017-01-03T04:32:32Z</dcterms:modified>
</cp:coreProperties>
</file>