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9" r:id="rId5"/>
    <p:sldId id="256" r:id="rId6"/>
    <p:sldId id="257" r:id="rId7"/>
    <p:sldId id="276" r:id="rId8"/>
    <p:sldId id="277" r:id="rId9"/>
    <p:sldId id="258" r:id="rId10"/>
    <p:sldId id="261" r:id="rId11"/>
    <p:sldId id="260" r:id="rId12"/>
    <p:sldId id="262" r:id="rId13"/>
    <p:sldId id="264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9033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VERBAL Jumpstart</a:t>
            </a:r>
            <a:br>
              <a:rPr lang="en-US" b="1" dirty="0" smtClean="0"/>
            </a:br>
            <a:endParaRPr lang="en-US" b="1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597" y="1314101"/>
            <a:ext cx="112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Picture 1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9033" y="3550048"/>
            <a:ext cx="173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Picture 2</a:t>
            </a:r>
            <a:endParaRPr lang="en-US" sz="2000" b="1" dirty="0"/>
          </a:p>
        </p:txBody>
      </p:sp>
      <p:pic>
        <p:nvPicPr>
          <p:cNvPr id="9" name="Picture 8" descr="generic nonpolar covalent bea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58" y="3950158"/>
            <a:ext cx="4281492" cy="1679017"/>
          </a:xfrm>
          <a:prstGeom prst="rect">
            <a:avLst/>
          </a:prstGeom>
        </p:spPr>
      </p:pic>
      <p:pic>
        <p:nvPicPr>
          <p:cNvPr id="11" name="Picture 10" descr="ionic polar bea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58" y="1720639"/>
            <a:ext cx="4281492" cy="126102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03843" y="1168273"/>
            <a:ext cx="40371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do Picture 1 and 2 relate to what you have learned about atoms and how they bond? 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00B050"/>
                </a:solidFill>
              </a:rPr>
              <a:t>Guiding Questions:</a:t>
            </a:r>
          </a:p>
          <a:p>
            <a:pPr marL="342900" indent="-342900">
              <a:buAutoNum type="arabicParenR"/>
            </a:pPr>
            <a:r>
              <a:rPr lang="en-US" sz="2200" dirty="0" smtClean="0"/>
              <a:t>What do the polar bears represent?</a:t>
            </a:r>
          </a:p>
          <a:p>
            <a:pPr marL="342900" indent="-342900">
              <a:buAutoNum type="arabicParenR"/>
            </a:pPr>
            <a:r>
              <a:rPr lang="en-US" sz="2200" dirty="0" smtClean="0"/>
              <a:t>What do the penguins represent?</a:t>
            </a:r>
          </a:p>
          <a:p>
            <a:pPr marL="342900" indent="-342900">
              <a:buAutoNum type="arabicParenR"/>
            </a:pPr>
            <a:r>
              <a:rPr lang="en-US" sz="2200" dirty="0" smtClean="0"/>
              <a:t>What does the ice cream represent?</a:t>
            </a:r>
          </a:p>
          <a:p>
            <a:pPr marL="342900" indent="-342900">
              <a:buAutoNum type="arabicParenR"/>
            </a:pPr>
            <a:r>
              <a:rPr lang="en-US" sz="2200" dirty="0" smtClean="0"/>
              <a:t>What kind of bond is represented in Picture #1</a:t>
            </a:r>
          </a:p>
          <a:p>
            <a:pPr marL="342900" indent="-342900">
              <a:buAutoNum type="arabicParenR"/>
            </a:pPr>
            <a:r>
              <a:rPr lang="en-US" sz="2200" dirty="0" smtClean="0"/>
              <a:t>In Picture #2?</a:t>
            </a: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4810658" y="274638"/>
            <a:ext cx="3921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Kristen ITC" panose="03050502040202030202" pitchFamily="66" charset="0"/>
              </a:rPr>
              <a:t>Welcome Back!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304" y="1185311"/>
            <a:ext cx="4630353" cy="204834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0303" y="3435103"/>
            <a:ext cx="4630353" cy="204834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03843" y="1168273"/>
            <a:ext cx="3938786" cy="535531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0304" y="5656968"/>
            <a:ext cx="46303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Kristen ITC" panose="03050502040202030202" pitchFamily="66" charset="0"/>
              </a:rPr>
              <a:t>Hope you had a great vacation!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Kristen ITC" panose="03050502040202030202" pitchFamily="66" charset="0"/>
              </a:rPr>
              <a:t>INTER</a:t>
            </a:r>
            <a:r>
              <a:rPr lang="en-US" dirty="0" err="1" smtClean="0">
                <a:solidFill>
                  <a:srgbClr val="00B050"/>
                </a:solidFill>
                <a:latin typeface="Kristen ITC" panose="03050502040202030202" pitchFamily="66" charset="0"/>
              </a:rPr>
              <a:t>molecular</a:t>
            </a:r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 Forces Research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5854" y="2494664"/>
            <a:ext cx="52784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Make smart choices….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57491" y="3486338"/>
            <a:ext cx="5750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Don’t make me take away the iPads </a:t>
            </a:r>
            <a:r>
              <a:rPr lang="en-US" sz="2800" dirty="0" smtClean="0">
                <a:sym typeface="Wingdings" panose="05000000000000000000" pitchFamily="2" charset="2"/>
              </a:rPr>
              <a:t>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07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Exit ticket discussion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8118" y="1556653"/>
            <a:ext cx="7077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1) Today’s </a:t>
            </a:r>
            <a:r>
              <a:rPr lang="en-US" sz="2800" dirty="0" smtClean="0"/>
              <a:t>lesson helped me to understand……..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38118" y="2494664"/>
            <a:ext cx="6353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2) One </a:t>
            </a:r>
            <a:r>
              <a:rPr lang="en-US" sz="2800" dirty="0" smtClean="0"/>
              <a:t>new </a:t>
            </a:r>
            <a:r>
              <a:rPr lang="en-US" sz="2800" dirty="0" smtClean="0"/>
              <a:t>thing </a:t>
            </a:r>
            <a:r>
              <a:rPr lang="en-US" sz="2800" dirty="0" smtClean="0"/>
              <a:t>I learned today was………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38118" y="3486338"/>
            <a:ext cx="7592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3) One </a:t>
            </a:r>
            <a:r>
              <a:rPr lang="en-US" sz="2800" dirty="0" smtClean="0"/>
              <a:t>thing that I was surprised by today was……..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38118" y="4424349"/>
            <a:ext cx="62677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4) One </a:t>
            </a:r>
            <a:r>
              <a:rPr lang="en-US" sz="2800" dirty="0" smtClean="0"/>
              <a:t>topic from today that I need more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clarification </a:t>
            </a:r>
            <a:r>
              <a:rPr lang="en-US" sz="2800" dirty="0" smtClean="0"/>
              <a:t>on is……..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426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Molecular Forces</a:t>
            </a:r>
            <a:endParaRPr lang="en-US" sz="6600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Vocabulary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657" y="4346541"/>
            <a:ext cx="87403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Attractions </a:t>
            </a:r>
            <a:r>
              <a:rPr lang="en-US" sz="2800" dirty="0"/>
              <a:t>or </a:t>
            </a:r>
            <a:r>
              <a:rPr lang="en-US" sz="2800" dirty="0" smtClean="0"/>
              <a:t>repulsions </a:t>
            </a:r>
            <a:r>
              <a:rPr lang="en-US" sz="2800" dirty="0"/>
              <a:t>which act </a:t>
            </a:r>
            <a:r>
              <a:rPr lang="en-US" sz="2800" b="1" dirty="0">
                <a:solidFill>
                  <a:srgbClr val="FF0000"/>
                </a:solidFill>
              </a:rPr>
              <a:t>between </a:t>
            </a:r>
            <a:r>
              <a:rPr lang="en-US" sz="2800" b="1" dirty="0" smtClean="0">
                <a:solidFill>
                  <a:srgbClr val="FF0000"/>
                </a:solidFill>
              </a:rPr>
              <a:t>neighboring molecules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Types: </a:t>
            </a:r>
            <a:r>
              <a:rPr lang="en-US" sz="2800" dirty="0" smtClean="0"/>
              <a:t>Hydrogen </a:t>
            </a:r>
            <a:r>
              <a:rPr lang="en-US" sz="2800" dirty="0" smtClean="0"/>
              <a:t>bonding, dipole-dipole forces, </a:t>
            </a:r>
            <a:r>
              <a:rPr lang="en-US" sz="2800" dirty="0" smtClean="0"/>
              <a:t> London </a:t>
            </a:r>
            <a:r>
              <a:rPr lang="en-US" sz="2800" dirty="0" smtClean="0"/>
              <a:t>forces</a:t>
            </a:r>
            <a:endParaRPr lang="en-US" sz="2800" dirty="0" smtClean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657" y="1769639"/>
            <a:ext cx="85030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Forces holding </a:t>
            </a:r>
            <a:r>
              <a:rPr lang="en-US" sz="2800" dirty="0"/>
              <a:t>together the atoms </a:t>
            </a:r>
            <a:r>
              <a:rPr lang="en-US" sz="2800" b="1" dirty="0" smtClean="0">
                <a:solidFill>
                  <a:srgbClr val="FF0000"/>
                </a:solidFill>
              </a:rPr>
              <a:t>INSIDE</a:t>
            </a:r>
            <a:r>
              <a:rPr lang="en-US" sz="2800" dirty="0" smtClean="0"/>
              <a:t> a molecule </a:t>
            </a:r>
            <a:br>
              <a:rPr lang="en-US" sz="2800" dirty="0" smtClean="0"/>
            </a:br>
            <a:r>
              <a:rPr lang="en-US" sz="2800" dirty="0" smtClean="0"/>
              <a:t>or </a:t>
            </a:r>
            <a:r>
              <a:rPr lang="en-US" sz="2800" dirty="0"/>
              <a:t>compound. </a:t>
            </a:r>
            <a:r>
              <a:rPr lang="en-US" sz="2800" dirty="0" smtClean="0"/>
              <a:t> </a:t>
            </a: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Types:</a:t>
            </a:r>
            <a:r>
              <a:rPr lang="en-US" sz="2800" dirty="0" err="1" smtClean="0"/>
              <a:t>Ionic</a:t>
            </a:r>
            <a:r>
              <a:rPr lang="en-US" sz="2800" dirty="0" smtClean="0"/>
              <a:t> </a:t>
            </a:r>
            <a:r>
              <a:rPr lang="en-US" sz="2800" dirty="0" smtClean="0"/>
              <a:t>forces, covalent forces, polarity 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5657" y="1280609"/>
            <a:ext cx="4182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INTRA</a:t>
            </a:r>
            <a:r>
              <a:rPr lang="en-US" sz="3200" b="1" dirty="0" err="1" smtClean="0"/>
              <a:t>molecular</a:t>
            </a:r>
            <a:r>
              <a:rPr lang="en-US" sz="3200" b="1" dirty="0" smtClean="0"/>
              <a:t> Forces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5657" y="3862705"/>
            <a:ext cx="4134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INTER</a:t>
            </a:r>
            <a:r>
              <a:rPr lang="en-US" sz="3200" b="1" dirty="0" err="1" smtClean="0"/>
              <a:t>molecular</a:t>
            </a:r>
            <a:r>
              <a:rPr lang="en-US" sz="3200" b="1" dirty="0" smtClean="0"/>
              <a:t> Forces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80304" y="1185311"/>
            <a:ext cx="8695709" cy="204834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5657" y="3810106"/>
            <a:ext cx="8740356" cy="235231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5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  <a:latin typeface="Kristen ITC" panose="03050502040202030202" pitchFamily="66" charset="0"/>
              </a:rPr>
              <a:t>Intramolecular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Polarity (Intra)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2407" y="777953"/>
            <a:ext cx="6661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What’s happening inside covalent molecules like 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or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528" y="2031946"/>
            <a:ext cx="6935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Electrons are shared </a:t>
            </a:r>
            <a:r>
              <a:rPr lang="en-US" sz="2800" i="1" dirty="0" smtClean="0">
                <a:solidFill>
                  <a:srgbClr val="0070C0"/>
                </a:solidFill>
              </a:rPr>
              <a:t>equally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8" name="Picture 7" descr="nonpolar covalent bea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03" y="2691686"/>
            <a:ext cx="8998467" cy="352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8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Molecules become </a:t>
            </a:r>
            <a:r>
              <a:rPr lang="en-US" b="1" i="1" dirty="0" smtClean="0">
                <a:solidFill>
                  <a:srgbClr val="3366FF"/>
                </a:solidFill>
              </a:rPr>
              <a:t>POLAR</a:t>
            </a:r>
            <a:r>
              <a:rPr lang="en-US" b="1" dirty="0" smtClean="0"/>
              <a:t> when electrons are </a:t>
            </a:r>
            <a:r>
              <a:rPr lang="en-US" b="1" dirty="0" smtClean="0">
                <a:solidFill>
                  <a:srgbClr val="FF0000"/>
                </a:solidFill>
              </a:rPr>
              <a:t>not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equally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polar covalent be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94" y="3044959"/>
            <a:ext cx="8838995" cy="2557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1910" y="2391810"/>
            <a:ext cx="7886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HF is covalent but electrons are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shared equally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746669"/>
            <a:ext cx="2102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Example:  </a:t>
            </a:r>
            <a:r>
              <a:rPr lang="en-US" sz="2800" dirty="0" smtClean="0"/>
              <a:t>HF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60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0061" y="200050"/>
            <a:ext cx="7931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/>
              <a:t>Polar molecules with more than 2 atoms</a:t>
            </a:r>
            <a:endParaRPr lang="en-US" sz="3600" b="1" u="sng" dirty="0"/>
          </a:p>
        </p:txBody>
      </p:sp>
      <p:pic>
        <p:nvPicPr>
          <p:cNvPr id="4" name="Picture 3" descr="ppolarity of wa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971" y="2052056"/>
            <a:ext cx="5510760" cy="3910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680" y="1040549"/>
            <a:ext cx="60016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Water has:</a:t>
            </a:r>
          </a:p>
          <a:p>
            <a:r>
              <a:rPr lang="en-US" sz="2800" dirty="0" smtClean="0"/>
              <a:t>2 H’s willing to almost give up electrons </a:t>
            </a:r>
          </a:p>
          <a:p>
            <a:r>
              <a:rPr lang="en-US" sz="2800" dirty="0" smtClean="0"/>
              <a:t>1 electronegative O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00B0F0"/>
                </a:solidFill>
              </a:rPr>
              <a:t>Ends up UNEQUAL</a:t>
            </a:r>
            <a:endParaRPr lang="en-US" sz="2800" i="1" dirty="0">
              <a:solidFill>
                <a:srgbClr val="00B0F0"/>
              </a:solidFill>
            </a:endParaRPr>
          </a:p>
        </p:txBody>
      </p:sp>
      <p:pic>
        <p:nvPicPr>
          <p:cNvPr id="7" name="Picture 6" descr="charge distribution of wa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80" y="3305250"/>
            <a:ext cx="3283506" cy="265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4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Symmetry…the pole destroyer!</a:t>
            </a:r>
            <a:endParaRPr lang="en-US" sz="4000" b="1" u="sng" dirty="0"/>
          </a:p>
        </p:txBody>
      </p:sp>
      <p:pic>
        <p:nvPicPr>
          <p:cNvPr id="4" name="Picture 3" descr="symmetrical polar coval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226" y="1417638"/>
            <a:ext cx="511810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429326"/>
            <a:ext cx="8520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CO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457200" y="2178310"/>
            <a:ext cx="26607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Has 1 carbon surrounded by 2 electronegative </a:t>
            </a:r>
            <a:r>
              <a:rPr lang="en-US" sz="2800" dirty="0" err="1" smtClean="0"/>
              <a:t>Oxygens</a:t>
            </a:r>
            <a:r>
              <a:rPr lang="en-US" sz="2800" dirty="0" smtClean="0"/>
              <a:t>, but is </a:t>
            </a:r>
            <a:r>
              <a:rPr lang="en-US" sz="2800" dirty="0" smtClean="0">
                <a:solidFill>
                  <a:srgbClr val="FF0000"/>
                </a:solidFill>
              </a:rPr>
              <a:t>NOT</a:t>
            </a:r>
            <a:r>
              <a:rPr lang="en-US" sz="2800" dirty="0" smtClean="0"/>
              <a:t> polar?!?!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4699" y="5024102"/>
            <a:ext cx="8603087" cy="954107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</a:rPr>
              <a:t>Symmetrically pulling electron density away from the center of a molecule </a:t>
            </a:r>
            <a:r>
              <a:rPr lang="en-US" sz="2800" b="1" dirty="0" smtClean="0">
                <a:solidFill>
                  <a:srgbClr val="3366FF"/>
                </a:solidFill>
              </a:rPr>
              <a:t>EVENLY</a:t>
            </a:r>
            <a:r>
              <a:rPr lang="en-US" sz="2800" dirty="0" smtClean="0">
                <a:solidFill>
                  <a:srgbClr val="3366FF"/>
                </a:solidFill>
              </a:rPr>
              <a:t> makes it non-polar</a:t>
            </a:r>
            <a:endParaRPr lang="en-US" sz="28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4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sharepoint/v3/field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3624</TotalTime>
  <Words>220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Kristen ITC</vt:lpstr>
      <vt:lpstr>Wingdings</vt:lpstr>
      <vt:lpstr>Office Theme</vt:lpstr>
      <vt:lpstr>VERBAL Jumpstart </vt:lpstr>
      <vt:lpstr>Molecular Forces</vt:lpstr>
      <vt:lpstr>Vocabulary</vt:lpstr>
      <vt:lpstr>Intramolecular</vt:lpstr>
      <vt:lpstr>Polarity (Intra)</vt:lpstr>
      <vt:lpstr>PowerPoint Presentation</vt:lpstr>
      <vt:lpstr>Molecules become POLAR when electrons are not  equally</vt:lpstr>
      <vt:lpstr>PowerPoint Presentation</vt:lpstr>
      <vt:lpstr>Symmetry…the pole destroyer!</vt:lpstr>
      <vt:lpstr>INTERmolecular Forces Research</vt:lpstr>
      <vt:lpstr>Exit ticket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Farmer, Stephanie [DH]</cp:lastModifiedBy>
  <cp:revision>105</cp:revision>
  <dcterms:created xsi:type="dcterms:W3CDTF">2010-04-12T23:12:02Z</dcterms:created>
  <dcterms:modified xsi:type="dcterms:W3CDTF">2015-01-05T23:31:37Z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