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5" r:id="rId5"/>
    <p:sldId id="266" r:id="rId6"/>
    <p:sldId id="273" r:id="rId7"/>
    <p:sldId id="267" r:id="rId8"/>
    <p:sldId id="268" r:id="rId9"/>
    <p:sldId id="276" r:id="rId10"/>
    <p:sldId id="269" r:id="rId11"/>
    <p:sldId id="270" r:id="rId12"/>
    <p:sldId id="274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Jumpstart #????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917680"/>
            <a:ext cx="798443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1) Draw </a:t>
            </a:r>
            <a:r>
              <a:rPr lang="en-US" sz="4000" dirty="0" smtClean="0"/>
              <a:t>the </a:t>
            </a:r>
            <a:r>
              <a:rPr lang="en-US" sz="4000" dirty="0"/>
              <a:t>L</a:t>
            </a:r>
            <a:r>
              <a:rPr lang="en-US" sz="4000" dirty="0" smtClean="0"/>
              <a:t>ewis dot diagram of NH</a:t>
            </a:r>
            <a:r>
              <a:rPr lang="en-US" sz="4000" baseline="-25000" dirty="0" smtClean="0"/>
              <a:t>3</a:t>
            </a:r>
          </a:p>
          <a:p>
            <a:endParaRPr lang="en-US" sz="4000" baseline="-25000" dirty="0"/>
          </a:p>
          <a:p>
            <a:r>
              <a:rPr lang="en-US" sz="4000" dirty="0" smtClean="0"/>
              <a:t>2) Based </a:t>
            </a:r>
            <a:r>
              <a:rPr lang="en-US" sz="4000" dirty="0" smtClean="0"/>
              <a:t>on your drawing is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polar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or </a:t>
            </a:r>
            <a:r>
              <a:rPr lang="en-US" sz="4000" dirty="0" smtClean="0"/>
              <a:t>non polar?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1" y="367177"/>
            <a:ext cx="8229600" cy="99745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36" y="404926"/>
            <a:ext cx="7349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Ionic lattice  </a:t>
            </a:r>
            <a:r>
              <a:rPr lang="en-US" sz="2800" dirty="0" smtClean="0">
                <a:solidFill>
                  <a:srgbClr val="3366FF"/>
                </a:solidFill>
              </a:rPr>
              <a:t>- </a:t>
            </a:r>
            <a:r>
              <a:rPr lang="en-US" sz="2800" dirty="0" smtClean="0"/>
              <a:t>ions stack in an ordered fashion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form </a:t>
            </a:r>
            <a:r>
              <a:rPr lang="en-US" sz="2800" dirty="0" smtClean="0"/>
              <a:t>crystals</a:t>
            </a:r>
          </a:p>
        </p:txBody>
      </p:sp>
      <p:pic>
        <p:nvPicPr>
          <p:cNvPr id="5" name="Picture 4" descr="salt crystal with char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5" y="1359033"/>
            <a:ext cx="1997298" cy="1747636"/>
          </a:xfrm>
          <a:prstGeom prst="rect">
            <a:avLst/>
          </a:prstGeom>
        </p:spPr>
      </p:pic>
      <p:pic>
        <p:nvPicPr>
          <p:cNvPr id="6" name="Picture 5" descr="salt crys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70" y="1386050"/>
            <a:ext cx="1896098" cy="169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71" y="3242356"/>
            <a:ext cx="908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Metallic – </a:t>
            </a:r>
            <a:r>
              <a:rPr lang="en-US" sz="2800" dirty="0" smtClean="0"/>
              <a:t>Metal ions stack in an ordered fashion held together by the </a:t>
            </a:r>
            <a:r>
              <a:rPr lang="en-US" sz="2800" dirty="0" smtClean="0"/>
              <a:t>“</a:t>
            </a:r>
            <a:r>
              <a:rPr lang="en-US" sz="2800" dirty="0" smtClean="0"/>
              <a:t>sea of electrons” and the positive metal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47" y="1517379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Example:  </a:t>
            </a:r>
            <a:r>
              <a:rPr lang="en-US" sz="2400" dirty="0" err="1">
                <a:solidFill>
                  <a:srgbClr val="FFC000"/>
                </a:solidFill>
              </a:rPr>
              <a:t>NaC</a:t>
            </a:r>
            <a:r>
              <a:rPr lang="en-US" sz="2400" dirty="0" err="1" smtClean="0">
                <a:solidFill>
                  <a:srgbClr val="FFC000"/>
                </a:solidFill>
              </a:rPr>
              <a:t>l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9" name="Picture 8" descr="molecular iron crys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42" y="4486722"/>
            <a:ext cx="1634243" cy="1674896"/>
          </a:xfrm>
          <a:prstGeom prst="rect">
            <a:avLst/>
          </a:prstGeom>
        </p:spPr>
      </p:pic>
      <p:pic>
        <p:nvPicPr>
          <p:cNvPr id="10" name="Picture 9" descr="iron crys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4390817"/>
            <a:ext cx="1883430" cy="1678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747" y="4768216"/>
            <a:ext cx="176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Example:  </a:t>
            </a:r>
            <a:r>
              <a:rPr lang="en-US" sz="2400" dirty="0" smtClean="0">
                <a:solidFill>
                  <a:srgbClr val="FFC000"/>
                </a:solidFill>
              </a:rPr>
              <a:t>Fe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4513"/>
            <a:ext cx="757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Network covalent – </a:t>
            </a:r>
            <a:r>
              <a:rPr lang="en-US" sz="2800" dirty="0" smtClean="0"/>
              <a:t>covalently bonded atoms </a:t>
            </a:r>
            <a:r>
              <a:rPr lang="en-US" sz="2800" dirty="0"/>
              <a:t>in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      continuous </a:t>
            </a:r>
            <a:r>
              <a:rPr lang="en-US" sz="2800" dirty="0" smtClean="0"/>
              <a:t>network</a:t>
            </a:r>
            <a:endParaRPr lang="en-US" sz="2800" dirty="0"/>
          </a:p>
        </p:txBody>
      </p:sp>
      <p:pic>
        <p:nvPicPr>
          <p:cNvPr id="4" name="Picture 3" descr="molecular graphite and diam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1970"/>
            <a:ext cx="8354098" cy="334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47" y="1770305"/>
            <a:ext cx="237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Example:  Carbon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443" y="5564252"/>
            <a:ext cx="699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Diamonds 		</a:t>
            </a:r>
            <a:r>
              <a:rPr lang="en-US" sz="2800" b="1" dirty="0" smtClean="0">
                <a:solidFill>
                  <a:srgbClr val="00B050"/>
                </a:solidFill>
              </a:rPr>
              <a:t>           </a:t>
            </a:r>
            <a:r>
              <a:rPr lang="en-US" sz="2800" b="1" dirty="0" smtClean="0">
                <a:solidFill>
                  <a:srgbClr val="00B050"/>
                </a:solidFill>
              </a:rPr>
              <a:t>		graphite		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INTER molecular forces (forces between neighboring molecules)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43" y="2206326"/>
            <a:ext cx="8746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London &lt; Dipole-dipole &lt; H-bonding 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</p:txBody>
      </p:sp>
      <p:sp>
        <p:nvSpPr>
          <p:cNvPr id="5" name="Up Arrow 4"/>
          <p:cNvSpPr/>
          <p:nvPr/>
        </p:nvSpPr>
        <p:spPr>
          <a:xfrm rot="5400000">
            <a:off x="4470977" y="528534"/>
            <a:ext cx="484632" cy="6396509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340" y="3861891"/>
            <a:ext cx="1814664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WEAKEST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680" y="4015200"/>
            <a:ext cx="2204321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STRONGEST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30" y="2888974"/>
            <a:ext cx="2491409" cy="471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4869" y="2879566"/>
            <a:ext cx="2710069" cy="471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596" y="2846435"/>
            <a:ext cx="2667204" cy="471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457199" y="1395357"/>
            <a:ext cx="84350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ONLY OCCURS </a:t>
            </a:r>
            <a:r>
              <a:rPr lang="en-US" sz="3200" b="1" dirty="0" smtClean="0">
                <a:solidFill>
                  <a:srgbClr val="00B050"/>
                </a:solidFill>
              </a:rPr>
              <a:t>IN POLAR MOLECULES</a:t>
            </a:r>
            <a:endParaRPr lang="en-US" sz="3200" b="1" dirty="0">
              <a:solidFill>
                <a:srgbClr val="00B050"/>
              </a:solidFill>
              <a:latin typeface="Comic Sans MS" charset="0"/>
            </a:endParaRPr>
          </a:p>
          <a:p>
            <a:pPr algn="ctr"/>
            <a:r>
              <a:rPr lang="en-US" sz="2800" b="1" dirty="0" smtClean="0"/>
              <a:t>Partially negative </a:t>
            </a:r>
            <a:r>
              <a:rPr lang="en-US" sz="2800" b="1" dirty="0"/>
              <a:t>portion </a:t>
            </a:r>
            <a:r>
              <a:rPr lang="en-US" sz="2800" dirty="0"/>
              <a:t>of </a:t>
            </a:r>
            <a:r>
              <a:rPr lang="en-US" sz="2800" dirty="0" smtClean="0"/>
              <a:t>one polar molecule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attracted to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b="1" dirty="0" smtClean="0"/>
              <a:t>Partially positive </a:t>
            </a:r>
            <a:r>
              <a:rPr lang="en-US" sz="2800" b="1" dirty="0"/>
              <a:t>portion </a:t>
            </a:r>
            <a:r>
              <a:rPr lang="en-US" sz="2800" dirty="0"/>
              <a:t>of the second polar </a:t>
            </a:r>
            <a:r>
              <a:rPr lang="en-US" sz="2800" dirty="0" smtClean="0"/>
              <a:t>molecule</a:t>
            </a:r>
            <a:endParaRPr lang="en-US" sz="2800" dirty="0"/>
          </a:p>
        </p:txBody>
      </p:sp>
      <p:pic>
        <p:nvPicPr>
          <p:cNvPr id="5" name="Picture 4" descr="dipole dipole in 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15" y="3125144"/>
            <a:ext cx="6345375" cy="247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85" y="4889539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Example:  </a:t>
            </a:r>
            <a:r>
              <a:rPr lang="en-US" sz="2000" b="1" dirty="0" smtClean="0">
                <a:solidFill>
                  <a:srgbClr val="00B050"/>
                </a:solidFill>
              </a:rPr>
              <a:t/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2 </a:t>
            </a:r>
            <a:r>
              <a:rPr lang="en-US" sz="2000" b="1" dirty="0" smtClean="0">
                <a:solidFill>
                  <a:srgbClr val="00B050"/>
                </a:solidFill>
              </a:rPr>
              <a:t>molecules of HI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5528"/>
            <a:ext cx="8229600" cy="908675"/>
          </a:xfrm>
          <a:noFill/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Dipole - Dipole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 descr="dipole dipole gener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3" y="5496700"/>
            <a:ext cx="4689958" cy="113622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97359" y="4374181"/>
            <a:ext cx="1444484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364989"/>
            <a:ext cx="8097078" cy="833120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Hydrogen Bonding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644" y="4059993"/>
            <a:ext cx="9031356" cy="26409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2o h bo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68" y="1429819"/>
            <a:ext cx="4273993" cy="2343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6974" y="4583213"/>
            <a:ext cx="3006539" cy="18466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Hydrogen </a:t>
            </a:r>
            <a:r>
              <a:rPr lang="en-US" sz="3200" b="1" dirty="0"/>
              <a:t>end of an </a:t>
            </a:r>
            <a:r>
              <a:rPr lang="en-US" sz="3200" b="1" dirty="0" smtClean="0"/>
              <a:t>O-H</a:t>
            </a:r>
            <a:r>
              <a:rPr lang="en-US" sz="3200" b="1" dirty="0"/>
              <a:t>, N-H, or F-H bond </a:t>
            </a:r>
            <a:endParaRPr lang="en-US" sz="3200" b="1" dirty="0" smtClean="0"/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44" y="1177504"/>
            <a:ext cx="5068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 TYPE OF DIPOLE-DIPOLE!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(Strongest Kind!)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849" y="4722598"/>
            <a:ext cx="4172881" cy="156966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the partially negative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part </a:t>
            </a:r>
            <a:r>
              <a:rPr lang="en-US" sz="3200" b="1" dirty="0"/>
              <a:t>of a </a:t>
            </a:r>
            <a:r>
              <a:rPr lang="en-US" sz="3200" b="1" dirty="0" smtClean="0"/>
              <a:t>lone </a:t>
            </a:r>
            <a:r>
              <a:rPr lang="en-US" sz="3200" b="1" dirty="0"/>
              <a:t>pair on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an </a:t>
            </a:r>
            <a:r>
              <a:rPr lang="en-US" sz="3200" b="1" dirty="0"/>
              <a:t>O, F, or </a:t>
            </a:r>
            <a:r>
              <a:rPr lang="en-US" sz="3200" b="1" dirty="0" smtClean="0"/>
              <a:t>N</a:t>
            </a:r>
            <a:r>
              <a:rPr lang="en-US" sz="3200" b="1" dirty="0"/>
              <a:t> </a:t>
            </a:r>
            <a:r>
              <a:rPr lang="en-US" sz="3200" b="1" dirty="0" smtClean="0"/>
              <a:t>atom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52730" y="5340624"/>
            <a:ext cx="1484244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40019" y="5777585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7241" y="5451379"/>
            <a:ext cx="70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-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44" y="4059993"/>
            <a:ext cx="375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ATTRACTION BETWEEN: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797" y="2345214"/>
            <a:ext cx="3589786" cy="1554301"/>
          </a:xfrm>
          <a:prstGeom prst="star12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Must have:</a:t>
            </a:r>
            <a:br>
              <a:rPr lang="en-US" sz="2400" b="1" dirty="0" smtClean="0"/>
            </a:br>
            <a:r>
              <a:rPr lang="en-US" sz="2400" b="1" dirty="0" smtClean="0"/>
              <a:t>“H-NOF”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449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4" grpId="0" animBg="1"/>
      <p:bldP spid="8" grpId="0"/>
      <p:bldP spid="16" grpId="0"/>
      <p:bldP spid="9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o D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2293939"/>
            <a:ext cx="2622590" cy="386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3" y="1177553"/>
            <a:ext cx="844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DNA </a:t>
            </a:r>
            <a:r>
              <a:rPr lang="en-US" sz="2000" dirty="0" smtClean="0"/>
              <a:t>Alpha </a:t>
            </a:r>
            <a:r>
              <a:rPr lang="en-US" sz="2000" dirty="0" smtClean="0"/>
              <a:t>helix </a:t>
            </a:r>
            <a:r>
              <a:rPr lang="en-US" sz="2000" dirty="0" smtClean="0"/>
              <a:t>shape- </a:t>
            </a:r>
          </a:p>
          <a:p>
            <a:r>
              <a:rPr lang="en-US" sz="2000" dirty="0" smtClean="0"/>
              <a:t>Nucleic </a:t>
            </a:r>
            <a:r>
              <a:rPr lang="en-US" sz="2000" dirty="0" smtClean="0"/>
              <a:t>acids “bond” A to T </a:t>
            </a:r>
            <a:r>
              <a:rPr lang="en-US" sz="2000" dirty="0"/>
              <a:t> </a:t>
            </a:r>
            <a:r>
              <a:rPr lang="en-US" sz="2000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smtClean="0"/>
              <a:t>C to G</a:t>
            </a:r>
            <a:endParaRPr lang="en-US" sz="2000" dirty="0"/>
          </a:p>
        </p:txBody>
      </p:sp>
      <p:pic>
        <p:nvPicPr>
          <p:cNvPr id="7" name="Picture 6" descr="H bond with d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75" y="1219603"/>
            <a:ext cx="3273287" cy="5154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645" y="6143555"/>
            <a:ext cx="3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Generic DNA picture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3583" y="232469"/>
            <a:ext cx="8097078" cy="8331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Important Example of H-Bonding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1426" y="3796995"/>
            <a:ext cx="1881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H bonds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83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 bonding in nucleic acid pa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7" y="1656521"/>
            <a:ext cx="10306309" cy="37636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37328" y="2243843"/>
            <a:ext cx="6406742" cy="1943844"/>
            <a:chOff x="3513668" y="2606772"/>
            <a:chExt cx="2472857" cy="752376"/>
          </a:xfrm>
        </p:grpSpPr>
        <p:sp>
          <p:nvSpPr>
            <p:cNvPr id="5" name="Rectangle 4"/>
            <p:cNvSpPr/>
            <p:nvPr/>
          </p:nvSpPr>
          <p:spPr>
            <a:xfrm>
              <a:off x="3513668" y="2656417"/>
              <a:ext cx="349250" cy="211666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3" y="2935816"/>
              <a:ext cx="349250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7275" y="2606772"/>
              <a:ext cx="349250" cy="192424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8821" y="2876550"/>
              <a:ext cx="349250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8821" y="3147482"/>
              <a:ext cx="349250" cy="211666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8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566"/>
            <a:ext cx="8229600" cy="940560"/>
          </a:xfrm>
          <a:noFill/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 bonding in protein shapes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hemoglob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1" y="2666865"/>
            <a:ext cx="3912092" cy="3194050"/>
          </a:xfrm>
          <a:prstGeom prst="rect">
            <a:avLst/>
          </a:prstGeom>
        </p:spPr>
      </p:pic>
      <p:pic>
        <p:nvPicPr>
          <p:cNvPr id="3" name="Picture 2" descr="h bonding in protein fol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0048"/>
            <a:ext cx="3105150" cy="3543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030" y="1569153"/>
            <a:ext cx="5528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Proteins</a:t>
            </a:r>
            <a:r>
              <a:rPr lang="en-US" sz="2400" dirty="0" smtClean="0"/>
              <a:t> – chain of amino acids</a:t>
            </a:r>
          </a:p>
          <a:p>
            <a:r>
              <a:rPr lang="en-US" sz="2400" dirty="0" smtClean="0"/>
              <a:t>Secondary structures:  beta sheets and alpha helix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54915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Alpha helix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2542" y="5491583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Beta sheets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4333" y="5842000"/>
            <a:ext cx="274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Hemoglobin protein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fo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11" y="2552032"/>
            <a:ext cx="4957844" cy="188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553"/>
          </a:xfr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London Forces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09083" y="1192735"/>
            <a:ext cx="753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VERY WEAK and </a:t>
            </a:r>
            <a:r>
              <a:rPr lang="en-US" sz="3200" b="1" dirty="0" smtClean="0">
                <a:solidFill>
                  <a:srgbClr val="00B050"/>
                </a:solidFill>
              </a:rPr>
              <a:t>TEMPORARY!!!!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aused </a:t>
            </a:r>
            <a:r>
              <a:rPr lang="en-US" sz="2400" dirty="0" smtClean="0"/>
              <a:t>by </a:t>
            </a:r>
            <a:r>
              <a:rPr lang="en-US" sz="2400" dirty="0" smtClean="0"/>
              <a:t>temporary </a:t>
            </a:r>
            <a:r>
              <a:rPr lang="en-US" sz="2400" b="1" dirty="0" smtClean="0"/>
              <a:t>unequal</a:t>
            </a:r>
            <a:r>
              <a:rPr lang="en-US" sz="2400" dirty="0" smtClean="0"/>
              <a:t> electron distribution that makes weak and temporary dipoles.</a:t>
            </a:r>
            <a:endParaRPr lang="en-US" sz="2400" dirty="0"/>
          </a:p>
        </p:txBody>
      </p:sp>
      <p:pic>
        <p:nvPicPr>
          <p:cNvPr id="6" name="Picture 5" descr="electron clou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7"/>
          <a:stretch/>
        </p:blipFill>
        <p:spPr>
          <a:xfrm>
            <a:off x="199028" y="2940002"/>
            <a:ext cx="1457819" cy="13145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17213" y="3236327"/>
            <a:ext cx="1280169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ndon forces iod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53" y="4436692"/>
            <a:ext cx="6659003" cy="26362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083" y="4819868"/>
            <a:ext cx="149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10" name="Picture 9" descr="electron clou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7"/>
          <a:stretch/>
        </p:blipFill>
        <p:spPr>
          <a:xfrm>
            <a:off x="1745053" y="3302587"/>
            <a:ext cx="1457819" cy="1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Interactions in solids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03" y="1313522"/>
            <a:ext cx="751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Combination of:</a:t>
            </a:r>
          </a:p>
          <a:p>
            <a:pPr algn="ctr"/>
            <a:r>
              <a:rPr lang="en-US" sz="2800" dirty="0" smtClean="0"/>
              <a:t>intramolecular AND </a:t>
            </a:r>
            <a:r>
              <a:rPr lang="en-US" sz="2800" dirty="0" smtClean="0"/>
              <a:t>intermolecular forces </a:t>
            </a:r>
            <a:endParaRPr lang="en-US" sz="2800" dirty="0" smtClean="0"/>
          </a:p>
          <a:p>
            <a:pPr algn="ctr"/>
            <a:r>
              <a:rPr lang="en-US" sz="2800" dirty="0" smtClean="0"/>
              <a:t>in </a:t>
            </a:r>
            <a:r>
              <a:rPr lang="en-US" sz="2800" dirty="0" smtClean="0"/>
              <a:t>a “large” </a:t>
            </a:r>
            <a:r>
              <a:rPr lang="en-US" sz="2800" dirty="0" smtClean="0"/>
              <a:t>or “bulk” scale</a:t>
            </a:r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3 types</a:t>
            </a:r>
          </a:p>
          <a:p>
            <a:pPr algn="ctr"/>
            <a:r>
              <a:rPr lang="en-US" sz="2800" dirty="0"/>
              <a:t>	</a:t>
            </a:r>
            <a:r>
              <a:rPr lang="en-US" sz="2800" dirty="0" smtClean="0"/>
              <a:t>Ionic Lattice</a:t>
            </a:r>
          </a:p>
          <a:p>
            <a:pPr algn="ctr"/>
            <a:r>
              <a:rPr lang="en-US" sz="2800" dirty="0" smtClean="0"/>
              <a:t>	Metallic</a:t>
            </a:r>
          </a:p>
          <a:p>
            <a:pPr algn="ctr"/>
            <a:r>
              <a:rPr lang="en-US" sz="2800" dirty="0"/>
              <a:t>	</a:t>
            </a:r>
            <a:r>
              <a:rPr lang="en-US" sz="2800" dirty="0" smtClean="0"/>
              <a:t>Network covalent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2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sharepoint/v3/field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3439</TotalTime>
  <Words>227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Jumpstart #????</vt:lpstr>
      <vt:lpstr>INTER molecular forces (forces between neighboring molecules)</vt:lpstr>
      <vt:lpstr>Dipole - Dipole</vt:lpstr>
      <vt:lpstr>Hydrogen Bonding</vt:lpstr>
      <vt:lpstr>PowerPoint Presentation</vt:lpstr>
      <vt:lpstr>PowerPoint Presentation</vt:lpstr>
      <vt:lpstr>H bonding in protein shapes</vt:lpstr>
      <vt:lpstr>London Forces</vt:lpstr>
      <vt:lpstr>Interactions in solids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Stephanie Anne Farmer</cp:lastModifiedBy>
  <cp:revision>105</cp:revision>
  <dcterms:created xsi:type="dcterms:W3CDTF">2010-04-12T23:12:02Z</dcterms:created>
  <dcterms:modified xsi:type="dcterms:W3CDTF">2015-01-06T05:51:31Z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