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4"/>
  </p:sldMasterIdLst>
  <p:notesMasterIdLst>
    <p:notesMasterId r:id="rId13"/>
  </p:notesMasterIdLst>
  <p:sldIdLst>
    <p:sldId id="270" r:id="rId5"/>
    <p:sldId id="256" r:id="rId6"/>
    <p:sldId id="273" r:id="rId7"/>
    <p:sldId id="274" r:id="rId8"/>
    <p:sldId id="275" r:id="rId9"/>
    <p:sldId id="272" r:id="rId10"/>
    <p:sldId id="271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1/22/2018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855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68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6852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8761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7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947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1/22/2018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-152400"/>
            <a:ext cx="7498080" cy="1143000"/>
          </a:xfrm>
        </p:spPr>
        <p:txBody>
          <a:bodyPr/>
          <a:lstStyle/>
          <a:p>
            <a:r>
              <a:rPr lang="en-US" dirty="0" smtClean="0"/>
              <a:t>Jump Start #1B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8061960" cy="48006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b="1" dirty="0" smtClean="0"/>
              <a:t>1) Rank the IMFs from weakest to strongest:</a:t>
            </a:r>
          </a:p>
          <a:p>
            <a:pPr marL="356616" lvl="1" indent="0">
              <a:buNone/>
            </a:pPr>
            <a:r>
              <a:rPr lang="en-US" dirty="0" smtClean="0"/>
              <a:t>  </a:t>
            </a:r>
            <a:r>
              <a:rPr lang="en-US" sz="3300" i="1" dirty="0" smtClean="0"/>
              <a:t>H-Bond          Dipole-Dipole       London Dispersion</a:t>
            </a:r>
          </a:p>
          <a:p>
            <a:pPr marL="82296" indent="0">
              <a:lnSpc>
                <a:spcPct val="110000"/>
              </a:lnSpc>
              <a:buNone/>
            </a:pPr>
            <a:endParaRPr lang="en-US" sz="2400" dirty="0" smtClean="0"/>
          </a:p>
          <a:p>
            <a:pPr marL="82296" indent="0">
              <a:buNone/>
            </a:pPr>
            <a:r>
              <a:rPr lang="en-US" b="1" dirty="0" smtClean="0"/>
              <a:t>2) Fill in the blank with either </a:t>
            </a:r>
            <a:br>
              <a:rPr lang="en-US" b="1" dirty="0" smtClean="0"/>
            </a:br>
            <a:r>
              <a:rPr lang="en-US" b="1" dirty="0" smtClean="0"/>
              <a:t>    the word INCREASES or DECREASES: </a:t>
            </a:r>
          </a:p>
          <a:p>
            <a:pPr marL="82296" indent="0">
              <a:buNone/>
            </a:pPr>
            <a:r>
              <a:rPr lang="en-US" dirty="0" smtClean="0"/>
              <a:t>     </a:t>
            </a:r>
            <a:r>
              <a:rPr lang="en-US" sz="3300" i="1" dirty="0" smtClean="0"/>
              <a:t>Melting and Boiling point ________ with  </a:t>
            </a:r>
            <a:br>
              <a:rPr lang="en-US" sz="3300" i="1" dirty="0" smtClean="0"/>
            </a:br>
            <a:r>
              <a:rPr lang="en-US" sz="3300" i="1" dirty="0" smtClean="0"/>
              <a:t>     increasing intermolecular forces.</a:t>
            </a:r>
          </a:p>
          <a:p>
            <a:pPr marL="82296" indent="0">
              <a:lnSpc>
                <a:spcPct val="110000"/>
              </a:lnSpc>
              <a:buNone/>
            </a:pPr>
            <a:endParaRPr lang="en-US" sz="1900" dirty="0"/>
          </a:p>
          <a:p>
            <a:pPr marL="82296" indent="0">
              <a:buNone/>
            </a:pPr>
            <a:r>
              <a:rPr lang="en-US" b="1" dirty="0" smtClean="0"/>
              <a:t>3) Which molecule will have only LDF:</a:t>
            </a:r>
          </a:p>
          <a:p>
            <a:pPr marL="82296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CH</a:t>
            </a:r>
            <a:r>
              <a:rPr lang="en-US" sz="3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H</a:t>
            </a:r>
            <a:r>
              <a:rPr lang="en-US" sz="3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O,      </a:t>
            </a:r>
            <a:r>
              <a:rPr lang="en-US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endParaRPr lang="en-US" sz="3800" baseline="-25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2057400"/>
            <a:ext cx="81381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90600" y="4191000"/>
            <a:ext cx="81381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90600" y="838200"/>
            <a:ext cx="81381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4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57400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IMF Sorting and Ranking Activity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24800" cy="1143000"/>
          </a:xfrm>
        </p:spPr>
        <p:txBody>
          <a:bodyPr>
            <a:no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  <a:effectLst/>
              </a:rPr>
              <a:t>Target</a:t>
            </a:r>
            <a:r>
              <a:rPr lang="en-US" sz="3200" b="1" dirty="0" smtClean="0">
                <a:solidFill>
                  <a:srgbClr val="FF0000"/>
                </a:solidFill>
                <a:effectLst/>
              </a:rPr>
              <a:t>: I can categorize IMFs based on type, and rank them based on strength</a:t>
            </a:r>
            <a:endParaRPr lang="en-US" sz="3200" b="1" dirty="0"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43009"/>
              </p:ext>
            </p:extLst>
          </p:nvPr>
        </p:nvGraphicFramePr>
        <p:xfrm>
          <a:off x="1219200" y="1397000"/>
          <a:ext cx="7620000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Understand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Identify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Predict</a:t>
                      </a:r>
                      <a:endParaRPr lang="en-US" sz="32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The different types of IMFs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The dominant IMF in a</a:t>
                      </a:r>
                      <a:r>
                        <a:rPr lang="en-US" sz="3200" baseline="0" dirty="0" smtClean="0"/>
                        <a:t> molecule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How IMF affects the properties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800" i="1" dirty="0" smtClean="0"/>
                        <a:t>LDF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i="1" dirty="0" smtClean="0"/>
                        <a:t>Dipole-dipole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800" i="1" dirty="0" smtClean="0"/>
                        <a:t>H-Bonding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/>
                        <a:t>Polar</a:t>
                      </a:r>
                      <a:r>
                        <a:rPr lang="en-US" sz="2800" i="1" baseline="0" dirty="0" smtClean="0"/>
                        <a:t> or non-polar?</a:t>
                      </a:r>
                      <a:endParaRPr lang="en-US" sz="2800" i="1" dirty="0" smtClean="0"/>
                    </a:p>
                    <a:p>
                      <a:r>
                        <a:rPr lang="en-US" sz="2800" i="1" dirty="0" smtClean="0"/>
                        <a:t>Does it have </a:t>
                      </a:r>
                      <a:br>
                        <a:rPr lang="en-US" sz="2800" i="1" dirty="0" smtClean="0"/>
                      </a:br>
                      <a:r>
                        <a:rPr lang="en-US" sz="2800" i="1" dirty="0" smtClean="0"/>
                        <a:t>H-NOF: ?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i="1" dirty="0" smtClean="0"/>
                        <a:t>Rank</a:t>
                      </a:r>
                      <a:r>
                        <a:rPr lang="en-US" sz="2800" i="1" baseline="0" dirty="0" smtClean="0"/>
                        <a:t> from lowest to highest</a:t>
                      </a:r>
                    </a:p>
                    <a:p>
                      <a:r>
                        <a:rPr lang="en-US" sz="2800" i="1" baseline="0" dirty="0" smtClean="0"/>
                        <a:t>Weak force to strong force</a:t>
                      </a:r>
                      <a:endParaRPr lang="en-US" sz="28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295400" y="2133600"/>
            <a:ext cx="22860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95400" y="3657600"/>
            <a:ext cx="2286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37140" y="2057400"/>
            <a:ext cx="22860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41315" y="3625240"/>
            <a:ext cx="2286000" cy="1556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00800" y="2122118"/>
            <a:ext cx="2286000" cy="13830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00800" y="3581400"/>
            <a:ext cx="2286000" cy="1671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9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914400" y="1292260"/>
            <a:ext cx="8520600" cy="88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b="1" dirty="0">
                <a:latin typeface="Georgia"/>
                <a:ea typeface="Georgia"/>
                <a:cs typeface="Georgia"/>
                <a:sym typeface="Georgia"/>
              </a:rPr>
              <a:t>Non-Polar,  Polar, &amp;  Ionic</a:t>
            </a:r>
            <a:endParaRPr b="1" dirty="0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6950" y="2187275"/>
            <a:ext cx="6504325" cy="265247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2667000" y="1066800"/>
            <a:ext cx="5835600" cy="8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u="sng"/>
          </a:p>
        </p:txBody>
      </p:sp>
    </p:spTree>
    <p:extLst>
      <p:ext uri="{BB962C8B-B14F-4D97-AF65-F5344CB8AC3E}">
        <p14:creationId xmlns:p14="http://schemas.microsoft.com/office/powerpoint/2010/main" val="223309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Shape 1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0150" y="990600"/>
            <a:ext cx="8013850" cy="48477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219200" y="838200"/>
            <a:ext cx="7924800" cy="12954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u="sng" dirty="0" smtClean="0"/>
              <a:t>Polar/Non-polar </a:t>
            </a:r>
            <a:br>
              <a:rPr lang="en-US" sz="4000" b="1" u="sng" dirty="0" smtClean="0"/>
            </a:br>
            <a:r>
              <a:rPr lang="en-US" sz="4000" b="1" u="sng" dirty="0" smtClean="0"/>
              <a:t>BOND versus MOLECULE!</a:t>
            </a:r>
            <a:endParaRPr lang="en-US" sz="40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1379561" y="3351418"/>
            <a:ext cx="1737360" cy="365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3810000"/>
            <a:ext cx="1737360" cy="738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5012" y="4710418"/>
            <a:ext cx="1737360" cy="8521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31075" y="3351418"/>
            <a:ext cx="1737360" cy="365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23114" y="3810000"/>
            <a:ext cx="1737360" cy="738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26526" y="4710418"/>
            <a:ext cx="1737360" cy="8521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74628" y="3351418"/>
            <a:ext cx="1737360" cy="365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66667" y="3810000"/>
            <a:ext cx="1737360" cy="738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70079" y="4710418"/>
            <a:ext cx="1737360" cy="8521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190548" y="3351418"/>
            <a:ext cx="1737360" cy="365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82587" y="3810000"/>
            <a:ext cx="1737360" cy="7384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185999" y="4710418"/>
            <a:ext cx="1737360" cy="85218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4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-152400"/>
            <a:ext cx="7498080" cy="1143000"/>
          </a:xfrm>
        </p:spPr>
        <p:txBody>
          <a:bodyPr/>
          <a:lstStyle/>
          <a:p>
            <a:r>
              <a:rPr lang="en-US" dirty="0" smtClean="0"/>
              <a:t>IMF Sorting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066800"/>
            <a:ext cx="4574088" cy="5257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dirty="0" smtClean="0"/>
              <a:t>Group molecule cards </a:t>
            </a:r>
            <a:br>
              <a:rPr lang="en-US" sz="2400" dirty="0" smtClean="0"/>
            </a:br>
            <a:r>
              <a:rPr lang="en-US" sz="2400" dirty="0" smtClean="0"/>
              <a:t>into piles based on the </a:t>
            </a:r>
            <a:br>
              <a:rPr lang="en-US" sz="2400" dirty="0" smtClean="0"/>
            </a:br>
            <a:r>
              <a:rPr lang="en-US" sz="2400" dirty="0" smtClean="0"/>
              <a:t>dominant IMF present.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82296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82296" indent="0">
              <a:buNone/>
            </a:pPr>
            <a:r>
              <a:rPr lang="en-US" sz="2400" dirty="0" smtClean="0"/>
              <a:t>Predict the boiling </a:t>
            </a:r>
            <a:br>
              <a:rPr lang="en-US" sz="2400" dirty="0" smtClean="0"/>
            </a:br>
            <a:r>
              <a:rPr lang="en-US" sz="2400" dirty="0" smtClean="0"/>
              <a:t>point  (high vs low) of </a:t>
            </a:r>
            <a:br>
              <a:rPr lang="en-US" sz="2400" dirty="0" smtClean="0"/>
            </a:br>
            <a:r>
              <a:rPr lang="en-US" sz="2400" dirty="0" smtClean="0"/>
              <a:t>a molecule by first</a:t>
            </a:r>
            <a:br>
              <a:rPr lang="en-US" sz="2400" dirty="0" smtClean="0"/>
            </a:br>
            <a:r>
              <a:rPr lang="en-US" sz="2400" dirty="0" smtClean="0"/>
              <a:t>identifying the </a:t>
            </a:r>
            <a:br>
              <a:rPr lang="en-US" sz="2400" dirty="0" smtClean="0"/>
            </a:br>
            <a:r>
              <a:rPr lang="en-US" sz="2400" dirty="0" smtClean="0"/>
              <a:t>dominant IMF </a:t>
            </a:r>
            <a:br>
              <a:rPr lang="en-US" sz="2400" dirty="0" smtClean="0"/>
            </a:br>
            <a:r>
              <a:rPr lang="en-US" sz="2400" dirty="0" smtClean="0"/>
              <a:t>present. 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219200" y="914400"/>
            <a:ext cx="3048000" cy="1905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</a:rPr>
              <a:t>GOAL #1</a:t>
            </a:r>
            <a:br>
              <a:rPr lang="en-US" sz="2800" b="1" u="sng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To identify type of IMF present 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219200" y="3251547"/>
            <a:ext cx="3048000" cy="25751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schemeClr val="tx1"/>
                </a:solidFill>
              </a:rPr>
              <a:t>GOAL</a:t>
            </a:r>
            <a:r>
              <a:rPr lang="en-US" sz="2800" b="1" u="sng" dirty="0">
                <a:solidFill>
                  <a:schemeClr val="tx1"/>
                </a:solidFill>
              </a:rPr>
              <a:t> </a:t>
            </a:r>
            <a:r>
              <a:rPr lang="en-US" sz="2800" b="1" u="sng" dirty="0" smtClean="0">
                <a:solidFill>
                  <a:schemeClr val="tx1"/>
                </a:solidFill>
              </a:rPr>
              <a:t>#2</a:t>
            </a:r>
            <a:br>
              <a:rPr lang="en-US" sz="2800" b="1" u="sng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To rank properties based on type of IMF present </a:t>
            </a:r>
            <a:endParaRPr lang="en-US" sz="2800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2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Seating/Grouping For the Activity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728240"/>
              </p:ext>
            </p:extLst>
          </p:nvPr>
        </p:nvGraphicFramePr>
        <p:xfrm>
          <a:off x="2895600" y="1219200"/>
          <a:ext cx="4572000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4384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</a:t>
                      </a:r>
                      <a:r>
                        <a:rPr lang="en-US" sz="3200" baseline="0" dirty="0" smtClean="0"/>
                        <a:t> #1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accent3"/>
                          </a:solidFill>
                        </a:rPr>
                        <a:t>Red</a:t>
                      </a:r>
                      <a:r>
                        <a:rPr lang="en-US" sz="3200" dirty="0" smtClean="0"/>
                        <a:t> Even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#2</a:t>
                      </a:r>
                      <a:endParaRPr 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>
                          <a:solidFill>
                            <a:srgbClr val="C32D2E"/>
                          </a:solidFill>
                        </a:rPr>
                        <a:t>Red</a:t>
                      </a:r>
                      <a:r>
                        <a:rPr lang="en-US" sz="3200" dirty="0" smtClean="0"/>
                        <a:t> Odd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C000"/>
                          </a:solidFill>
                        </a:rPr>
                        <a:t>Yellow</a:t>
                      </a:r>
                      <a:r>
                        <a:rPr lang="en-US" sz="3200" dirty="0" smtClean="0">
                          <a:solidFill>
                            <a:srgbClr val="FFCC1E"/>
                          </a:solidFill>
                        </a:rPr>
                        <a:t> </a:t>
                      </a:r>
                      <a:r>
                        <a:rPr lang="en-US" sz="3200" dirty="0" smtClean="0"/>
                        <a:t>Even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#4</a:t>
                      </a:r>
                      <a:endParaRPr 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C000"/>
                          </a:solidFill>
                        </a:rPr>
                        <a:t>Yellow</a:t>
                      </a:r>
                      <a:r>
                        <a:rPr lang="en-US" sz="3200" dirty="0" smtClean="0"/>
                        <a:t> Odd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Green </a:t>
                      </a:r>
                      <a:r>
                        <a:rPr lang="en-US" sz="3200" dirty="0" smtClean="0"/>
                        <a:t>Even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#6</a:t>
                      </a:r>
                      <a:endParaRPr 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Green</a:t>
                      </a:r>
                      <a:r>
                        <a:rPr lang="en-US" sz="3200" dirty="0" smtClean="0"/>
                        <a:t> Odd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3366FF"/>
                          </a:solidFill>
                        </a:rPr>
                        <a:t>Blue</a:t>
                      </a:r>
                      <a:r>
                        <a:rPr lang="en-US" sz="3200" dirty="0" smtClean="0"/>
                        <a:t> Even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 smtClean="0"/>
                        <a:t>Bench #8</a:t>
                      </a:r>
                      <a:endParaRPr lang="en-US" sz="32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3366FF"/>
                          </a:solidFill>
                        </a:rPr>
                        <a:t>Blue</a:t>
                      </a:r>
                      <a:r>
                        <a:rPr lang="en-US" sz="3200" dirty="0" smtClean="0"/>
                        <a:t> Odd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45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Ticket!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460462"/>
              </p:ext>
            </p:extLst>
          </p:nvPr>
        </p:nvGraphicFramePr>
        <p:xfrm>
          <a:off x="2057400" y="1447800"/>
          <a:ext cx="6096000" cy="37006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9060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/>
                        <a:t>Polar</a:t>
                      </a:r>
                      <a:r>
                        <a:rPr lang="en-US" sz="2800" b="1" baseline="0" smtClean="0"/>
                        <a:t> or</a:t>
                      </a:r>
                      <a:endParaRPr lang="en-US" sz="2800" b="1" smtClean="0"/>
                    </a:p>
                    <a:p>
                      <a:pPr algn="ctr"/>
                      <a:r>
                        <a:rPr lang="en-US" sz="2800" b="1" smtClean="0"/>
                        <a:t>Non </a:t>
                      </a:r>
                      <a:r>
                        <a:rPr lang="en-US" sz="2800" b="1" dirty="0" smtClean="0"/>
                        <a:t>Polar</a:t>
                      </a:r>
                      <a:endParaRPr lang="en-US" sz="28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Dominant IMF</a:t>
                      </a:r>
                      <a:endParaRPr lang="en-US" sz="28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1859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CO</a:t>
                      </a:r>
                      <a:r>
                        <a:rPr lang="en-US" sz="3200" b="1" baseline="-25000" dirty="0" smtClean="0"/>
                        <a:t>2</a:t>
                      </a:r>
                      <a:endParaRPr lang="en-US" sz="3200" b="1" baseline="-25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859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NH</a:t>
                      </a:r>
                      <a:r>
                        <a:rPr lang="en-US" sz="3200" b="1" baseline="-25000" dirty="0" smtClean="0"/>
                        <a:t>3</a:t>
                      </a:r>
                      <a:endParaRPr lang="en-US" sz="3200" b="1" baseline="-25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18594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/>
                        <a:t>HBr</a:t>
                      </a:r>
                      <a:endParaRPr lang="en-US" sz="32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M10082295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rketSpecific xmlns="4873beb7-5857-4685-be1f-d57550cc96cc">false</MarketSpecific>
    <ApprovalStatus xmlns="4873beb7-5857-4685-be1f-d57550cc96cc">InProgress</ApprovalStatus>
    <DirectSourceMarket xmlns="4873beb7-5857-4685-be1f-d57550cc96cc" xsi:nil="true"/>
    <PrimaryImageGen xmlns="4873beb7-5857-4685-be1f-d57550cc96cc">true</PrimaryImageGen>
    <ThumbnailAssetId xmlns="4873beb7-5857-4685-be1f-d57550cc96cc" xsi:nil="true"/>
    <NumericId xmlns="4873beb7-5857-4685-be1f-d57550cc96cc">-1</NumericId>
    <TPFriendlyName xmlns="4873beb7-5857-4685-be1f-d57550cc96cc">Training presentation: General</TPFriendlyName>
    <BusinessGroup xmlns="4873beb7-5857-4685-be1f-d57550cc96cc" xsi:nil="true"/>
    <APEditor xmlns="4873beb7-5857-4685-be1f-d57550cc96cc">
      <UserInfo>
        <DisplayName>REDMOND\v-luannv</DisplayName>
        <AccountId>92</AccountId>
        <AccountType/>
      </UserInfo>
    </APEditor>
    <SourceTitle xmlns="4873beb7-5857-4685-be1f-d57550cc96cc">Training presentation: General</SourceTitle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PublishStatusLookup xmlns="4873beb7-5857-4685-be1f-d57550cc96cc">
      <Value>264269</Value>
      <Value>1317002</Value>
    </PublishStatusLookup>
    <MachineTranslated xmlns="4873beb7-5857-4685-be1f-d57550cc96cc">false</MachineTranslated>
    <OriginalSourceMarket xmlns="4873beb7-5857-4685-be1f-d57550cc96cc" xsi:nil="true"/>
    <TPInstallLocation xmlns="4873beb7-5857-4685-be1f-d57550cc96cc">{My Templates}</TPInstallLocation>
    <APDescription xmlns="4873beb7-5857-4685-be1f-d57550cc96cc" xsi:nil="true"/>
    <ContentItem xmlns="4873beb7-5857-4685-be1f-d57550cc96cc" xsi:nil="true"/>
    <ClipArtFilename xmlns="4873beb7-5857-4685-be1f-d57550cc96cc" xsi:nil="true"/>
    <APAuthor xmlns="4873beb7-5857-4685-be1f-d57550cc96cc">
      <UserInfo>
        <DisplayName>REDMOND\cynvey</DisplayName>
        <AccountId>191</AccountId>
        <AccountType/>
      </UserInfo>
    </APAuthor>
    <TPAppVersion xmlns="4873beb7-5857-4685-be1f-d57550cc96cc">11</TPAppVersion>
    <TPCommandLine xmlns="4873beb7-5857-4685-be1f-d57550cc96cc">{PP} /n {FilePath}</TPCommandLine>
    <PublishTargets xmlns="4873beb7-5857-4685-be1f-d57550cc96cc">OfficeOnline</PublishTargets>
    <TPLaunchHelpLinkType xmlns="4873beb7-5857-4685-be1f-d57550cc96cc">Template</TPLaunchHelpLinkType>
    <EditorialStatus xmlns="4873beb7-5857-4685-be1f-d57550cc96cc" xsi:nil="true"/>
    <TimesCloned xmlns="4873beb7-5857-4685-be1f-d57550cc96cc" xsi:nil="true"/>
    <LastModifiedDateTime xmlns="4873beb7-5857-4685-be1f-d57550cc96cc" xsi:nil="true"/>
    <Provider xmlns="4873beb7-5857-4685-be1f-d57550cc96cc">EY006220130</Provider>
    <AcquiredFrom xmlns="4873beb7-5857-4685-be1f-d57550cc96cc" xsi:nil="true"/>
    <AssetStart xmlns="4873beb7-5857-4685-be1f-d57550cc96cc">2009-05-30T20:40:00+00:00</AssetStart>
    <LastHandOff xmlns="4873beb7-5857-4685-be1f-d57550cc96cc" xsi:nil="true"/>
    <TPClientViewer xmlns="4873beb7-5857-4685-be1f-d57550cc96cc">Microsoft Office PowerPoint</TPClientViewer>
    <ArtSampleDocs xmlns="4873beb7-5857-4685-be1f-d57550cc96cc" xsi:nil="true"/>
    <UACurrentWords xmlns="4873beb7-5857-4685-be1f-d57550cc96cc">0</UACurrentWords>
    <UALocRecommendation xmlns="4873beb7-5857-4685-be1f-d57550cc96cc">Localize</UALocRecommendation>
    <IsDeleted xmlns="4873beb7-5857-4685-be1f-d57550cc96cc">false</IsDeleted>
    <ShowIn xmlns="4873beb7-5857-4685-be1f-d57550cc96cc">Show everywhere</ShowIn>
    <UANotes xmlns="4873beb7-5857-4685-be1f-d57550cc96cc">online only</UANotes>
    <TemplateStatus xmlns="4873beb7-5857-4685-be1f-d57550cc96cc">Complete</TemplateStatus>
    <CSXHash xmlns="4873beb7-5857-4685-be1f-d57550cc96cc" xsi:nil="true"/>
    <VoteCount xmlns="4873beb7-5857-4685-be1f-d57550cc96cc" xsi:nil="true"/>
    <AssetExpire xmlns="4873beb7-5857-4685-be1f-d57550cc96cc">2100-01-01T00:00:00+00:00</AssetExpire>
    <CSXSubmissionMarket xmlns="4873beb7-5857-4685-be1f-d57550cc96cc" xsi:nil="true"/>
    <DSATActionTaken xmlns="4873beb7-5857-4685-be1f-d57550cc96cc" xsi:nil="true"/>
    <SubmitterId xmlns="4873beb7-5857-4685-be1f-d57550cc96cc" xsi:nil="true"/>
    <TPExecutable xmlns="4873beb7-5857-4685-be1f-d57550cc96cc" xsi:nil="true"/>
    <AssetType xmlns="4873beb7-5857-4685-be1f-d57550cc96cc">TP</AssetType>
    <CSXSubmissionDate xmlns="4873beb7-5857-4685-be1f-d57550cc96cc" xsi:nil="true"/>
    <CSXUpdate xmlns="4873beb7-5857-4685-be1f-d57550cc96cc">false</CSXUpdate>
    <ApprovalLog xmlns="4873beb7-5857-4685-be1f-d57550cc96cc" xsi:nil="true"/>
    <BugNumber xmlns="4873beb7-5857-4685-be1f-d57550cc96cc" xsi:nil="true"/>
    <Milestone xmlns="4873beb7-5857-4685-be1f-d57550cc96cc" xsi:nil="true"/>
    <OriginAsset xmlns="4873beb7-5857-4685-be1f-d57550cc96cc" xsi:nil="true"/>
    <TPComponent xmlns="4873beb7-5857-4685-be1f-d57550cc96cc">PPTFiles</TPComponent>
    <AssetId xmlns="4873beb7-5857-4685-be1f-d57550cc96cc">TP010082295</AssetId>
    <TPApplication xmlns="4873beb7-5857-4685-be1f-d57550cc96cc">PowerPoint</TPApplication>
    <TPLaunchHelpLink xmlns="4873beb7-5857-4685-be1f-d57550cc96cc" xsi:nil="true"/>
    <IntlLocPriority xmlns="4873beb7-5857-4685-be1f-d57550cc96cc" xsi:nil="true"/>
    <PlannedPubDate xmlns="4873beb7-5857-4685-be1f-d57550cc96cc" xsi:nil="true"/>
    <CrawlForDependencies xmlns="4873beb7-5857-4685-be1f-d57550cc96cc">false</CrawlForDependencies>
    <IntlLangReviewer xmlns="4873beb7-5857-4685-be1f-d57550cc96cc" xsi:nil="true"/>
    <HandoffToMSDN xmlns="4873beb7-5857-4685-be1f-d57550cc96cc" xsi:nil="true"/>
    <TrustLevel xmlns="4873beb7-5857-4685-be1f-d57550cc96cc">1 Microsoft Managed Content</TrustLevel>
    <IsSearchable xmlns="4873beb7-5857-4685-be1f-d57550cc96cc">false</IsSearchable>
    <TPNamespace xmlns="4873beb7-5857-4685-be1f-d57550cc96cc">POWERPNT</TPNamespace>
    <Markets xmlns="4873beb7-5857-4685-be1f-d57550cc96cc"/>
    <IntlLangReview xmlns="4873beb7-5857-4685-be1f-d57550cc96cc" xsi:nil="true"/>
    <UAProjectedTotalWords xmlns="4873beb7-5857-4685-be1f-d57550cc96cc" xsi:nil="true"/>
    <OutputCachingOn xmlns="4873beb7-5857-4685-be1f-d57550cc96cc">false</OutputCachingOn>
    <AverageRating xmlns="4873beb7-5857-4685-be1f-d57550cc96cc" xsi:nil="true"/>
    <LastPublishResultLookup xmlns="4873beb7-5857-4685-be1f-d57550cc96cc" xsi:nil="true"/>
    <PolicheckWords xmlns="4873beb7-5857-4685-be1f-d57550cc96cc" xsi:nil="true"/>
    <FriendlyTitle xmlns="4873beb7-5857-4685-be1f-d57550cc96cc" xsi:nil="true"/>
    <Manager xmlns="4873beb7-5857-4685-be1f-d57550cc96cc" xsi:nil="true"/>
    <EditorialTags xmlns="4873beb7-5857-4685-be1f-d57550cc96cc" xsi:nil="true"/>
    <LegacyData xmlns="4873beb7-5857-4685-be1f-d57550cc96cc" xsi:nil="true"/>
    <Downloads xmlns="4873beb7-5857-4685-be1f-d57550cc96cc">0</Downloads>
    <Providers xmlns="4873beb7-5857-4685-be1f-d57550cc96cc" xsi:nil="true"/>
    <TemplateTemplateType xmlns="4873beb7-5857-4685-be1f-d57550cc96cc">PowerPoint 2003 Default</TemplateTemplateType>
    <OOCacheId xmlns="4873beb7-5857-4685-be1f-d57550cc96cc" xsi:nil="true"/>
    <BlockPublish xmlns="4873beb7-5857-4685-be1f-d57550cc96cc">false</BlockPublish>
    <CampaignTagsTaxHTField0 xmlns="4873beb7-5857-4685-be1f-d57550cc96cc">
      <Terms xmlns="http://schemas.microsoft.com/office/infopath/2007/PartnerControls"/>
    </CampaignTagsTaxHTField0>
    <LocLastLocAttemptVersionLookup xmlns="4873beb7-5857-4685-be1f-d57550cc96cc">116941</LocLastLocAttemptVersionLookup>
    <LocLastLocAttemptVersionTypeLookup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C07D1E-A757-4FA5-A73C-0C1FF1AF03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10FCEA-AFBA-4A87-8465-8D68D5A3D555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4873beb7-5857-4685-be1f-d57550cc96cc"/>
  </ds:schemaRefs>
</ds:datastoreItem>
</file>

<file path=customXml/itemProps3.xml><?xml version="1.0" encoding="utf-8"?>
<ds:datastoreItem xmlns:ds="http://schemas.openxmlformats.org/officeDocument/2006/customXml" ds:itemID="{C7174BAB-CF79-4C88-B5F0-608477A028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TM10082295</Template>
  <TotalTime>0</TotalTime>
  <Words>164</Words>
  <Application>Microsoft Office PowerPoint</Application>
  <PresentationFormat>On-screen Show (4:3)</PresentationFormat>
  <Paragraphs>59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Georgia</vt:lpstr>
      <vt:lpstr>Gill Sans MT</vt:lpstr>
      <vt:lpstr>Times New Roman</vt:lpstr>
      <vt:lpstr>Verdana</vt:lpstr>
      <vt:lpstr>Wingdings 2</vt:lpstr>
      <vt:lpstr>TM10082295</vt:lpstr>
      <vt:lpstr>Jump Start #1B</vt:lpstr>
      <vt:lpstr>IMF Sorting and Ranking Activity</vt:lpstr>
      <vt:lpstr>Target: I can categorize IMFs based on type, and rank them based on strength</vt:lpstr>
      <vt:lpstr>Non-Polar,  Polar, &amp;  Ionic</vt:lpstr>
      <vt:lpstr>PowerPoint Presentation</vt:lpstr>
      <vt:lpstr>IMF Sorting Activity</vt:lpstr>
      <vt:lpstr>Seating/Grouping For the Activity</vt:lpstr>
      <vt:lpstr>Exit Ticket!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presentation: General</dc:title>
  <dc:creator/>
  <cp:lastModifiedBy/>
  <cp:revision>1</cp:revision>
  <dcterms:created xsi:type="dcterms:W3CDTF">2006-08-31T17:23:55Z</dcterms:created>
  <dcterms:modified xsi:type="dcterms:W3CDTF">2018-01-24T17:34:34Z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PolicheckStatus">
    <vt:lpwstr>0</vt:lpwstr>
  </property>
  <property fmtid="{D5CDD505-2E9C-101B-9397-08002B2CF9AE}" pid="7" name="Applications">
    <vt:lpwstr>419;#zpp140;#65;#zpp120;#79;#tpl120</vt:lpwstr>
  </property>
  <property fmtid="{D5CDD505-2E9C-101B-9397-08002B2CF9AE}" pid="8" name="PolicheckCounter">
    <vt:lpwstr>0</vt:lpwstr>
  </property>
  <property fmtid="{D5CDD505-2E9C-101B-9397-08002B2CF9AE}" pid="9" name="APTrustLevel">
    <vt:r8>1</vt:r8>
  </property>
</Properties>
</file>