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72" r:id="rId11"/>
    <p:sldId id="265" r:id="rId12"/>
    <p:sldId id="274" r:id="rId13"/>
    <p:sldId id="266" r:id="rId14"/>
    <p:sldId id="267" r:id="rId15"/>
    <p:sldId id="268" r:id="rId16"/>
    <p:sldId id="269" r:id="rId17"/>
    <p:sldId id="270" r:id="rId18"/>
    <p:sldId id="273" r:id="rId19"/>
    <p:sldId id="271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83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263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35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E1B-4472-4FB6-BF62-FFB38959FB18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00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E1B-4472-4FB6-BF62-FFB38959FB18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870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E1B-4472-4FB6-BF62-FFB38959FB18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66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E1B-4472-4FB6-BF62-FFB38959FB18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448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E1B-4472-4FB6-BF62-FFB38959FB18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0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E1B-4472-4FB6-BF62-FFB38959FB18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900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E1B-4472-4FB6-BF62-FFB38959FB18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209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E1B-4472-4FB6-BF62-FFB38959FB18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15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462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E1B-4472-4FB6-BF62-FFB38959FB18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684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E1B-4472-4FB6-BF62-FFB38959FB18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8913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E1B-4472-4FB6-BF62-FFB38959FB18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9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5899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549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65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3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7103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068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345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832242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5DE1B-4472-4FB6-BF62-FFB38959FB18}" type="datetimeFigureOut">
              <a:rPr lang="en-US" smtClean="0"/>
              <a:t>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8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1QUGb7hspUM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2070"/>
            <a:ext cx="9144000" cy="1628958"/>
          </a:xfrm>
        </p:spPr>
        <p:txBody>
          <a:bodyPr/>
          <a:lstStyle/>
          <a:p>
            <a:r>
              <a:rPr lang="en-US" sz="5400" b="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Balancing </a:t>
            </a:r>
            <a:r>
              <a:rPr lang="en-US" sz="54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Chemical Equations</a:t>
            </a:r>
          </a:p>
        </p:txBody>
      </p:sp>
      <p:pic>
        <p:nvPicPr>
          <p:cNvPr id="1026" name="Picture 2" descr="Image result for balance scal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5" t="9389" r="6250" b="15737"/>
          <a:stretch/>
        </p:blipFill>
        <p:spPr bwMode="auto">
          <a:xfrm>
            <a:off x="4106537" y="2362200"/>
            <a:ext cx="4055131" cy="374904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802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4800" b="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Practice Problems</a:t>
            </a:r>
            <a:endParaRPr lang="en-US" sz="4800" b="0" dirty="0">
              <a:solidFill>
                <a:srgbClr val="000000"/>
              </a:solidFill>
              <a:effectLst/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43000"/>
            <a:ext cx="8229600" cy="5105400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71450" indent="0" eaLnBrk="1" hangingPunct="1">
              <a:buFont typeface="Wingdings 2" panose="05020102010507070707" pitchFamily="18" charset="2"/>
              <a:buNone/>
            </a:pPr>
            <a:r>
              <a:rPr lang="en-US" alt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Show your work in your notes the way I do!</a:t>
            </a:r>
          </a:p>
          <a:p>
            <a:pPr marL="171450" indent="0" eaLnBrk="1" hangingPunct="1">
              <a:buFont typeface="Wingdings 2" panose="05020102010507070707" pitchFamily="18" charset="2"/>
              <a:buNone/>
            </a:pPr>
            <a:endParaRPr lang="en-US" altLang="en-US" sz="2800" dirty="0" smtClean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0" eaLnBrk="1" hangingPunct="1">
              <a:buFont typeface="Wingdings 2" panose="05020102010507070707" pitchFamily="18" charset="2"/>
              <a:buNone/>
            </a:pPr>
            <a:r>
              <a:rPr lang="en-US" alt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Yes, eventually you should be able to do these mostly in your head. </a:t>
            </a:r>
          </a:p>
          <a:p>
            <a:pPr marL="171450" indent="0" eaLnBrk="1" hangingPunct="1">
              <a:buFont typeface="Wingdings 2" panose="05020102010507070707" pitchFamily="18" charset="2"/>
              <a:buNone/>
            </a:pPr>
            <a:endParaRPr lang="en-US" altLang="en-US" sz="2800" dirty="0" smtClean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0" eaLnBrk="1" hangingPunct="1">
              <a:buFont typeface="Wingdings 2" panose="05020102010507070707" pitchFamily="18" charset="2"/>
              <a:buNone/>
            </a:pPr>
            <a:r>
              <a:rPr lang="en-US" alt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 you need to be able to show your work when asked, or when you get a hard problem. SO PRACTICE </a:t>
            </a:r>
            <a:br>
              <a:rPr lang="en-US" alt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SHOWING YOUR </a:t>
            </a:r>
            <a:br>
              <a:rPr lang="en-US" alt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WORK!</a:t>
            </a:r>
            <a:endParaRPr lang="en-US" alt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553200" y="4570274"/>
            <a:ext cx="3416320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ea typeface="ＭＳ Ｐゴシック" pitchFamily="28" charset="-128"/>
              </a:rPr>
              <a:t>USE </a:t>
            </a:r>
            <a:br>
              <a:rPr lang="en-US" sz="54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ea typeface="ＭＳ Ｐゴシック" pitchFamily="28" charset="-128"/>
              </a:rPr>
            </a:br>
            <a:r>
              <a:rPr lang="en-US" sz="54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ea typeface="ＭＳ Ｐゴシック" pitchFamily="28" charset="-128"/>
              </a:rPr>
              <a:t>PENCIL!!!</a:t>
            </a:r>
          </a:p>
        </p:txBody>
      </p:sp>
    </p:spTree>
    <p:extLst>
      <p:ext uri="{BB962C8B-B14F-4D97-AF65-F5344CB8AC3E}">
        <p14:creationId xmlns:p14="http://schemas.microsoft.com/office/powerpoint/2010/main" val="76047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race yourself It is going to get worse before it gets better - Brace  Yourself - Game of Thrones Meme | Make a Me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675" y="1143000"/>
            <a:ext cx="5974650" cy="5466806"/>
          </a:xfrm>
          <a:prstGeom prst="rect">
            <a:avLst/>
          </a:prstGeom>
          <a:noFill/>
          <a:ln w="76200"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3000"/>
          </a:xfrm>
        </p:spPr>
        <p:txBody>
          <a:bodyPr>
            <a:normAutofit/>
          </a:bodyPr>
          <a:lstStyle/>
          <a:p>
            <a:r>
              <a:rPr lang="en-US" sz="4800" b="0" u="sng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USE PENCIL ! ! ! ! ! </a:t>
            </a:r>
            <a:endParaRPr lang="en-US" sz="4800" b="0" u="sng" dirty="0">
              <a:solidFill>
                <a:srgbClr val="000000"/>
              </a:solidFill>
              <a:effectLst/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71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84" y="212651"/>
            <a:ext cx="11738344" cy="6432697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 b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______ ZnS (aq) + ______ O</a:t>
            </a:r>
            <a:r>
              <a:rPr lang="pt-BR" sz="2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(g) </a:t>
            </a:r>
            <a:r>
              <a:rPr lang="pt-BR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pt-BR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______ ZnO (aq) + _____ S (s)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84" y="0"/>
            <a:ext cx="1187302" cy="1143000"/>
          </a:xfrm>
        </p:spPr>
        <p:txBody>
          <a:bodyPr>
            <a:normAutofit/>
          </a:bodyPr>
          <a:lstStyle/>
          <a:p>
            <a:r>
              <a:rPr lang="en-US" sz="4800" b="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#1</a:t>
            </a:r>
            <a:endParaRPr lang="en-US" sz="4800" b="0" dirty="0">
              <a:solidFill>
                <a:srgbClr val="000000"/>
              </a:solidFill>
              <a:effectLst/>
              <a:latin typeface="Impact" panose="020B080603090205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3620" y="287079"/>
            <a:ext cx="9558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 each atom – BEFORE, DURING, and AFTER!</a:t>
            </a:r>
            <a:endParaRPr lang="en-US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9219" y="2796363"/>
            <a:ext cx="914401" cy="2217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</a:t>
            </a:r>
            <a:endParaRPr lang="en-US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8894" y="2796363"/>
            <a:ext cx="914401" cy="2217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</a:t>
            </a:r>
            <a:endParaRPr lang="en-US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52354" y="299838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52354" y="369396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52353" y="442984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84579" y="298066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84579" y="367624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84578" y="4412119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084869" y="1617834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 flipH="1">
            <a:off x="7584578" y="4497569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8417466" y="4426292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 flipH="1">
            <a:off x="7566853" y="3055086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8399741" y="2983809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61482" y="1622308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 flipH="1">
            <a:off x="1584238" y="3069664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417126" y="299838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049538" y="1661496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 flipH="1">
            <a:off x="1552346" y="3744114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385234" y="367283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8" name="Straight Connector 27"/>
          <p:cNvCxnSpPr/>
          <p:nvPr/>
        </p:nvCxnSpPr>
        <p:spPr bwMode="auto">
          <a:xfrm flipH="1">
            <a:off x="7584578" y="3725573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8417466" y="3654296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3345709" y="3069664"/>
            <a:ext cx="0" cy="1941403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9454771" y="3101440"/>
            <a:ext cx="0" cy="1941403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3834001" y="4529991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836623" y="3098535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04731" y="3772985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825513" y="4499509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828135" y="306805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796243" y="374250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1" name="Smiley Face 40"/>
          <p:cNvSpPr/>
          <p:nvPr/>
        </p:nvSpPr>
        <p:spPr bwMode="auto">
          <a:xfrm>
            <a:off x="4999650" y="3445409"/>
            <a:ext cx="1164846" cy="1178961"/>
          </a:xfrm>
          <a:prstGeom prst="smileyFace">
            <a:avLst/>
          </a:prstGeom>
          <a:solidFill>
            <a:schemeClr val="tx1"/>
          </a:solidFill>
          <a:ln w="762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07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9" grpId="0"/>
      <p:bldP spid="21" grpId="0"/>
      <p:bldP spid="22" grpId="0"/>
      <p:bldP spid="24" grpId="0"/>
      <p:bldP spid="25" grpId="0"/>
      <p:bldP spid="27" grpId="0"/>
      <p:bldP spid="29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84" y="159489"/>
            <a:ext cx="11738344" cy="6485860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______ 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 + ______ AgNO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_____ Ag + ______ Cu(NO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84" y="0"/>
            <a:ext cx="910856" cy="1143000"/>
          </a:xfrm>
        </p:spPr>
        <p:txBody>
          <a:bodyPr>
            <a:normAutofit/>
          </a:bodyPr>
          <a:lstStyle/>
          <a:p>
            <a:r>
              <a:rPr lang="en-US" sz="4800" b="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#2</a:t>
            </a:r>
            <a:endParaRPr lang="en-US" sz="4800" b="0" dirty="0">
              <a:solidFill>
                <a:srgbClr val="000000"/>
              </a:solidFill>
              <a:effectLst/>
              <a:latin typeface="Impact" panose="020B080603090205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3620" y="287079"/>
            <a:ext cx="9558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 each atom – BEFORE, DURING, and AFTER!</a:t>
            </a:r>
            <a:endParaRPr lang="en-US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9219" y="2796363"/>
            <a:ext cx="914401" cy="29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</a:t>
            </a:r>
            <a:endParaRPr lang="en-US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91404" y="2783145"/>
            <a:ext cx="914401" cy="29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</a:t>
            </a:r>
            <a:endParaRPr lang="en-US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52354" y="299838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52354" y="369396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52353" y="442984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84579" y="298066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84579" y="367624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84578" y="4412119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45709" y="1730932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 flipH="1">
            <a:off x="1552346" y="4475631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3345709" y="3069664"/>
            <a:ext cx="0" cy="2682445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810991" y="453471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36623" y="3098535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04731" y="3772985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713829" y="442984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713830" y="2951399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700788" y="364412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4" name="Smiley Face 23"/>
          <p:cNvSpPr/>
          <p:nvPr/>
        </p:nvSpPr>
        <p:spPr bwMode="auto">
          <a:xfrm>
            <a:off x="4999650" y="3445409"/>
            <a:ext cx="1164846" cy="1178961"/>
          </a:xfrm>
          <a:prstGeom prst="smileyFace">
            <a:avLst/>
          </a:prstGeom>
          <a:solidFill>
            <a:schemeClr val="tx1"/>
          </a:solidFill>
          <a:ln w="762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16906" y="5155305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581840" y="5155305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235032" y="442097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 flipH="1">
            <a:off x="1534927" y="3739755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217613" y="3685102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 flipH="1">
            <a:off x="1534928" y="5176675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2217614" y="5122022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699500" y="1730932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39" name="Straight Connector 38"/>
          <p:cNvCxnSpPr/>
          <p:nvPr/>
        </p:nvCxnSpPr>
        <p:spPr bwMode="auto">
          <a:xfrm flipH="1">
            <a:off x="7597361" y="3721110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8280047" y="366645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9245767" y="3033950"/>
            <a:ext cx="0" cy="2682445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3836622" y="520916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713829" y="509969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47225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26" grpId="0"/>
      <p:bldP spid="27" grpId="0"/>
      <p:bldP spid="30" grpId="0"/>
      <p:bldP spid="32" grpId="0"/>
      <p:bldP spid="35" grpId="0"/>
      <p:bldP spid="40" grpId="0"/>
      <p:bldP spid="44" grpId="0"/>
      <p:bldP spid="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84" y="159489"/>
            <a:ext cx="11738344" cy="6485860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______ 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______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_____ 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_____ 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84" y="0"/>
            <a:ext cx="910856" cy="1143000"/>
          </a:xfrm>
        </p:spPr>
        <p:txBody>
          <a:bodyPr>
            <a:normAutofit/>
          </a:bodyPr>
          <a:lstStyle/>
          <a:p>
            <a:r>
              <a:rPr lang="en-US" sz="4800" b="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#3</a:t>
            </a:r>
            <a:endParaRPr lang="en-US" sz="4800" b="0" dirty="0">
              <a:solidFill>
                <a:srgbClr val="000000"/>
              </a:solidFill>
              <a:effectLst/>
              <a:latin typeface="Impact" panose="020B080603090205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3620" y="287079"/>
            <a:ext cx="9558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 each atom – BEFORE, DURING, and AFTER!</a:t>
            </a:r>
            <a:endParaRPr lang="en-US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9219" y="2796363"/>
            <a:ext cx="914401" cy="29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</a:t>
            </a:r>
            <a:endParaRPr lang="en-US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38261" y="2796362"/>
            <a:ext cx="914401" cy="29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</a:t>
            </a:r>
            <a:endParaRPr lang="en-US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52354" y="299838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52354" y="369396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52353" y="442984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52352" y="516733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69995" y="298096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995" y="367654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69994" y="4412424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69993" y="5149914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33537" y="1639492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16" name="Straight Connector 15"/>
          <p:cNvCxnSpPr/>
          <p:nvPr/>
        </p:nvCxnSpPr>
        <p:spPr bwMode="auto">
          <a:xfrm flipH="1">
            <a:off x="1547990" y="4497403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230676" y="4442750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 flipH="1">
            <a:off x="1534927" y="5202794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2217613" y="5148141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 flipH="1">
            <a:off x="1534927" y="3073545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217613" y="3018892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147103" y="1639491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 flipH="1">
            <a:off x="7572572" y="3053040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8255258" y="299838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 flipH="1">
            <a:off x="7553955" y="5211341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8236641" y="515668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3345709" y="3069664"/>
            <a:ext cx="0" cy="2682445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810991" y="453471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36623" y="3098535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04731" y="3772985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713829" y="442984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713830" y="2951399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700788" y="364412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4" name="Smiley Face 33"/>
          <p:cNvSpPr/>
          <p:nvPr/>
        </p:nvSpPr>
        <p:spPr bwMode="auto">
          <a:xfrm>
            <a:off x="4999650" y="3445409"/>
            <a:ext cx="1164846" cy="1178961"/>
          </a:xfrm>
          <a:prstGeom prst="smileyFace">
            <a:avLst/>
          </a:prstGeom>
          <a:solidFill>
            <a:schemeClr val="tx1"/>
          </a:solidFill>
          <a:ln w="762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9245767" y="3033950"/>
            <a:ext cx="0" cy="2682445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3836622" y="520916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713829" y="509969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9340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9" grpId="0"/>
      <p:bldP spid="21" grpId="0"/>
      <p:bldP spid="22" grpId="0"/>
      <p:bldP spid="24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 animBg="1"/>
      <p:bldP spid="36" grpId="0"/>
      <p:bldP spid="3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84" y="159489"/>
            <a:ext cx="11738344" cy="6485860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______ </a:t>
            </a: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en-US" sz="2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(PO</a:t>
            </a:r>
            <a:r>
              <a:rPr lang="en-US" sz="2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______ H</a:t>
            </a:r>
            <a:r>
              <a:rPr lang="en-US" sz="2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2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______ CaSO</a:t>
            </a:r>
            <a:r>
              <a:rPr lang="en-US" sz="2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______ H</a:t>
            </a:r>
            <a:r>
              <a:rPr lang="en-US" sz="2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en-US" sz="2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84" y="0"/>
            <a:ext cx="910856" cy="1143000"/>
          </a:xfrm>
        </p:spPr>
        <p:txBody>
          <a:bodyPr>
            <a:normAutofit/>
          </a:bodyPr>
          <a:lstStyle/>
          <a:p>
            <a:r>
              <a:rPr lang="en-US" sz="4800" b="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#4</a:t>
            </a:r>
            <a:endParaRPr lang="en-US" sz="4800" b="0" dirty="0">
              <a:solidFill>
                <a:srgbClr val="000000"/>
              </a:solidFill>
              <a:effectLst/>
              <a:latin typeface="Impact" panose="020B080603090205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3620" y="287079"/>
            <a:ext cx="9558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 each atom – BEFORE, DURING, and AFTER!</a:t>
            </a:r>
            <a:endParaRPr lang="en-US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9219" y="2796363"/>
            <a:ext cx="914401" cy="3694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S:</a:t>
            </a:r>
            <a:endParaRPr lang="en-US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06363" y="2796362"/>
            <a:ext cx="914401" cy="3694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S:</a:t>
            </a:r>
            <a:endParaRPr lang="en-US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52354" y="299838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52354" y="369396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52353" y="442984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52352" y="516733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52351" y="589441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995" y="2971152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69994" y="370702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69993" y="444451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69993" y="517921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07595" y="584373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68626" y="1456610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 flipH="1">
            <a:off x="7520764" y="3053040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8203450" y="299838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 flipH="1">
            <a:off x="7594786" y="5883326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8277472" y="582867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 flipH="1">
            <a:off x="7555597" y="4485602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8238283" y="4430949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38192" y="1461258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 flipH="1">
            <a:off x="1560811" y="5966440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243497" y="591178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 flipH="1">
            <a:off x="1544085" y="5216501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2226771" y="516184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 flipH="1">
            <a:off x="1577082" y="4525466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259768" y="447081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842306" y="1447880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34" name="Straight Connector 33"/>
          <p:cNvCxnSpPr/>
          <p:nvPr/>
        </p:nvCxnSpPr>
        <p:spPr bwMode="auto">
          <a:xfrm flipH="1">
            <a:off x="7552741" y="3801553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8235427" y="3746900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 flipH="1">
            <a:off x="7562781" y="5256528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8245467" y="5201875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cxnSp>
        <p:nvCxnSpPr>
          <p:cNvPr id="38" name="Straight Connector 37"/>
          <p:cNvCxnSpPr/>
          <p:nvPr/>
        </p:nvCxnSpPr>
        <p:spPr bwMode="auto">
          <a:xfrm flipH="1">
            <a:off x="8349406" y="4514145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9032092" y="4459492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3345709" y="3069663"/>
            <a:ext cx="0" cy="338328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810991" y="453471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836623" y="3098535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804731" y="3772985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0239091" y="3832311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810990" y="593073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0226050" y="3046596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7" name="Smiley Face 46"/>
          <p:cNvSpPr/>
          <p:nvPr/>
        </p:nvSpPr>
        <p:spPr bwMode="auto">
          <a:xfrm>
            <a:off x="4999650" y="3445409"/>
            <a:ext cx="1164846" cy="1178961"/>
          </a:xfrm>
          <a:prstGeom prst="smileyFace">
            <a:avLst/>
          </a:prstGeom>
          <a:solidFill>
            <a:schemeClr val="tx1"/>
          </a:solidFill>
          <a:ln w="762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9781345" y="3033949"/>
            <a:ext cx="0" cy="338328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3836622" y="520916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0239091" y="4502161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0237908" y="5197031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0226049" y="586203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3448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1" grpId="0"/>
      <p:bldP spid="23" grpId="0"/>
      <p:bldP spid="24" grpId="0"/>
      <p:bldP spid="26" grpId="0"/>
      <p:bldP spid="28" grpId="0"/>
      <p:bldP spid="30" grpId="0"/>
      <p:bldP spid="33" grpId="0"/>
      <p:bldP spid="35" grpId="0"/>
      <p:bldP spid="37" grpId="0"/>
      <p:bldP spid="39" grpId="0"/>
      <p:bldP spid="41" grpId="0"/>
      <p:bldP spid="42" grpId="0"/>
      <p:bldP spid="43" grpId="0"/>
      <p:bldP spid="44" grpId="0"/>
      <p:bldP spid="45" grpId="0"/>
      <p:bldP spid="46" grpId="0"/>
      <p:bldP spid="47" grpId="0" animBg="1"/>
      <p:bldP spid="49" grpId="0"/>
      <p:bldP spid="50" grpId="0"/>
      <p:bldP spid="53" grpId="0"/>
      <p:bldP spid="5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84" y="159489"/>
            <a:ext cx="11738344" cy="6485860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endParaRPr 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______ O</a:t>
            </a:r>
            <a:r>
              <a:rPr lang="en-US" sz="3200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+ ______ CH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______ 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+ ______ CO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84" y="0"/>
            <a:ext cx="910856" cy="1143000"/>
          </a:xfrm>
        </p:spPr>
        <p:txBody>
          <a:bodyPr>
            <a:normAutofit/>
          </a:bodyPr>
          <a:lstStyle/>
          <a:p>
            <a:r>
              <a:rPr lang="en-US" sz="4800" b="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#5</a:t>
            </a:r>
            <a:endParaRPr lang="en-US" sz="4800" b="0" dirty="0">
              <a:solidFill>
                <a:srgbClr val="000000"/>
              </a:solidFill>
              <a:effectLst/>
              <a:latin typeface="Impact" panose="020B080603090205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3620" y="287079"/>
            <a:ext cx="9558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 each atom – BEFORE, DURING, and AFTER!</a:t>
            </a:r>
            <a:endParaRPr lang="en-US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9219" y="2796363"/>
            <a:ext cx="9144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31935" y="2796363"/>
            <a:ext cx="9144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52354" y="299838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52354" y="369396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52353" y="442984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69995" y="2971152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69994" y="370702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69993" y="444451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53586" y="1514189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 flipH="1">
            <a:off x="7585514" y="3785774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8268200" y="3731121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628352" y="819834"/>
            <a:ext cx="9839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*Tip! Combustion reaction! Hydrocarbon reacting with oxygen to make carbon dioxide and water. Put a 2 in front of hydrocarbon and THEN count and start the problem</a:t>
            </a:r>
            <a:endParaRPr lang="en-US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569706" y="1537255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 flipH="1">
            <a:off x="7569993" y="3053040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8245738" y="298319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48129" y="1524557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 flipH="1">
            <a:off x="7563052" y="4519809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8245738" y="4465156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 flipH="1">
            <a:off x="8247361" y="3036124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8930047" y="2981471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09012" y="1506124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 flipH="1">
            <a:off x="1552779" y="3046343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235465" y="2991690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3345709" y="3069664"/>
            <a:ext cx="0" cy="1941403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9663779" y="3062251"/>
            <a:ext cx="0" cy="1941403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3834001" y="4464676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36623" y="3033220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804731" y="3707670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034521" y="4460320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037143" y="3028864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005251" y="3703314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2" name="Smiley Face 41"/>
          <p:cNvSpPr/>
          <p:nvPr/>
        </p:nvSpPr>
        <p:spPr bwMode="auto">
          <a:xfrm>
            <a:off x="4999650" y="3445409"/>
            <a:ext cx="1164846" cy="1178961"/>
          </a:xfrm>
          <a:prstGeom prst="smileyFace">
            <a:avLst/>
          </a:prstGeom>
          <a:solidFill>
            <a:schemeClr val="tx1"/>
          </a:solidFill>
          <a:ln w="762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5144382" y="3703314"/>
            <a:ext cx="888274" cy="816495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804731" y="5535171"/>
            <a:ext cx="38924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REDUCE!!!!!!!!!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 flipH="1">
            <a:off x="1544839" y="1695698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flipH="1">
            <a:off x="4050568" y="1723528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H="1">
            <a:off x="6761356" y="1744188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H="1">
            <a:off x="9569706" y="1733662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954849" y="1514188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512650" y="1529555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249056" y="1528087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965572" y="1565741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5982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22" grpId="0"/>
      <p:bldP spid="24" grpId="0"/>
      <p:bldP spid="26" grpId="0"/>
      <p:bldP spid="28" grpId="0"/>
      <p:bldP spid="30" grpId="0"/>
      <p:bldP spid="31" grpId="0"/>
      <p:bldP spid="33" grpId="0"/>
      <p:bldP spid="36" grpId="0"/>
      <p:bldP spid="37" grpId="0"/>
      <p:bldP spid="38" grpId="0"/>
      <p:bldP spid="39" grpId="0"/>
      <p:bldP spid="40" grpId="0"/>
      <p:bldP spid="41" grpId="0"/>
      <p:bldP spid="42" grpId="0" animBg="1"/>
      <p:bldP spid="44" grpId="0" animBg="1"/>
      <p:bldP spid="45" grpId="0"/>
      <p:bldP spid="50" grpId="0"/>
      <p:bldP spid="51" grpId="0"/>
      <p:bldP spid="52" grpId="0"/>
      <p:bldP spid="5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84" y="159489"/>
            <a:ext cx="11738344" cy="6485860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endParaRPr 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______ 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______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NaBr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______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______ Br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84" y="0"/>
            <a:ext cx="910856" cy="1143000"/>
          </a:xfrm>
        </p:spPr>
        <p:txBody>
          <a:bodyPr>
            <a:normAutofit/>
          </a:bodyPr>
          <a:lstStyle/>
          <a:p>
            <a:r>
              <a:rPr lang="en-US" sz="4800" b="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#6</a:t>
            </a:r>
            <a:endParaRPr lang="en-US" sz="4800" b="0" dirty="0">
              <a:solidFill>
                <a:srgbClr val="000000"/>
              </a:solidFill>
              <a:effectLst/>
              <a:latin typeface="Impact" panose="020B080603090205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3620" y="287079"/>
            <a:ext cx="9558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 each atom – BEFORE, DURING, and AFTER!</a:t>
            </a:r>
            <a:endParaRPr lang="en-US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9219" y="2796363"/>
            <a:ext cx="914401" cy="2217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52954" y="2796363"/>
            <a:ext cx="914401" cy="2217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52354" y="299838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52354" y="369396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52353" y="442984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69995" y="2971152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69994" y="370702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993" y="444451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7585514" y="3024191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8268200" y="296953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11528" y="1749322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16" name="Straight Connector 15"/>
          <p:cNvCxnSpPr/>
          <p:nvPr/>
        </p:nvCxnSpPr>
        <p:spPr bwMode="auto">
          <a:xfrm flipH="1">
            <a:off x="7564675" y="3783434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8247361" y="3728781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50408" y="1749322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 flipH="1">
            <a:off x="1547035" y="3744625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229721" y="3689972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4" name="Straight Connector 23"/>
          <p:cNvCxnSpPr/>
          <p:nvPr/>
        </p:nvCxnSpPr>
        <p:spPr bwMode="auto">
          <a:xfrm flipH="1">
            <a:off x="1547035" y="4499171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229721" y="444451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3345709" y="3069664"/>
            <a:ext cx="0" cy="1941403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9663779" y="3062251"/>
            <a:ext cx="0" cy="1941403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834001" y="4464676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36623" y="3033220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04731" y="3707670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034521" y="4460320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037143" y="3028864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005251" y="3703314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4" name="Smiley Face 33"/>
          <p:cNvSpPr/>
          <p:nvPr/>
        </p:nvSpPr>
        <p:spPr bwMode="auto">
          <a:xfrm>
            <a:off x="4999650" y="3445409"/>
            <a:ext cx="1164846" cy="1178961"/>
          </a:xfrm>
          <a:prstGeom prst="smileyFace">
            <a:avLst/>
          </a:prstGeom>
          <a:solidFill>
            <a:schemeClr val="tx1"/>
          </a:solidFill>
          <a:ln w="762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307616" y="797958"/>
            <a:ext cx="80906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turn it into a multiple choice question?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3539" y="5272869"/>
            <a:ext cx="63979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SUM of the coefficients?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911528" y="5172934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12035" y="1746112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799521" y="1767362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69812" y="5895183"/>
            <a:ext cx="3684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the coefficients: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226913" y="5806612"/>
            <a:ext cx="3040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1, 2, 2, 1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381528" y="5854541"/>
            <a:ext cx="47469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Can’t forget that there are 1’s when you don’t have a # for a coefficient!</a:t>
            </a:r>
            <a:endParaRPr lang="en-US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57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7" grpId="0"/>
      <p:bldP spid="18" grpId="0"/>
      <p:bldP spid="20" grpId="0"/>
      <p:bldP spid="25" grpId="0"/>
      <p:bldP spid="28" grpId="0"/>
      <p:bldP spid="29" grpId="0"/>
      <p:bldP spid="30" grpId="0"/>
      <p:bldP spid="31" grpId="0"/>
      <p:bldP spid="32" grpId="0"/>
      <p:bldP spid="33" grpId="0"/>
      <p:bldP spid="34" grpId="0" animBg="1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EEP CALM AND USE A PENCIL Poster | | Keep Calm-o-Mat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2825" y="591183"/>
            <a:ext cx="4819262" cy="5622472"/>
          </a:xfrm>
          <a:prstGeom prst="rect">
            <a:avLst/>
          </a:prstGeom>
          <a:ln w="76200" cap="sq">
            <a:solidFill>
              <a:srgbClr val="7030A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25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97539" y="2274838"/>
            <a:ext cx="756328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to YouTube </a:t>
            </a: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</a:p>
          <a:p>
            <a:pPr algn="ctr"/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youtu.be/xUY2iKdn7jw</a:t>
            </a:r>
            <a:endParaRPr lang="en-US" sz="4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392401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Reminder: Signs of a Chemical </a:t>
            </a:r>
            <a:r>
              <a:rPr lang="en-US" sz="4800" b="0" dirty="0" err="1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Rxn</a:t>
            </a:r>
            <a:endParaRPr lang="en-US" sz="4800" b="0" dirty="0">
              <a:solidFill>
                <a:srgbClr val="000000"/>
              </a:solidFill>
              <a:effectLst/>
              <a:latin typeface="Impact" panose="020B0806030902050204" pitchFamily="34" charset="0"/>
            </a:endParaRPr>
          </a:p>
        </p:txBody>
      </p:sp>
      <p:pic>
        <p:nvPicPr>
          <p:cNvPr id="1026" name="Picture 2" descr="https://www.cinchlearning.com/clarity/cinch/glencoe_science_2012_texas/images/ebooks/sci8/334_1/sci_334_1_fig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599" y="1143001"/>
            <a:ext cx="6780803" cy="5300329"/>
          </a:xfrm>
          <a:prstGeom prst="rect">
            <a:avLst/>
          </a:prstGeom>
          <a:noFill/>
          <a:ln w="57150"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 bwMode="auto">
          <a:xfrm>
            <a:off x="2934789" y="1606731"/>
            <a:ext cx="1789611" cy="1397726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 Change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210595" y="1606731"/>
            <a:ext cx="1789611" cy="1397726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 of a Gas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934789" y="3120427"/>
            <a:ext cx="1789611" cy="1397726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Odor Change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210594" y="3120427"/>
            <a:ext cx="1789611" cy="1397726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 of a Precipitate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934788" y="4920709"/>
            <a:ext cx="1789611" cy="1218834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Absorbing/Releasing Heat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210594" y="4920709"/>
            <a:ext cx="1635830" cy="1218834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Releasing Light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705599" y="1143001"/>
            <a:ext cx="6780803" cy="4637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in Properties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705599" y="4456979"/>
            <a:ext cx="6780803" cy="4637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in Energy</a:t>
            </a:r>
          </a:p>
        </p:txBody>
      </p:sp>
    </p:spTree>
    <p:extLst>
      <p:ext uri="{BB962C8B-B14F-4D97-AF65-F5344CB8AC3E}">
        <p14:creationId xmlns:p14="http://schemas.microsoft.com/office/powerpoint/2010/main" val="27001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Law of Conservation of Mass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43003"/>
            <a:ext cx="8229600" cy="4754563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 algn="ctr">
              <a:buNone/>
            </a:pPr>
            <a:r>
              <a:rPr lang="en-US" sz="30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normal chemical reactions </a:t>
            </a:r>
            <a:r>
              <a:rPr lang="en-US" b="0" i="1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(not nuclear </a:t>
            </a:r>
            <a:r>
              <a:rPr lang="en-US" b="0" i="1" u="sng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rxns</a:t>
            </a:r>
            <a:r>
              <a:rPr lang="en-US" b="0" i="1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endParaRPr lang="en-US" i="1" u="sng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3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Total mass of reactants is equal to </a:t>
            </a:r>
            <a:br>
              <a:rPr lang="en-US" sz="3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total mass of products</a:t>
            </a:r>
          </a:p>
          <a:p>
            <a:pPr lvl="1"/>
            <a:r>
              <a:rPr lang="en-US" sz="3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can magically appear</a:t>
            </a:r>
          </a:p>
          <a:p>
            <a:pPr lvl="1"/>
            <a:r>
              <a:rPr lang="en-US" sz="3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can magically disappear </a:t>
            </a:r>
          </a:p>
          <a:p>
            <a:pPr marL="457200" lvl="1" indent="0">
              <a:buNone/>
            </a:pPr>
            <a:endParaRPr lang="en-US" sz="30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r>
              <a:rPr lang="en-US" sz="6600" b="0" dirty="0">
                <a:solidFill>
                  <a:srgbClr val="000000"/>
                </a:solidFill>
                <a:effectLst/>
                <a:latin typeface="Freestyle Script" panose="030804020302050B0404" pitchFamily="66" charset="0"/>
                <a:cs typeface="Arial" panose="020B0604020202020204" pitchFamily="34" charset="0"/>
              </a:rPr>
              <a:t>Science not Magic!</a:t>
            </a:r>
          </a:p>
        </p:txBody>
      </p:sp>
    </p:spTree>
    <p:extLst>
      <p:ext uri="{BB962C8B-B14F-4D97-AF65-F5344CB8AC3E}">
        <p14:creationId xmlns:p14="http://schemas.microsoft.com/office/powerpoint/2010/main" val="234483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Ways to Write Equations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43000"/>
            <a:ext cx="8229600" cy="5105400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altLang="en-US" sz="4000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Word Equations </a:t>
            </a:r>
            <a:r>
              <a:rPr lang="en-US" altLang="en-US" sz="4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4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Written with the names of the compounds</a:t>
            </a:r>
            <a:endParaRPr lang="en-US" sz="24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2400" i="1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hydrogen gas and chlorine gas </a:t>
            </a:r>
            <a:br>
              <a:rPr lang="en-US" sz="2400" i="1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combine to form hydrogen chloride gas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sz="1400" i="1" u="sng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4000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Skeleton Equations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Written with formulas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2400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400" baseline="-25000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(g) + Cl</a:t>
            </a:r>
            <a:r>
              <a:rPr lang="en-US" sz="2400" baseline="-25000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(g) --&gt; 2HCl (g)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en-US" altLang="en-US" sz="40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83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Parts of Equations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43003"/>
            <a:ext cx="8229600" cy="3200401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8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+ B  </a:t>
            </a:r>
            <a:r>
              <a:rPr lang="en-US" altLang="en-US" sz="8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 C + D</a:t>
            </a:r>
            <a:r>
              <a:rPr lang="en-US" alt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Reactants 		                 Products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(starting materials) 	             (ending materials)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82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Phases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43000"/>
            <a:ext cx="8229600" cy="4800600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4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480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altLang="en-US" sz="4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en-US" sz="4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+ B</a:t>
            </a:r>
            <a:r>
              <a:rPr lang="en-US" altLang="en-US" sz="4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480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4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en-US" sz="4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C</a:t>
            </a:r>
            <a:r>
              <a:rPr lang="en-US" altLang="en-US" sz="4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</a:t>
            </a:r>
            <a:r>
              <a:rPr lang="en-US" altLang="en-US" sz="480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</a:t>
            </a:r>
            <a:r>
              <a:rPr lang="en-US" altLang="en-US" sz="4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r>
              <a:rPr lang="en-US" altLang="en-US" sz="4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+ D</a:t>
            </a:r>
            <a:r>
              <a:rPr lang="en-US" altLang="en-US" sz="4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</a:t>
            </a:r>
            <a:r>
              <a:rPr lang="en-US" altLang="en-US" sz="4800" i="1" baseline="-25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aq</a:t>
            </a:r>
            <a:r>
              <a:rPr lang="en-US" altLang="en-US" sz="4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br>
              <a:rPr lang="en-US" altLang="en-US" sz="4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en-US" altLang="en-US" sz="4800" baseline="-250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alt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gas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solid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alt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liquid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3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aq</a:t>
            </a:r>
            <a:r>
              <a:rPr lang="en-US" alt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“aqueous” – ions in water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z="40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11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Diatomic Gases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43000"/>
            <a:ext cx="8229600" cy="4572000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40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209800" y="1447800"/>
            <a:ext cx="990600" cy="398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buNone/>
            </a:pPr>
            <a:r>
              <a:rPr lang="en-US" altLang="en-US" sz="5400" b="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5400" b="0" kern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5400" b="0" kern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sz="5400" b="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5400" b="0" kern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5400" b="0" kern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sz="5400" b="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5400" b="0" kern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5400" b="0" kern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sz="5400" b="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5400" b="0" kern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5400" b="0" kern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200400" y="1524000"/>
            <a:ext cx="1219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defRPr/>
            </a:pPr>
            <a:r>
              <a:rPr lang="en-US" sz="5400" dirty="0">
                <a:solidFill>
                  <a:prstClr val="black"/>
                </a:solidFill>
                <a:latin typeface="Constantia"/>
                <a:ea typeface="MS PGothic" panose="020B0600070205080204" pitchFamily="34" charset="-128"/>
              </a:rPr>
              <a:t>Cl</a:t>
            </a:r>
            <a:r>
              <a:rPr lang="en-US" sz="5400" baseline="-25000" dirty="0">
                <a:solidFill>
                  <a:prstClr val="black"/>
                </a:solidFill>
                <a:latin typeface="Constantia"/>
                <a:ea typeface="MS PGothic" panose="020B0600070205080204" pitchFamily="34" charset="-128"/>
              </a:rPr>
              <a:t>2</a:t>
            </a:r>
          </a:p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defRPr/>
            </a:pPr>
            <a:r>
              <a:rPr lang="en-US" sz="5400" dirty="0">
                <a:solidFill>
                  <a:prstClr val="black"/>
                </a:solidFill>
                <a:latin typeface="Constantia"/>
                <a:ea typeface="MS PGothic" panose="020B0600070205080204" pitchFamily="34" charset="-128"/>
              </a:rPr>
              <a:t>Br</a:t>
            </a:r>
            <a:r>
              <a:rPr lang="en-US" sz="5400" baseline="-25000" dirty="0">
                <a:solidFill>
                  <a:prstClr val="black"/>
                </a:solidFill>
                <a:latin typeface="Constantia"/>
                <a:ea typeface="MS PGothic" panose="020B0600070205080204" pitchFamily="34" charset="-128"/>
              </a:rPr>
              <a:t>2</a:t>
            </a:r>
          </a:p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defRPr/>
            </a:pPr>
            <a:r>
              <a:rPr lang="en-US" sz="5400" dirty="0">
                <a:solidFill>
                  <a:prstClr val="black"/>
                </a:solidFill>
                <a:latin typeface="Constantia"/>
                <a:ea typeface="MS PGothic" panose="020B0600070205080204" pitchFamily="34" charset="-128"/>
              </a:rPr>
              <a:t>I</a:t>
            </a:r>
            <a:r>
              <a:rPr lang="en-US" sz="5400" baseline="-25000" dirty="0">
                <a:solidFill>
                  <a:prstClr val="black"/>
                </a:solidFill>
                <a:latin typeface="Constantia"/>
                <a:ea typeface="MS PGothic" panose="020B0600070205080204" pitchFamily="34" charset="-128"/>
              </a:rPr>
              <a:t>2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143500" y="1698699"/>
            <a:ext cx="43434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800" dirty="0">
                <a:solidFill>
                  <a:srgbClr val="FF0000"/>
                </a:solidFill>
              </a:rPr>
              <a:t>H</a:t>
            </a:r>
            <a:r>
              <a:rPr lang="en-US" altLang="en-US" sz="4800" dirty="0">
                <a:solidFill>
                  <a:prstClr val="black"/>
                </a:solidFill>
              </a:rPr>
              <a:t>orses </a:t>
            </a:r>
            <a:r>
              <a:rPr lang="en-US" altLang="en-US" sz="4800" dirty="0">
                <a:solidFill>
                  <a:srgbClr val="FF0000"/>
                </a:solidFill>
              </a:rPr>
              <a:t>N</a:t>
            </a:r>
            <a:r>
              <a:rPr lang="en-US" altLang="en-US" sz="4800" dirty="0">
                <a:solidFill>
                  <a:prstClr val="black"/>
                </a:solidFill>
              </a:rPr>
              <a:t>eed </a:t>
            </a:r>
            <a:r>
              <a:rPr lang="en-US" altLang="en-US" sz="4800" dirty="0">
                <a:solidFill>
                  <a:srgbClr val="FF0000"/>
                </a:solidFill>
              </a:rPr>
              <a:t>O</a:t>
            </a:r>
            <a:r>
              <a:rPr lang="en-US" altLang="en-US" sz="4800" dirty="0">
                <a:solidFill>
                  <a:prstClr val="black"/>
                </a:solidFill>
              </a:rPr>
              <a:t>ats </a:t>
            </a:r>
            <a:r>
              <a:rPr lang="en-US" altLang="en-US" sz="4800" dirty="0">
                <a:solidFill>
                  <a:srgbClr val="FF0000"/>
                </a:solidFill>
              </a:rPr>
              <a:t>F</a:t>
            </a:r>
            <a:r>
              <a:rPr lang="en-US" altLang="en-US" sz="4800" dirty="0">
                <a:solidFill>
                  <a:prstClr val="black"/>
                </a:solidFill>
              </a:rPr>
              <a:t>or </a:t>
            </a:r>
            <a:r>
              <a:rPr lang="en-US" altLang="en-US" sz="4800" dirty="0">
                <a:solidFill>
                  <a:srgbClr val="FF0000"/>
                </a:solidFill>
              </a:rPr>
              <a:t>Cl</a:t>
            </a:r>
            <a:r>
              <a:rPr lang="en-US" altLang="en-US" sz="4800" dirty="0">
                <a:solidFill>
                  <a:prstClr val="black"/>
                </a:solidFill>
              </a:rPr>
              <a:t>ear </a:t>
            </a:r>
            <a:r>
              <a:rPr lang="en-US" altLang="en-US" sz="4800" dirty="0">
                <a:solidFill>
                  <a:srgbClr val="FF0000"/>
                </a:solidFill>
              </a:rPr>
              <a:t>Br</a:t>
            </a:r>
            <a:r>
              <a:rPr lang="en-US" altLang="en-US" sz="4800" dirty="0">
                <a:solidFill>
                  <a:prstClr val="black"/>
                </a:solidFill>
              </a:rPr>
              <a:t>own “</a:t>
            </a:r>
            <a:r>
              <a:rPr lang="en-US" altLang="en-US" sz="4800" dirty="0">
                <a:solidFill>
                  <a:srgbClr val="FF0000"/>
                </a:solidFill>
              </a:rPr>
              <a:t>Ey</a:t>
            </a:r>
            <a:r>
              <a:rPr lang="en-US" altLang="en-US" sz="4800" dirty="0">
                <a:solidFill>
                  <a:prstClr val="black"/>
                </a:solidFill>
              </a:rPr>
              <a:t>es”</a:t>
            </a:r>
          </a:p>
        </p:txBody>
      </p:sp>
      <p:pic>
        <p:nvPicPr>
          <p:cNvPr id="7" name="Picture 2" descr="C:\Users\SBosse\AppData\Local\Microsoft\Windows\Temporary Internet Files\Content.IE5\MW74OCRP\MC900235199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731" y="4331232"/>
            <a:ext cx="1338943" cy="1084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C:\Users\SBosse\AppData\Local\Microsoft\Windows\Temporary Internet Files\Content.IE5\690DYGJ9\MC900331377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807" y="4411553"/>
            <a:ext cx="984969" cy="923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http://www.sweetclipart.com/multisite/sweetclipart/files/people_symbols_eye_brow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910" y="4508219"/>
            <a:ext cx="1251411" cy="730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17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Rules for Balancing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43000"/>
            <a:ext cx="8229600" cy="5105400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1" hangingPunct="1">
              <a:lnSpc>
                <a:spcPct val="170000"/>
              </a:lnSpc>
              <a:buFont typeface="Wingdings 2" panose="05020102010507070707" pitchFamily="18" charset="2"/>
              <a:buNone/>
            </a:pPr>
            <a:r>
              <a:rPr lang="en-US" alt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1) Write the skeleton equation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2) Count atoms on each side of arrow </a:t>
            </a:r>
            <a:br>
              <a:rPr lang="en-US" alt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(look at the subscripts &amp; the coefficients!)</a:t>
            </a:r>
            <a:br>
              <a:rPr lang="en-US" altLang="en-US" sz="2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800" i="1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3) Change </a:t>
            </a:r>
            <a:r>
              <a:rPr lang="en-US" altLang="en-US" sz="2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coefficients</a:t>
            </a:r>
            <a:r>
              <a:rPr lang="en-US" alt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so the atoms are balanced; </a:t>
            </a:r>
            <a:r>
              <a:rPr lang="en-US" altLang="en-US" sz="2800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NEVER</a:t>
            </a:r>
            <a:r>
              <a:rPr lang="en-US" altLang="en-US" sz="2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change subscripts!</a:t>
            </a:r>
            <a:br>
              <a:rPr lang="en-US" altLang="en-US" sz="2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1200" i="1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4) Make sure coefficients are in lowest ratio possible</a:t>
            </a:r>
          </a:p>
          <a:p>
            <a:pPr eaLnBrk="1" hangingPunct="1">
              <a:lnSpc>
                <a:spcPct val="170000"/>
              </a:lnSpc>
              <a:buFont typeface="Wingdings 2" panose="05020102010507070707" pitchFamily="18" charset="2"/>
              <a:buNone/>
            </a:pPr>
            <a:r>
              <a:rPr lang="en-US" alt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5) Check your work!</a:t>
            </a:r>
          </a:p>
        </p:txBody>
      </p:sp>
      <p:sp>
        <p:nvSpPr>
          <p:cNvPr id="10" name="Rectangle 9"/>
          <p:cNvSpPr/>
          <p:nvPr/>
        </p:nvSpPr>
        <p:spPr>
          <a:xfrm>
            <a:off x="6553200" y="4570274"/>
            <a:ext cx="3416320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ea typeface="ＭＳ Ｐゴシック" pitchFamily="28" charset="-128"/>
              </a:rPr>
              <a:t>USE </a:t>
            </a:r>
            <a:br>
              <a:rPr lang="en-US" sz="54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ea typeface="ＭＳ Ｐゴシック" pitchFamily="28" charset="-128"/>
              </a:rPr>
            </a:br>
            <a:r>
              <a:rPr lang="en-US" sz="54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ea typeface="ＭＳ Ｐゴシック" pitchFamily="28" charset="-128"/>
              </a:rPr>
              <a:t>PENCIL!!!</a:t>
            </a:r>
          </a:p>
        </p:txBody>
      </p:sp>
    </p:spTree>
    <p:extLst>
      <p:ext uri="{BB962C8B-B14F-4D97-AF65-F5344CB8AC3E}">
        <p14:creationId xmlns:p14="http://schemas.microsoft.com/office/powerpoint/2010/main" val="349764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055" y="0"/>
            <a:ext cx="10962167" cy="893135"/>
          </a:xfrm>
        </p:spPr>
        <p:txBody>
          <a:bodyPr>
            <a:normAutofit/>
          </a:bodyPr>
          <a:lstStyle/>
          <a:p>
            <a:r>
              <a:rPr lang="en-US" sz="4800" b="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Tips </a:t>
            </a:r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for Balancing </a:t>
            </a:r>
            <a:r>
              <a:rPr lang="en-US" sz="4800" b="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 that </a:t>
            </a:r>
            <a:r>
              <a:rPr lang="en-US" b="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(sometimes) </a:t>
            </a:r>
            <a:r>
              <a:rPr lang="en-US" sz="4800" b="0" dirty="0" smtClean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Help!</a:t>
            </a:r>
            <a:endParaRPr lang="en-US" sz="4800" b="0" dirty="0">
              <a:solidFill>
                <a:srgbClr val="000000"/>
              </a:solidFill>
              <a:effectLst/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815" y="893135"/>
            <a:ext cx="11674548" cy="5677786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alt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Stuck? Erase and start over!</a:t>
            </a:r>
          </a:p>
          <a:p>
            <a:endParaRPr lang="en-US" altLang="en-US" sz="2400" dirty="0" smtClean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Try to balance atoms that appear in the fewest number of places first</a:t>
            </a:r>
          </a:p>
          <a:p>
            <a:endParaRPr lang="en-US" altLang="en-US" sz="2400" dirty="0" smtClean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Try to leave any </a:t>
            </a:r>
            <a:r>
              <a:rPr lang="en-US" alt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diatomics</a:t>
            </a:r>
            <a:r>
              <a:rPr lang="en-US" alt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until the </a:t>
            </a:r>
            <a:r>
              <a:rPr lang="en-US" alt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</a:p>
          <a:p>
            <a:endParaRPr lang="en-US" altLang="en-US" sz="24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Oxygens</a:t>
            </a:r>
            <a:r>
              <a:rPr lang="en-US" alt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are often the hardest to balance</a:t>
            </a:r>
          </a:p>
          <a:p>
            <a:endParaRPr lang="en-US" altLang="en-US" sz="2400" dirty="0" smtClean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Try to balance polyatomic ions as a “chunk”</a:t>
            </a:r>
          </a:p>
          <a:p>
            <a:endParaRPr lang="en-US" altLang="en-US" sz="2400" dirty="0" smtClean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Combustion reactions – put a “2” in front of the hydrocarbon and THEN count &amp; balance (may need to reduce your coefficients at the end, but it makes it easier!)</a:t>
            </a:r>
            <a:endParaRPr lang="en-US" altLang="en-US" sz="24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93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705</Words>
  <Application>Microsoft Office PowerPoint</Application>
  <PresentationFormat>Widescreen</PresentationFormat>
  <Paragraphs>301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3" baseType="lpstr">
      <vt:lpstr>MS PGothic</vt:lpstr>
      <vt:lpstr>MS PGothic</vt:lpstr>
      <vt:lpstr>Arial</vt:lpstr>
      <vt:lpstr>Calibri</vt:lpstr>
      <vt:lpstr>Calibri Light</vt:lpstr>
      <vt:lpstr>Comic Sans MS</vt:lpstr>
      <vt:lpstr>Constantia</vt:lpstr>
      <vt:lpstr>Freestyle Script</vt:lpstr>
      <vt:lpstr>Impact</vt:lpstr>
      <vt:lpstr>Times New Roman</vt:lpstr>
      <vt:lpstr>Wingdings</vt:lpstr>
      <vt:lpstr>Wingdings 2</vt:lpstr>
      <vt:lpstr>chemistry</vt:lpstr>
      <vt:lpstr>Office Theme</vt:lpstr>
      <vt:lpstr>Balancing Chemical Equations</vt:lpstr>
      <vt:lpstr>Reminder: Signs of a Chemical Rxn</vt:lpstr>
      <vt:lpstr>Law of Conservation of Mass</vt:lpstr>
      <vt:lpstr>Ways to Write Equations </vt:lpstr>
      <vt:lpstr>Parts of Equations </vt:lpstr>
      <vt:lpstr>Phases</vt:lpstr>
      <vt:lpstr>Diatomic Gases </vt:lpstr>
      <vt:lpstr>Rules for Balancing </vt:lpstr>
      <vt:lpstr>Tips for Balancing  that (sometimes) Help!</vt:lpstr>
      <vt:lpstr>Practice Problems</vt:lpstr>
      <vt:lpstr>USE PENCIL ! ! ! ! ! </vt:lpstr>
      <vt:lpstr>#1</vt:lpstr>
      <vt:lpstr>#2</vt:lpstr>
      <vt:lpstr>#3</vt:lpstr>
      <vt:lpstr>#4</vt:lpstr>
      <vt:lpstr>#5</vt:lpstr>
      <vt:lpstr>#6</vt:lpstr>
      <vt:lpstr>PowerPoint Presentation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Balancing Chemical Equations</dc:title>
  <dc:creator>Farmer, Stephanie [DH]</dc:creator>
  <cp:lastModifiedBy>Farmer, Stephanie [DH]</cp:lastModifiedBy>
  <cp:revision>21</cp:revision>
  <dcterms:created xsi:type="dcterms:W3CDTF">2018-11-02T17:09:55Z</dcterms:created>
  <dcterms:modified xsi:type="dcterms:W3CDTF">2021-01-02T04:57:01Z</dcterms:modified>
</cp:coreProperties>
</file>